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8"/>
  </p:notesMasterIdLst>
  <p:sldIdLst>
    <p:sldId id="376" r:id="rId2"/>
    <p:sldId id="377" r:id="rId3"/>
    <p:sldId id="378" r:id="rId4"/>
    <p:sldId id="350" r:id="rId5"/>
    <p:sldId id="351" r:id="rId6"/>
    <p:sldId id="352" r:id="rId7"/>
    <p:sldId id="353" r:id="rId8"/>
    <p:sldId id="354" r:id="rId9"/>
    <p:sldId id="355" r:id="rId10"/>
    <p:sldId id="356" r:id="rId11"/>
    <p:sldId id="357" r:id="rId12"/>
    <p:sldId id="358" r:id="rId13"/>
    <p:sldId id="359" r:id="rId14"/>
    <p:sldId id="360" r:id="rId15"/>
    <p:sldId id="361" r:id="rId16"/>
    <p:sldId id="362" r:id="rId17"/>
    <p:sldId id="363" r:id="rId18"/>
    <p:sldId id="364" r:id="rId19"/>
    <p:sldId id="365" r:id="rId20"/>
    <p:sldId id="366" r:id="rId21"/>
    <p:sldId id="367" r:id="rId22"/>
    <p:sldId id="368" r:id="rId23"/>
    <p:sldId id="369" r:id="rId24"/>
    <p:sldId id="472" r:id="rId25"/>
    <p:sldId id="473" r:id="rId26"/>
    <p:sldId id="474" r:id="rId27"/>
    <p:sldId id="475" r:id="rId28"/>
    <p:sldId id="476" r:id="rId29"/>
    <p:sldId id="477" r:id="rId30"/>
    <p:sldId id="478" r:id="rId31"/>
    <p:sldId id="479" r:id="rId32"/>
    <p:sldId id="480" r:id="rId33"/>
    <p:sldId id="481" r:id="rId34"/>
    <p:sldId id="482" r:id="rId35"/>
    <p:sldId id="483" r:id="rId36"/>
    <p:sldId id="484" r:id="rId37"/>
    <p:sldId id="485" r:id="rId38"/>
    <p:sldId id="486" r:id="rId39"/>
    <p:sldId id="487" r:id="rId40"/>
    <p:sldId id="488" r:id="rId41"/>
    <p:sldId id="489" r:id="rId42"/>
    <p:sldId id="490" r:id="rId43"/>
    <p:sldId id="398" r:id="rId44"/>
    <p:sldId id="399" r:id="rId45"/>
    <p:sldId id="400" r:id="rId46"/>
    <p:sldId id="401" r:id="rId47"/>
    <p:sldId id="402" r:id="rId48"/>
    <p:sldId id="403" r:id="rId49"/>
    <p:sldId id="404" r:id="rId50"/>
    <p:sldId id="405" r:id="rId51"/>
    <p:sldId id="406" r:id="rId52"/>
    <p:sldId id="407" r:id="rId53"/>
    <p:sldId id="408" r:id="rId54"/>
    <p:sldId id="409" r:id="rId55"/>
    <p:sldId id="410" r:id="rId56"/>
    <p:sldId id="411" r:id="rId57"/>
    <p:sldId id="257" r:id="rId58"/>
    <p:sldId id="413" r:id="rId59"/>
    <p:sldId id="414" r:id="rId60"/>
    <p:sldId id="415" r:id="rId61"/>
    <p:sldId id="416" r:id="rId62"/>
    <p:sldId id="417" r:id="rId63"/>
    <p:sldId id="418" r:id="rId64"/>
    <p:sldId id="419" r:id="rId65"/>
    <p:sldId id="420" r:id="rId66"/>
    <p:sldId id="491" r:id="rId67"/>
    <p:sldId id="492" r:id="rId68"/>
    <p:sldId id="493" r:id="rId69"/>
    <p:sldId id="494" r:id="rId70"/>
    <p:sldId id="495" r:id="rId71"/>
    <p:sldId id="496" r:id="rId72"/>
    <p:sldId id="497" r:id="rId73"/>
    <p:sldId id="498" r:id="rId74"/>
    <p:sldId id="499" r:id="rId75"/>
    <p:sldId id="500" r:id="rId76"/>
    <p:sldId id="501" r:id="rId77"/>
    <p:sldId id="502" r:id="rId78"/>
    <p:sldId id="503" r:id="rId79"/>
    <p:sldId id="504" r:id="rId80"/>
    <p:sldId id="505" r:id="rId81"/>
    <p:sldId id="506" r:id="rId82"/>
    <p:sldId id="507" r:id="rId83"/>
    <p:sldId id="508" r:id="rId84"/>
    <p:sldId id="509" r:id="rId85"/>
    <p:sldId id="510" r:id="rId86"/>
    <p:sldId id="511" r:id="rId87"/>
    <p:sldId id="512" r:id="rId88"/>
    <p:sldId id="513" r:id="rId89"/>
    <p:sldId id="444" r:id="rId90"/>
    <p:sldId id="445" r:id="rId91"/>
    <p:sldId id="446" r:id="rId92"/>
    <p:sldId id="447" r:id="rId93"/>
    <p:sldId id="448" r:id="rId94"/>
    <p:sldId id="449" r:id="rId95"/>
    <p:sldId id="450" r:id="rId96"/>
    <p:sldId id="451" r:id="rId97"/>
    <p:sldId id="452" r:id="rId98"/>
    <p:sldId id="453" r:id="rId99"/>
    <p:sldId id="454" r:id="rId100"/>
    <p:sldId id="455" r:id="rId101"/>
    <p:sldId id="456" r:id="rId102"/>
    <p:sldId id="457" r:id="rId103"/>
    <p:sldId id="458" r:id="rId104"/>
    <p:sldId id="459" r:id="rId105"/>
    <p:sldId id="460" r:id="rId106"/>
    <p:sldId id="471" r:id="rId107"/>
    <p:sldId id="461" r:id="rId108"/>
    <p:sldId id="470" r:id="rId109"/>
    <p:sldId id="462" r:id="rId110"/>
    <p:sldId id="514" r:id="rId111"/>
    <p:sldId id="515" r:id="rId112"/>
    <p:sldId id="516" r:id="rId113"/>
    <p:sldId id="517" r:id="rId114"/>
    <p:sldId id="518" r:id="rId115"/>
    <p:sldId id="519" r:id="rId116"/>
    <p:sldId id="467" r:id="rId117"/>
  </p:sldIdLst>
  <p:sldSz cx="18288000" cy="10287000"/>
  <p:notesSz cx="6858000" cy="9144000"/>
  <p:embeddedFontLst>
    <p:embeddedFont>
      <p:font typeface="Above the Beyond Script" panose="020B0604020202020204" charset="0"/>
      <p:regular r:id="rId119"/>
    </p:embeddedFont>
    <p:embeddedFont>
      <p:font typeface="Aileron" panose="020B0604020202020204" charset="0"/>
      <p:regular r:id="rId120"/>
    </p:embeddedFont>
    <p:embeddedFont>
      <p:font typeface="Arial MT Pro" panose="020B0604020202020204" charset="0"/>
      <p:regular r:id="rId121"/>
    </p:embeddedFont>
    <p:embeddedFont>
      <p:font typeface="Arimo Bold" panose="020B0604020202020204" charset="0"/>
      <p:regular r:id="rId122"/>
    </p:embeddedFont>
    <p:embeddedFont>
      <p:font typeface="Canva Sans" panose="020B0604020202020204" charset="0"/>
      <p:regular r:id="rId123"/>
    </p:embeddedFont>
    <p:embeddedFont>
      <p:font typeface="Canva Sans Bold" panose="020B0604020202020204" charset="0"/>
      <p:regular r:id="rId124"/>
    </p:embeddedFont>
    <p:embeddedFont>
      <p:font typeface="Canva Sans Bold Italics" panose="020B0604020202020204" charset="0"/>
      <p:regular r:id="rId125"/>
    </p:embeddedFont>
    <p:embeddedFont>
      <p:font typeface="Fredoka" panose="020B0604020202020204" charset="0"/>
      <p:regular r:id="rId126"/>
    </p:embeddedFont>
    <p:embeddedFont>
      <p:font typeface="Glacial Indifference" panose="020B0604020202020204" charset="0"/>
      <p:regular r:id="rId127"/>
    </p:embeddedFont>
    <p:embeddedFont>
      <p:font typeface="Glacial Indifference Bold" panose="020B0604020202020204" charset="0"/>
      <p:regular r:id="rId128"/>
    </p:embeddedFont>
    <p:embeddedFont>
      <p:font typeface="Horizon" panose="020B0604020202020204" charset="0"/>
      <p:regular r:id="rId129"/>
    </p:embeddedFont>
    <p:embeddedFont>
      <p:font typeface="Inter Bold" panose="020B0604020202020204" charset="0"/>
      <p:regular r:id="rId130"/>
    </p:embeddedFont>
    <p:embeddedFont>
      <p:font typeface="League Spartan" panose="020B0604020202020204" charset="0"/>
      <p:regular r:id="rId131"/>
    </p:embeddedFont>
    <p:embeddedFont>
      <p:font typeface="Montserrat" panose="00000500000000000000" pitchFamily="2" charset="0"/>
      <p:regular r:id="rId132"/>
      <p:bold r:id="rId133"/>
      <p:italic r:id="rId134"/>
      <p:boldItalic r:id="rId135"/>
    </p:embeddedFont>
    <p:embeddedFont>
      <p:font typeface="Montserrat Bold" panose="020B0604020202020204" charset="0"/>
      <p:regular r:id="rId136"/>
    </p:embeddedFont>
    <p:embeddedFont>
      <p:font typeface="Montserrat Bold Italics" panose="020B0604020202020204" charset="0"/>
      <p:regular r:id="rId137"/>
    </p:embeddedFont>
    <p:embeddedFont>
      <p:font typeface="Montserrat Italics" panose="020B0604020202020204" charset="0"/>
      <p:regular r:id="rId138"/>
    </p:embeddedFont>
    <p:embeddedFont>
      <p:font typeface="Montserrat Light" panose="00000400000000000000" pitchFamily="2" charset="0"/>
      <p:regular r:id="rId139"/>
      <p:italic r:id="rId140"/>
    </p:embeddedFont>
    <p:embeddedFont>
      <p:font typeface="Montserrat Medium" panose="00000600000000000000" pitchFamily="2" charset="0"/>
      <p:regular r:id="rId141"/>
      <p:italic r:id="rId142"/>
    </p:embeddedFont>
    <p:embeddedFont>
      <p:font typeface="Montserrat Semi-Bold" panose="020B0604020202020204" charset="0"/>
      <p:regular r:id="rId1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22" autoAdjust="0"/>
  </p:normalViewPr>
  <p:slideViewPr>
    <p:cSldViewPr>
      <p:cViewPr varScale="1">
        <p:scale>
          <a:sx n="56" d="100"/>
          <a:sy n="56" d="100"/>
        </p:scale>
        <p:origin x="405"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20.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font" Target="fonts/font10.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134" Type="http://schemas.openxmlformats.org/officeDocument/2006/relationships/font" Target="fonts/font16.fntdata"/><Relationship Id="rId139" Type="http://schemas.openxmlformats.org/officeDocument/2006/relationships/font" Target="fonts/font21.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6.fntdata"/><Relationship Id="rId129" Type="http://schemas.openxmlformats.org/officeDocument/2006/relationships/font" Target="fonts/font11.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22.fntdata"/><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font" Target="fonts/font1.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12.fntdata"/><Relationship Id="rId135" Type="http://schemas.openxmlformats.org/officeDocument/2006/relationships/font" Target="fonts/font17.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2.fntdata"/><Relationship Id="rId125" Type="http://schemas.openxmlformats.org/officeDocument/2006/relationships/font" Target="fonts/font7.fntdata"/><Relationship Id="rId141" Type="http://schemas.openxmlformats.org/officeDocument/2006/relationships/font" Target="fonts/font23.fntdata"/><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13.fntdata"/><Relationship Id="rId136" Type="http://schemas.openxmlformats.org/officeDocument/2006/relationships/font" Target="fonts/font18.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8.fntdata"/><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3.fntdata"/><Relationship Id="rId142" Type="http://schemas.openxmlformats.org/officeDocument/2006/relationships/font" Target="fonts/font24.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14.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4.fntdata"/><Relationship Id="rId143" Type="http://schemas.openxmlformats.org/officeDocument/2006/relationships/font" Target="fonts/font25.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15.fntdata"/><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5.fntdata"/><Relationship Id="rId14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EVERYONE! (Expanded Version)</a:t>
            </a:r>
          </a:p>
          <a:p>
            <a:r>
              <a:rPr lang="en-US"/>
              <a:t>Warm Welcome &amp; Appreciation</a:t>
            </a:r>
          </a:p>
          <a:p>
            <a:endParaRPr lang="en-US"/>
          </a:p>
          <a:p>
            <a:r>
              <a:rPr lang="en-US"/>
              <a:t>Good morning once again, and a very warm welcome to each of you.</a:t>
            </a:r>
          </a:p>
          <a:p>
            <a:endParaRPr lang="en-US"/>
          </a:p>
          <a:p>
            <a:r>
              <a:rPr lang="en-US"/>
              <a:t>Thank you for making the time to be here for this two-day capacity-building programme on Operational Excellence in Office Administration. Your presence shows commitment not only to your personal growth, but also to the advancement of IITA’s mission.</a:t>
            </a:r>
          </a:p>
          <a:p>
            <a:endParaRPr lang="en-US"/>
          </a:p>
          <a:p>
            <a:r>
              <a:rPr lang="en-US"/>
              <a:t>Recognition of IITA’s Esteemed Work Across Africa</a:t>
            </a:r>
          </a:p>
          <a:p>
            <a:endParaRPr lang="en-US"/>
          </a:p>
          <a:p>
            <a:r>
              <a:rPr lang="en-US"/>
              <a:t>IITA continues to play a transformational role in agricultural research across Africa—advancing food security, empowering farmers, influencing policy, and strengthening livelihoods. Behind every scientific breakthrough, successful partnership, donor engagement, field activity or research milestone, there are administrative professionals who ensure that operations run smoothly, efficiently, and with integrity.</a:t>
            </a:r>
          </a:p>
          <a:p>
            <a:endParaRPr lang="en-US"/>
          </a:p>
          <a:p>
            <a:r>
              <a:rPr lang="en-US"/>
              <a:t>Importance of Administrators in Enabling Research Impact</a:t>
            </a:r>
          </a:p>
          <a:p>
            <a:endParaRPr lang="en-US"/>
          </a:p>
          <a:p>
            <a:r>
              <a:rPr lang="en-US"/>
              <a:t>Administrators are not merely support staff; you are strategic enablers.</a:t>
            </a:r>
          </a:p>
          <a:p>
            <a:r>
              <a:rPr lang="en-US"/>
              <a:t>You are the ones who make research possible.</a:t>
            </a:r>
          </a:p>
          <a:p>
            <a:r>
              <a:rPr lang="en-US"/>
              <a:t>You create order from complexity.</a:t>
            </a:r>
          </a:p>
          <a:p>
            <a:r>
              <a:rPr lang="en-US"/>
              <a:t>You ensure accuracy, documentation, coordination, communication, scheduling, logistics and compliance—without which research cannot move forward.</a:t>
            </a:r>
          </a:p>
          <a:p>
            <a:endParaRPr lang="en-US"/>
          </a:p>
          <a:p>
            <a:r>
              <a:rPr lang="en-US"/>
              <a:t>Every form completed, every meeting coordinated, every travel arranged, every document processed, every communication clarified contributes directly to IITA’s success and credibility with partners and donors.</a:t>
            </a:r>
          </a:p>
          <a:p>
            <a:endParaRPr lang="en-US"/>
          </a:p>
          <a:p>
            <a:r>
              <a:rPr lang="en-US"/>
              <a:t>Tone-Setting for the Programme</a:t>
            </a:r>
          </a:p>
          <a:p>
            <a:endParaRPr lang="en-US"/>
          </a:p>
          <a:p>
            <a:r>
              <a:rPr lang="en-US"/>
              <a:t>This programme is designed to be:</a:t>
            </a:r>
          </a:p>
          <a:p>
            <a:endParaRPr lang="en-US"/>
          </a:p>
          <a:p>
            <a:r>
              <a:rPr lang="en-US"/>
              <a:t>Engaging – we will learn together through discussions, scenarios and practical exercises.</a:t>
            </a:r>
          </a:p>
          <a:p>
            <a:endParaRPr lang="en-US"/>
          </a:p>
          <a:p>
            <a:r>
              <a:rPr lang="en-US"/>
              <a:t>Respectful – your experiences and expertise matter and will shape our conversations.</a:t>
            </a:r>
          </a:p>
          <a:p>
            <a:endParaRPr lang="en-US"/>
          </a:p>
          <a:p>
            <a:r>
              <a:rPr lang="en-US"/>
              <a:t>Professional – the tools we will explore are aligned with global best practices and tailored to IITA’s unique environment.</a:t>
            </a:r>
          </a:p>
          <a:p>
            <a:endParaRPr lang="en-US"/>
          </a:p>
          <a:p>
            <a:r>
              <a:rPr lang="en-US"/>
              <a:t>Talking Points (OY) – Expanded</a:t>
            </a:r>
          </a:p>
          <a:p>
            <a:endParaRPr lang="en-US"/>
          </a:p>
          <a:p>
            <a:r>
              <a:rPr lang="en-US"/>
              <a:t>“Operational Excellence begins with mindset and clarity.”</a:t>
            </a:r>
          </a:p>
          <a:p>
            <a:r>
              <a:rPr lang="en-US"/>
              <a:t>This means excellence is not just about doing tasks—it begins from how you think about your role, how you show up daily, and the clarity you bring to processes, communication and service. With the right mindset, even complex tasks become manageable.</a:t>
            </a:r>
          </a:p>
          <a:p>
            <a:endParaRPr lang="en-US"/>
          </a:p>
          <a:p>
            <a:r>
              <a:rPr lang="en-US"/>
              <a:t>“This programme is designed with you and for you.”</a:t>
            </a:r>
          </a:p>
          <a:p>
            <a:r>
              <a:rPr lang="en-US"/>
              <a:t>Every module, scenario, and example has been customised to reflect IITA’s realities.</a:t>
            </a:r>
          </a:p>
          <a:p>
            <a:r>
              <a:rPr lang="en-US"/>
              <a:t>The challenges you face, the demands from researchers and managers, donor expectations, and the unique operating environment have all been considered.</a:t>
            </a:r>
          </a:p>
          <a:p>
            <a:r>
              <a:rPr lang="en-US"/>
              <a:t>This training is built around your needs, your roles, and your contributions.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“Good morning everyone, and welcome.</a:t>
            </a:r>
          </a:p>
          <a:p>
            <a:r>
              <a:rPr lang="en-US"/>
              <a:t>Today we are exploring Service Excellence in Office Administration, with a particular focus on internal customer experience at IITA.</a:t>
            </a:r>
          </a:p>
          <a:p>
            <a:r>
              <a:rPr lang="en-US"/>
              <a:t>Very often, when people hear customer service, they think external customers.</a:t>
            </a:r>
          </a:p>
          <a:p>
            <a:r>
              <a:rPr lang="en-US"/>
              <a:t>But today we are focusing on colleagues as customers — the people we support daily.</a:t>
            </a:r>
          </a:p>
          <a:p>
            <a:r>
              <a:rPr lang="en-US"/>
              <a:t>The quality of that support affects efficiency, trust, and ultimately the research mission.</a:t>
            </a:r>
          </a:p>
          <a:p>
            <a:r>
              <a:rPr lang="en-US"/>
              <a:t>This session is practical and interactive, so I encourage participation.”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r>
              <a:rPr lang="en-US"/>
              <a:t>Debrief Questions:</a:t>
            </a:r>
          </a:p>
          <a:p>
            <a:endParaRPr lang="en-US"/>
          </a:p>
          <a:p>
            <a:r>
              <a:rPr lang="en-US"/>
              <a:t>What made the experience excellent?</a:t>
            </a:r>
          </a:p>
          <a:p>
            <a:r>
              <a:rPr lang="en-US"/>
              <a:t>What behaviors stood out?</a:t>
            </a:r>
          </a:p>
          <a:p>
            <a:r>
              <a:rPr lang="en-US"/>
              <a:t>What can administration teams learn from this?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“Service excellence is more than being polite.</a:t>
            </a:r>
          </a:p>
          <a:p>
            <a:r>
              <a:rPr lang="en-US"/>
              <a:t>It is delivering support intentionally.</a:t>
            </a:r>
          </a:p>
          <a:p>
            <a:r>
              <a:rPr lang="en-US"/>
              <a:t>Notice our formula:</a:t>
            </a:r>
          </a:p>
          <a:p>
            <a:r>
              <a:rPr lang="en-US"/>
              <a:t>Competence plus Courtesy plus Consistency plus Care.</a:t>
            </a:r>
          </a:p>
          <a:p>
            <a:r>
              <a:rPr lang="en-US"/>
              <a:t>If I am competent but rude, service suffers.</a:t>
            </a:r>
          </a:p>
          <a:p>
            <a:r>
              <a:rPr lang="en-US"/>
              <a:t>If I am polite but inaccurate, service still fails.</a:t>
            </a:r>
          </a:p>
          <a:p>
            <a:r>
              <a:rPr lang="en-US"/>
              <a:t>Excellence requires all four.”</a:t>
            </a:r>
          </a:p>
          <a:p>
            <a:r>
              <a:rPr lang="en-US"/>
              <a:t>Ask:</a:t>
            </a:r>
          </a:p>
          <a:p>
            <a:r>
              <a:rPr lang="en-US"/>
              <a:t>‘Which of these four is hardest to sustain in busy periods?’</a:t>
            </a:r>
          </a:p>
          <a:p>
            <a:r>
              <a:rPr lang="en-US"/>
              <a:t>Take responses.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we say internal customers, we mean people who depend on our work.</a:t>
            </a:r>
          </a:p>
          <a:p>
            <a:r>
              <a:rPr lang="en-US"/>
              <a:t>Researchers, managers, colleagues — all are customers of a process.</a:t>
            </a:r>
          </a:p>
          <a:p>
            <a:r>
              <a:rPr lang="en-US"/>
              <a:t>Think of this:</a:t>
            </a:r>
          </a:p>
          <a:p>
            <a:r>
              <a:rPr lang="en-US"/>
              <a:t>If someone’s work is delayed because support failed, service has failed.”</a:t>
            </a:r>
          </a:p>
          <a:p>
            <a:r>
              <a:rPr lang="en-US"/>
              <a:t>Ask:</a:t>
            </a:r>
          </a:p>
          <a:p>
            <a:r>
              <a:rPr lang="en-US"/>
              <a:t>‘Who are your top three internal customers?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Slide 9: Responsiveness</a:t>
            </a:r>
          </a:p>
          <a:p>
            <a:r>
              <a:rPr lang="en-US"/>
              <a:t>Responsiveness means:</a:t>
            </a:r>
          </a:p>
          <a:p>
            <a:r>
              <a:rPr lang="en-US"/>
              <a:t>•	Acknowledge requests quickly</a:t>
            </a:r>
          </a:p>
          <a:p>
            <a:r>
              <a:rPr lang="en-US"/>
              <a:t>•	Give realistic timelines</a:t>
            </a:r>
          </a:p>
          <a:p>
            <a:r>
              <a:rPr lang="en-US"/>
              <a:t>•	Update stakeholders proactively</a:t>
            </a:r>
          </a:p>
          <a:p>
            <a:r>
              <a:rPr lang="en-US"/>
              <a:t>•	Follow through</a:t>
            </a:r>
          </a:p>
          <a:p>
            <a:r>
              <a:rPr lang="en-US"/>
              <a:t>Good Practice:</a:t>
            </a:r>
          </a:p>
          <a:p>
            <a:r>
              <a:rPr lang="en-US"/>
              <a:t>“Your request has been received. I’ll revert by 2pm tomorrow.”</a:t>
            </a:r>
          </a:p>
          <a:p>
            <a:r>
              <a:rPr lang="en-US"/>
              <a:t>________________________________________</a:t>
            </a:r>
          </a:p>
          <a:p>
            <a:r>
              <a:rPr lang="en-US"/>
              <a:t>Slide 10: Accuracy and Attention to Detail</a:t>
            </a:r>
          </a:p>
          <a:p>
            <a:r>
              <a:rPr lang="en-US"/>
              <a:t>Accuracy means:</a:t>
            </a:r>
          </a:p>
          <a:p>
            <a:r>
              <a:rPr lang="en-US"/>
              <a:t>•	Correct information</a:t>
            </a:r>
          </a:p>
          <a:p>
            <a:r>
              <a:rPr lang="en-US"/>
              <a:t>•	Error-free documentation</a:t>
            </a:r>
          </a:p>
          <a:p>
            <a:r>
              <a:rPr lang="en-US"/>
              <a:t>•	Proper approvals</a:t>
            </a:r>
          </a:p>
          <a:p>
            <a:r>
              <a:rPr lang="en-US"/>
              <a:t>•	Quality checks before submission</a:t>
            </a:r>
          </a:p>
          <a:p>
            <a:r>
              <a:rPr lang="en-US"/>
              <a:t>Think:</a:t>
            </a:r>
          </a:p>
          <a:p>
            <a:r>
              <a:rPr lang="en-US"/>
              <a:t>An administrative error can become an operational crisis.</a:t>
            </a:r>
          </a:p>
          <a:p>
            <a:r>
              <a:rPr lang="en-US"/>
              <a:t>________________________________________</a:t>
            </a:r>
          </a:p>
          <a:p>
            <a:r>
              <a:rPr lang="en-US"/>
              <a:t>Slide 11: Professionalism in Internal Service</a:t>
            </a:r>
          </a:p>
          <a:p>
            <a:r>
              <a:rPr lang="en-US"/>
              <a:t>Professionalism includes:</a:t>
            </a:r>
          </a:p>
          <a:p>
            <a:r>
              <a:rPr lang="en-US"/>
              <a:t>•	Respectful communication</a:t>
            </a:r>
          </a:p>
          <a:p>
            <a:r>
              <a:rPr lang="en-US"/>
              <a:t>•	Confidentiality</a:t>
            </a:r>
          </a:p>
          <a:p>
            <a:r>
              <a:rPr lang="en-US"/>
              <a:t>•	Preparedness</a:t>
            </a:r>
          </a:p>
          <a:p>
            <a:r>
              <a:rPr lang="en-US"/>
              <a:t>•	Timeliness</a:t>
            </a:r>
          </a:p>
          <a:p>
            <a:r>
              <a:rPr lang="en-US"/>
              <a:t>•	Solution orientation</a:t>
            </a:r>
          </a:p>
          <a:p>
            <a:r>
              <a:rPr lang="en-US"/>
              <a:t>________________________________________</a:t>
            </a:r>
          </a:p>
          <a:p>
            <a:r>
              <a:rPr lang="en-US"/>
              <a:t>Slide 12: Ownership Mindset</a:t>
            </a:r>
          </a:p>
          <a:p>
            <a:r>
              <a:rPr lang="en-US"/>
              <a:t>Poor ownership:</a:t>
            </a:r>
          </a:p>
          <a:p>
            <a:r>
              <a:rPr lang="en-US"/>
              <a:t>“That is not my department.”</a:t>
            </a:r>
          </a:p>
          <a:p>
            <a:r>
              <a:rPr lang="en-US"/>
              <a:t>Service mindset:</a:t>
            </a:r>
          </a:p>
          <a:p>
            <a:r>
              <a:rPr lang="en-US"/>
              <a:t>“Let me help connect you to the right process.”</a:t>
            </a:r>
          </a:p>
          <a:p>
            <a:r>
              <a:rPr lang="en-US"/>
              <a:t>Ownership means:</a:t>
            </a:r>
          </a:p>
          <a:p>
            <a:r>
              <a:rPr lang="en-US"/>
              <a:t>•	Taking responsibility</a:t>
            </a:r>
          </a:p>
          <a:p>
            <a:r>
              <a:rPr lang="en-US"/>
              <a:t>•	Escalating appropriately</a:t>
            </a:r>
          </a:p>
          <a:p>
            <a:r>
              <a:rPr lang="en-US"/>
              <a:t>•	Following issues through</a:t>
            </a:r>
          </a:p>
          <a:p>
            <a:r>
              <a:rPr lang="en-US"/>
              <a:t>________________________________________</a:t>
            </a:r>
          </a:p>
          <a:p>
            <a:r>
              <a:rPr lang="en-US"/>
              <a:t>Slide 13: Empathy in Internal Service</a:t>
            </a:r>
          </a:p>
          <a:p>
            <a:r>
              <a:rPr lang="en-US"/>
              <a:t>Ask:</a:t>
            </a:r>
          </a:p>
          <a:p>
            <a:r>
              <a:rPr lang="en-US"/>
              <a:t>•	What pressure is this person under?</a:t>
            </a:r>
          </a:p>
          <a:p>
            <a:r>
              <a:rPr lang="en-US"/>
              <a:t>•	What urgency exists?</a:t>
            </a:r>
          </a:p>
          <a:p>
            <a:r>
              <a:rPr lang="en-US"/>
              <a:t>•	How can I make this easier?</a:t>
            </a:r>
          </a:p>
          <a:p>
            <a:r>
              <a:rPr lang="en-US"/>
              <a:t>Empathy does not mean breaking policy.</a:t>
            </a:r>
          </a:p>
          <a:p>
            <a:r>
              <a:rPr lang="en-US"/>
              <a:t>It means applying policy with humanity.</a:t>
            </a:r>
          </a:p>
          <a:p>
            <a:r>
              <a:rPr lang="en-US"/>
              <a:t>________________________________________</a:t>
            </a:r>
          </a:p>
          <a:p>
            <a:r>
              <a:rPr lang="en-US"/>
              <a:t>Slide 14: Reliability</a:t>
            </a:r>
          </a:p>
          <a:p>
            <a:r>
              <a:rPr lang="en-US"/>
              <a:t>Can colleagues depend on you?</a:t>
            </a:r>
          </a:p>
          <a:p>
            <a:r>
              <a:rPr lang="en-US"/>
              <a:t>Reliability means:</a:t>
            </a:r>
          </a:p>
          <a:p>
            <a:r>
              <a:rPr lang="en-US"/>
              <a:t>•	Delivering as promised</a:t>
            </a:r>
          </a:p>
          <a:p>
            <a:r>
              <a:rPr lang="en-US"/>
              <a:t>•	Meeting deadlines</a:t>
            </a:r>
          </a:p>
          <a:p>
            <a:r>
              <a:rPr lang="en-US"/>
              <a:t>•	Being consistent</a:t>
            </a:r>
          </a:p>
          <a:p>
            <a:r>
              <a:rPr lang="en-US"/>
              <a:t>•	Building trust over time</a:t>
            </a:r>
          </a:p>
          <a:p>
            <a:r>
              <a:rPr lang="en-US"/>
              <a:t>Trust grows through repeated reliability.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are some common challenges many professionals face—interruptions, last-minute requests, and trying to do too many things at once.</a:t>
            </a:r>
          </a:p>
          <a:p>
            <a:endParaRPr lang="en-US"/>
          </a:p>
          <a:p>
            <a:r>
              <a:rPr lang="en-US"/>
              <a:t>Which of these do you personally struggle with the most?”</a:t>
            </a:r>
          </a:p>
          <a:p>
            <a:endParaRPr lang="en-US"/>
          </a:p>
          <a:p>
            <a:r>
              <a:rPr lang="en-US"/>
              <a:t>(Engage participants briefly)</a:t>
            </a:r>
          </a:p>
          <a:p>
            <a:r>
              <a:rPr lang="en-US"/>
              <a:t>“The first step to improving is recognizing where the gaps 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Trainer Script: “Now that we’ve talked about managing time, let’s talk about the quality of your work.</a:t>
            </a:r>
          </a:p>
          <a:p>
            <a:endParaRPr lang="en-US"/>
          </a:p>
          <a:p>
            <a:r>
              <a:rPr lang="en-US"/>
              <a:t>Because delivering work on time is good—but delivering accurate work is what builds trust.”</a:t>
            </a:r>
          </a:p>
          <a:p>
            <a:endParaRPr lang="en-US"/>
          </a:p>
          <a:p>
            <a:r>
              <a:rPr lang="en-US"/>
              <a:t>“Let’s start with your reality. </a:t>
            </a:r>
          </a:p>
          <a:p>
            <a:endParaRPr lang="en-US"/>
          </a:p>
          <a:p>
            <a:r>
              <a:rPr lang="en-US"/>
              <a:t>Research environments are fast-paced and often unpredictable. You are dealing with researchers, finance teams, donors, and internal stakeholders—all with different expectations.</a:t>
            </a:r>
          </a:p>
          <a:p>
            <a:endParaRPr lang="en-US"/>
          </a:p>
          <a:p>
            <a:r>
              <a:rPr lang="en-US"/>
              <a:t>Let me ask you—what makes your role particularly demanding?”</a:t>
            </a:r>
          </a:p>
          <a:p>
            <a:endParaRPr lang="en-US"/>
          </a:p>
          <a:p>
            <a:r>
              <a:rPr lang="en-US"/>
              <a:t>(Allow responses)</a:t>
            </a:r>
          </a:p>
          <a:p>
            <a:endParaRPr lang="en-US"/>
          </a:p>
          <a:p>
            <a:r>
              <a:rPr lang="en-US"/>
              <a:t>“Thank you. What this shows is that being busy is normal—but being effective requires intention.”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Difficult customers often reflect pressure, not hostility.</a:t>
            </a:r>
          </a:p>
          <a:p>
            <a:endParaRPr lang="en-US"/>
          </a:p>
          <a:p>
            <a:r>
              <a:rPr lang="en-US"/>
              <a:t>Use LEAP.</a:t>
            </a:r>
          </a:p>
          <a:p>
            <a:r>
              <a:rPr lang="en-US"/>
              <a:t>Listen.</a:t>
            </a:r>
          </a:p>
          <a:p>
            <a:r>
              <a:rPr lang="en-US"/>
              <a:t>Empathize.</a:t>
            </a:r>
          </a:p>
          <a:p>
            <a:r>
              <a:rPr lang="en-US"/>
              <a:t>Assess.</a:t>
            </a:r>
          </a:p>
          <a:p>
            <a:r>
              <a:rPr lang="en-US"/>
              <a:t>Provide options.</a:t>
            </a:r>
          </a:p>
          <a:p>
            <a:endParaRPr lang="en-US"/>
          </a:p>
          <a:p>
            <a:r>
              <a:rPr lang="en-US"/>
              <a:t>Options lower conflict.”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“Service standards reduce ambiguity.</a:t>
            </a:r>
          </a:p>
          <a:p>
            <a:endParaRPr lang="en-US"/>
          </a:p>
          <a:p>
            <a:r>
              <a:rPr lang="en-US"/>
              <a:t>They move service from personality to system.</a:t>
            </a:r>
          </a:p>
          <a:p>
            <a:r>
              <a:rPr lang="en-US"/>
              <a:t>Without standards, service depends on mood.</a:t>
            </a:r>
          </a:p>
          <a:p>
            <a:r>
              <a:rPr lang="en-US"/>
              <a:t>With standards, service becomes predictable.”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As we conclude this training on </a:t>
            </a:r>
            <a:r>
              <a:rPr lang="en-US" i="1" dirty="0"/>
              <a:t>Service Excellence in Office Administration</a:t>
            </a:r>
            <a:r>
              <a:rPr lang="en-US" dirty="0"/>
              <a:t>, remember that excellence is not found only in major achievements, but in the small, consistent actions carried out daily with professionalism, accuracy, respect, and intentionality.</a:t>
            </a:r>
          </a:p>
          <a:p>
            <a:r>
              <a:rPr lang="en-US" dirty="0"/>
              <a:t>Office administrators are the backbone of every effective organization. The way you communicate, coordinate, respond, organize, and support others directly influences productivity, relationships, and the overall image of the institution.</a:t>
            </a:r>
          </a:p>
          <a:p>
            <a:r>
              <a:rPr lang="en-US" dirty="0"/>
              <a:t>Let this training not end as knowledge gained, but as practices applied. Strive to serve with purpose, pay attention to detail, take ownership, and continuously seek better ways to work and support others.</a:t>
            </a:r>
          </a:p>
          <a:p>
            <a:r>
              <a:rPr lang="en-US" dirty="0"/>
              <a:t>Service excellence is not about perfection — it is about commitment, consistency, and the willingness to improve every day.</a:t>
            </a:r>
          </a:p>
          <a:p>
            <a:r>
              <a:rPr lang="en-US" dirty="0"/>
              <a:t>Thank you for your participation, contributions, and dedication. We trust that the insights shared will positively impact your work, your teams, and the organization as a whole.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3970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Red: Key Characteristics</a:t>
            </a:r>
          </a:p>
          <a:p>
            <a:endParaRPr lang="en-US" dirty="0"/>
          </a:p>
          <a:p>
            <a:r>
              <a:rPr lang="en-US" dirty="0"/>
              <a:t>Direct, results-driven</a:t>
            </a:r>
          </a:p>
          <a:p>
            <a:r>
              <a:rPr lang="en-US" dirty="0"/>
              <a:t>Fast decision-makers</a:t>
            </a:r>
          </a:p>
          <a:p>
            <a:r>
              <a:rPr lang="en-US" dirty="0"/>
              <a:t>Confident, competitive</a:t>
            </a:r>
          </a:p>
          <a:p>
            <a:r>
              <a:rPr lang="en-US" dirty="0"/>
              <a:t>Prefer action over discussion</a:t>
            </a:r>
          </a:p>
          <a:p>
            <a:endParaRPr lang="en-US" dirty="0"/>
          </a:p>
          <a:p>
            <a:r>
              <a:rPr lang="en-US" dirty="0"/>
              <a:t>Red: Strengths</a:t>
            </a:r>
          </a:p>
          <a:p>
            <a:endParaRPr lang="en-US" dirty="0"/>
          </a:p>
          <a:p>
            <a:r>
              <a:rPr lang="en-US" dirty="0"/>
              <a:t>Leadership</a:t>
            </a:r>
          </a:p>
          <a:p>
            <a:r>
              <a:rPr lang="en-US" dirty="0"/>
              <a:t>Problem-solving</a:t>
            </a:r>
          </a:p>
          <a:p>
            <a:r>
              <a:rPr lang="en-US" dirty="0"/>
              <a:t>Courage and assertiveness</a:t>
            </a:r>
          </a:p>
          <a:p>
            <a:r>
              <a:rPr lang="en-US" dirty="0"/>
              <a:t>Efficiency</a:t>
            </a:r>
          </a:p>
          <a:p>
            <a:endParaRPr lang="en-US" dirty="0"/>
          </a:p>
          <a:p>
            <a:r>
              <a:rPr lang="en-US" dirty="0"/>
              <a:t>Red: Possible Blind Spots</a:t>
            </a:r>
          </a:p>
          <a:p>
            <a:endParaRPr lang="en-US" dirty="0"/>
          </a:p>
          <a:p>
            <a:r>
              <a:rPr lang="en-US" dirty="0"/>
              <a:t>May appear blunt</a:t>
            </a:r>
          </a:p>
          <a:p>
            <a:r>
              <a:rPr lang="en-US" dirty="0"/>
              <a:t>Impatient with long discussions</a:t>
            </a:r>
          </a:p>
          <a:p>
            <a:r>
              <a:rPr lang="en-US" dirty="0"/>
              <a:t>Can overlook details</a:t>
            </a:r>
          </a:p>
          <a:p>
            <a:r>
              <a:rPr lang="en-US" dirty="0"/>
              <a:t>May dominate conversations</a:t>
            </a:r>
          </a:p>
          <a:p>
            <a:endParaRPr lang="en-US" dirty="0"/>
          </a:p>
          <a:p>
            <a:r>
              <a:rPr lang="en-US" dirty="0"/>
              <a:t>Best Ways to Work With a Red</a:t>
            </a:r>
          </a:p>
          <a:p>
            <a:r>
              <a:rPr lang="en-US" dirty="0"/>
              <a:t>Be direct, clear, and concise</a:t>
            </a:r>
          </a:p>
          <a:p>
            <a:r>
              <a:rPr lang="en-US" dirty="0"/>
              <a:t>Focus on results and deadlines</a:t>
            </a:r>
          </a:p>
          <a:p>
            <a:r>
              <a:rPr lang="en-US" dirty="0"/>
              <a:t>Avoid unnecessary small talk</a:t>
            </a:r>
          </a:p>
          <a:p>
            <a:r>
              <a:rPr lang="en-US" dirty="0"/>
              <a:t>Respect their need for speed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Yellow: Key Characteristics</a:t>
            </a:r>
          </a:p>
          <a:p>
            <a:endParaRPr lang="en-US" dirty="0"/>
          </a:p>
          <a:p>
            <a:r>
              <a:rPr lang="en-US" dirty="0"/>
              <a:t>Social, enthusiastic, optimistic</a:t>
            </a:r>
          </a:p>
          <a:p>
            <a:r>
              <a:rPr lang="en-US" dirty="0"/>
              <a:t>Great communicators</a:t>
            </a:r>
          </a:p>
          <a:p>
            <a:r>
              <a:rPr lang="en-US" dirty="0"/>
              <a:t>Idea-generators</a:t>
            </a:r>
          </a:p>
          <a:p>
            <a:r>
              <a:rPr lang="en-US" dirty="0"/>
              <a:t>Enjoy group interaction</a:t>
            </a:r>
          </a:p>
          <a:p>
            <a:endParaRPr lang="en-US" dirty="0"/>
          </a:p>
          <a:p>
            <a:r>
              <a:rPr lang="en-US" dirty="0"/>
              <a:t>Yellow: Strengths</a:t>
            </a:r>
          </a:p>
          <a:p>
            <a:endParaRPr lang="en-US" dirty="0"/>
          </a:p>
          <a:p>
            <a:r>
              <a:rPr lang="en-US" dirty="0"/>
              <a:t>Creativity</a:t>
            </a:r>
          </a:p>
          <a:p>
            <a:r>
              <a:rPr lang="en-US" dirty="0"/>
              <a:t>Motivation and inspiration</a:t>
            </a:r>
          </a:p>
          <a:p>
            <a:r>
              <a:rPr lang="en-US" dirty="0"/>
              <a:t>Relationship building</a:t>
            </a:r>
          </a:p>
          <a:p>
            <a:r>
              <a:rPr lang="en-US" dirty="0"/>
              <a:t>Positive energy</a:t>
            </a:r>
          </a:p>
          <a:p>
            <a:endParaRPr lang="en-US" dirty="0"/>
          </a:p>
          <a:p>
            <a:r>
              <a:rPr lang="en-US" dirty="0"/>
              <a:t>Yellow: Possible Blind Spots</a:t>
            </a:r>
          </a:p>
          <a:p>
            <a:endParaRPr lang="en-US" dirty="0"/>
          </a:p>
          <a:p>
            <a:r>
              <a:rPr lang="en-US" dirty="0"/>
              <a:t>May get distracted</a:t>
            </a:r>
          </a:p>
          <a:p>
            <a:r>
              <a:rPr lang="en-US" dirty="0"/>
              <a:t>Impulsive</a:t>
            </a:r>
          </a:p>
          <a:p>
            <a:r>
              <a:rPr lang="en-US" dirty="0"/>
              <a:t>Avoid conflict</a:t>
            </a:r>
          </a:p>
          <a:p>
            <a:r>
              <a:rPr lang="en-US" dirty="0"/>
              <a:t>Overly optimistic</a:t>
            </a:r>
          </a:p>
          <a:p>
            <a:endParaRPr lang="en-US" dirty="0"/>
          </a:p>
          <a:p>
            <a:r>
              <a:rPr lang="en-US" dirty="0"/>
              <a:t>Best Ways to Work With a YELLOW</a:t>
            </a:r>
          </a:p>
          <a:p>
            <a:endParaRPr lang="en-US" dirty="0"/>
          </a:p>
          <a:p>
            <a:r>
              <a:rPr lang="en-US" dirty="0"/>
              <a:t>Allow conversation and brainstorming</a:t>
            </a:r>
          </a:p>
          <a:p>
            <a:r>
              <a:rPr lang="en-US" dirty="0"/>
              <a:t>Use positive energy/language</a:t>
            </a:r>
          </a:p>
          <a:p>
            <a:r>
              <a:rPr lang="en-US" dirty="0"/>
              <a:t>Provide visual engagement</a:t>
            </a:r>
          </a:p>
          <a:p>
            <a:r>
              <a:rPr lang="en-US" dirty="0"/>
              <a:t>Give space for creative ideas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GREEN: Key Characteristics</a:t>
            </a:r>
          </a:p>
          <a:p>
            <a:endParaRPr lang="en-US" dirty="0"/>
          </a:p>
          <a:p>
            <a:r>
              <a:rPr lang="en-US" dirty="0"/>
              <a:t>Patient, calm, dependable</a:t>
            </a:r>
          </a:p>
          <a:p>
            <a:r>
              <a:rPr lang="en-US" dirty="0"/>
              <a:t>Good listeners</a:t>
            </a:r>
          </a:p>
          <a:p>
            <a:r>
              <a:rPr lang="en-US" dirty="0"/>
              <a:t>Value harmony</a:t>
            </a:r>
          </a:p>
          <a:p>
            <a:r>
              <a:rPr lang="en-US" dirty="0"/>
              <a:t>Supportive team players</a:t>
            </a:r>
          </a:p>
          <a:p>
            <a:endParaRPr lang="en-US" dirty="0"/>
          </a:p>
          <a:p>
            <a:r>
              <a:rPr lang="en-US" dirty="0"/>
              <a:t>GREEN: Strengths</a:t>
            </a:r>
          </a:p>
          <a:p>
            <a:endParaRPr lang="en-US" dirty="0"/>
          </a:p>
          <a:p>
            <a:r>
              <a:rPr lang="en-US" dirty="0"/>
              <a:t>Consistency</a:t>
            </a:r>
          </a:p>
          <a:p>
            <a:r>
              <a:rPr lang="en-US" dirty="0"/>
              <a:t>Empathy</a:t>
            </a:r>
          </a:p>
          <a:p>
            <a:r>
              <a:rPr lang="en-US" dirty="0"/>
              <a:t>Reliability</a:t>
            </a:r>
          </a:p>
          <a:p>
            <a:r>
              <a:rPr lang="en-US" dirty="0"/>
              <a:t>Strong team cohesion</a:t>
            </a:r>
          </a:p>
          <a:p>
            <a:endParaRPr lang="en-US" dirty="0"/>
          </a:p>
          <a:p>
            <a:r>
              <a:rPr lang="en-US" dirty="0"/>
              <a:t>GREEN: Possible Blind Spots</a:t>
            </a:r>
          </a:p>
          <a:p>
            <a:endParaRPr lang="en-US" dirty="0"/>
          </a:p>
          <a:p>
            <a:r>
              <a:rPr lang="en-US" dirty="0"/>
              <a:t>May avoid change</a:t>
            </a:r>
          </a:p>
          <a:p>
            <a:r>
              <a:rPr lang="en-US" dirty="0"/>
              <a:t>Can be too accommodating</a:t>
            </a:r>
          </a:p>
          <a:p>
            <a:r>
              <a:rPr lang="en-US" dirty="0"/>
              <a:t>Slow decision-making</a:t>
            </a:r>
          </a:p>
          <a:p>
            <a:r>
              <a:rPr lang="en-US" dirty="0"/>
              <a:t>Hesitant to speak up</a:t>
            </a:r>
          </a:p>
          <a:p>
            <a:endParaRPr lang="en-US" dirty="0"/>
          </a:p>
          <a:p>
            <a:r>
              <a:rPr lang="en-US" dirty="0"/>
              <a:t>Best Ways to Work With a GREEN</a:t>
            </a:r>
          </a:p>
          <a:p>
            <a:endParaRPr lang="en-US" dirty="0"/>
          </a:p>
          <a:p>
            <a:r>
              <a:rPr lang="en-US" dirty="0"/>
              <a:t>Give time to adjust to change</a:t>
            </a:r>
          </a:p>
          <a:p>
            <a:r>
              <a:rPr lang="en-US" dirty="0"/>
              <a:t>Provide clarity and reassurance</a:t>
            </a:r>
          </a:p>
          <a:p>
            <a:r>
              <a:rPr lang="en-US" dirty="0"/>
              <a:t>Encourage participation gently</a:t>
            </a:r>
          </a:p>
          <a:p>
            <a:r>
              <a:rPr lang="en-US" dirty="0"/>
              <a:t>Avoid sudden pressure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BLUE: Key Characteristics</a:t>
            </a:r>
          </a:p>
          <a:p>
            <a:endParaRPr lang="en-US" dirty="0"/>
          </a:p>
          <a:p>
            <a:r>
              <a:rPr lang="en-US" dirty="0"/>
              <a:t>Analytical, detail-oriented</a:t>
            </a:r>
          </a:p>
          <a:p>
            <a:r>
              <a:rPr lang="en-US" dirty="0"/>
              <a:t>Logical decision-makers</a:t>
            </a:r>
          </a:p>
          <a:p>
            <a:r>
              <a:rPr lang="en-US" dirty="0"/>
              <a:t>Value accuracy and structure</a:t>
            </a:r>
          </a:p>
          <a:p>
            <a:r>
              <a:rPr lang="en-US" dirty="0"/>
              <a:t>Prefer data over emotion</a:t>
            </a:r>
          </a:p>
          <a:p>
            <a:endParaRPr lang="en-US" dirty="0"/>
          </a:p>
          <a:p>
            <a:r>
              <a:rPr lang="en-US" dirty="0"/>
              <a:t>BLUE: Strengths</a:t>
            </a:r>
          </a:p>
          <a:p>
            <a:endParaRPr lang="en-US" dirty="0"/>
          </a:p>
          <a:p>
            <a:r>
              <a:rPr lang="en-US" dirty="0"/>
              <a:t>Quality control</a:t>
            </a:r>
          </a:p>
          <a:p>
            <a:r>
              <a:rPr lang="en-US" dirty="0"/>
              <a:t>Research and analysis</a:t>
            </a:r>
          </a:p>
          <a:p>
            <a:r>
              <a:rPr lang="en-US" dirty="0"/>
              <a:t>Risk assessment</a:t>
            </a:r>
          </a:p>
          <a:p>
            <a:r>
              <a:rPr lang="en-US" dirty="0"/>
              <a:t>Precision in tasks</a:t>
            </a:r>
          </a:p>
          <a:p>
            <a:endParaRPr lang="en-US" dirty="0"/>
          </a:p>
          <a:p>
            <a:endParaRPr lang="en-US" dirty="0"/>
          </a:p>
          <a:p>
            <a:r>
              <a:rPr lang="en-US" dirty="0"/>
              <a:t>BLUE: Possible Blind Spots</a:t>
            </a:r>
          </a:p>
          <a:p>
            <a:endParaRPr lang="en-US" dirty="0"/>
          </a:p>
          <a:p>
            <a:r>
              <a:rPr lang="en-US" dirty="0"/>
              <a:t>May seem overly critical</a:t>
            </a:r>
          </a:p>
          <a:p>
            <a:r>
              <a:rPr lang="en-US" dirty="0"/>
              <a:t>Struggles with ambiguity</a:t>
            </a:r>
          </a:p>
          <a:p>
            <a:r>
              <a:rPr lang="en-US" dirty="0"/>
              <a:t>Slow to make decisions</a:t>
            </a:r>
          </a:p>
          <a:p>
            <a:r>
              <a:rPr lang="en-US" dirty="0"/>
              <a:t>Perfectionism</a:t>
            </a:r>
          </a:p>
          <a:p>
            <a:endParaRPr lang="en-US" dirty="0"/>
          </a:p>
          <a:p>
            <a:r>
              <a:rPr lang="en-US" dirty="0"/>
              <a:t>Best Ways to Work With a BLUE</a:t>
            </a:r>
          </a:p>
          <a:p>
            <a:endParaRPr lang="en-US" dirty="0"/>
          </a:p>
          <a:p>
            <a:r>
              <a:rPr lang="en-US" dirty="0"/>
              <a:t>Provide facts and data</a:t>
            </a:r>
          </a:p>
          <a:p>
            <a:r>
              <a:rPr lang="en-US" dirty="0"/>
              <a:t>Give time for analysis</a:t>
            </a:r>
          </a:p>
          <a:p>
            <a:r>
              <a:rPr lang="en-US" dirty="0"/>
              <a:t>Avoid pushing emotional arguments</a:t>
            </a:r>
          </a:p>
          <a:p>
            <a:r>
              <a:rPr lang="en-US" dirty="0"/>
              <a:t>Be prepared and organized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Note:</a:t>
            </a:r>
          </a:p>
          <a:p>
            <a:r>
              <a:rPr lang="en-US"/>
              <a:t>Use examples from earlier group discussions.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b="1" dirty="0"/>
              <a:t>1. Avoiding — “Let’s not talk about it right now.”</a:t>
            </a:r>
          </a:p>
          <a:p>
            <a:r>
              <a:rPr lang="en-US" b="1" dirty="0"/>
              <a:t>Low assertiveness</a:t>
            </a:r>
            <a:r>
              <a:rPr lang="en-US" dirty="0"/>
              <a:t>, </a:t>
            </a:r>
            <a:r>
              <a:rPr lang="en-US" b="1" dirty="0"/>
              <a:t>low cooperativeness</a:t>
            </a:r>
            <a:r>
              <a:rPr lang="en-US" dirty="0"/>
              <a:t> </a:t>
            </a:r>
          </a:p>
          <a:p>
            <a:r>
              <a:rPr lang="en-US" dirty="0"/>
              <a:t>You don’t push for what you want, and you don’t help the other person get what they want. </a:t>
            </a:r>
          </a:p>
          <a:p>
            <a:r>
              <a:rPr lang="en-US" dirty="0"/>
              <a:t>You basically step away from the conflict. </a:t>
            </a:r>
          </a:p>
          <a:p>
            <a:r>
              <a:rPr lang="en-US" b="1" dirty="0"/>
              <a:t>Intern example:</a:t>
            </a:r>
            <a:br>
              <a:rPr lang="en-US" dirty="0"/>
            </a:br>
            <a:r>
              <a:rPr lang="en-US" dirty="0"/>
              <a:t>You notice a colleague submitted the wrong report, but you don’t say anything because you don’t want drama.</a:t>
            </a:r>
          </a:p>
          <a:p>
            <a:br>
              <a:rPr lang="en-US" dirty="0"/>
            </a:br>
            <a:endParaRPr lang="en-US" dirty="0"/>
          </a:p>
          <a:p>
            <a:r>
              <a:rPr lang="en-US" b="1" dirty="0"/>
              <a:t>🟡 2. Accommodating — “It’s okay, let’s do it your way.”</a:t>
            </a:r>
          </a:p>
          <a:p>
            <a:r>
              <a:rPr lang="en-US" b="1" dirty="0"/>
              <a:t>Low assertiveness</a:t>
            </a:r>
            <a:r>
              <a:rPr lang="en-US" dirty="0"/>
              <a:t>, </a:t>
            </a:r>
            <a:r>
              <a:rPr lang="en-US" b="1" dirty="0"/>
              <a:t>high cooperativeness</a:t>
            </a:r>
            <a:r>
              <a:rPr lang="en-US" dirty="0"/>
              <a:t> </a:t>
            </a:r>
          </a:p>
          <a:p>
            <a:r>
              <a:rPr lang="en-US" dirty="0"/>
              <a:t>You let go of what you want so the other person can have their way. </a:t>
            </a:r>
          </a:p>
          <a:p>
            <a:r>
              <a:rPr lang="en-US" b="1" dirty="0"/>
              <a:t>Intern example:</a:t>
            </a:r>
            <a:br>
              <a:rPr lang="en-US" dirty="0"/>
            </a:br>
            <a:r>
              <a:rPr lang="en-US" dirty="0"/>
              <a:t>You prefer a different template for a presentation, but your supervisor likes their version — so you agree.</a:t>
            </a:r>
          </a:p>
          <a:p>
            <a:br>
              <a:rPr lang="en-US" dirty="0"/>
            </a:br>
            <a:endParaRPr lang="en-US" dirty="0"/>
          </a:p>
          <a:p>
            <a:r>
              <a:rPr lang="en-US" b="1" dirty="0"/>
              <a:t>🔴 3. Competing — “This is the way we must do it.”</a:t>
            </a:r>
          </a:p>
          <a:p>
            <a:r>
              <a:rPr lang="en-US" b="1" dirty="0"/>
              <a:t>High assertiveness</a:t>
            </a:r>
            <a:r>
              <a:rPr lang="en-US" dirty="0"/>
              <a:t>, </a:t>
            </a:r>
            <a:r>
              <a:rPr lang="en-US" b="1" dirty="0"/>
              <a:t>low cooperativeness</a:t>
            </a:r>
            <a:r>
              <a:rPr lang="en-US" dirty="0"/>
              <a:t> </a:t>
            </a:r>
          </a:p>
          <a:p>
            <a:r>
              <a:rPr lang="en-US" dirty="0"/>
              <a:t>You push for what you want, even if it means the other person loses. </a:t>
            </a:r>
          </a:p>
          <a:p>
            <a:r>
              <a:rPr lang="en-US" b="1" dirty="0"/>
              <a:t>Intern example:</a:t>
            </a:r>
            <a:br>
              <a:rPr lang="en-US" dirty="0"/>
            </a:br>
            <a:r>
              <a:rPr lang="en-US" dirty="0"/>
              <a:t>A colleague wants more time, but you insist the task must be submitted today because of the deadline.</a:t>
            </a:r>
          </a:p>
          <a:p>
            <a:br>
              <a:rPr lang="en-US" dirty="0"/>
            </a:br>
            <a:endParaRPr lang="en-US" dirty="0"/>
          </a:p>
          <a:p>
            <a:r>
              <a:rPr lang="en-US" b="1" dirty="0"/>
              <a:t>🟢 4. Compromising — “Let’s meet halfway.”</a:t>
            </a:r>
          </a:p>
          <a:p>
            <a:r>
              <a:rPr lang="en-US" b="1" dirty="0"/>
              <a:t>Medium assertiveness</a:t>
            </a:r>
            <a:r>
              <a:rPr lang="en-US" dirty="0"/>
              <a:t>, </a:t>
            </a:r>
            <a:r>
              <a:rPr lang="en-US" b="1" dirty="0"/>
              <a:t>medium cooperativeness</a:t>
            </a:r>
            <a:r>
              <a:rPr lang="en-US" dirty="0"/>
              <a:t> </a:t>
            </a:r>
          </a:p>
          <a:p>
            <a:r>
              <a:rPr lang="en-US" dirty="0"/>
              <a:t>Both sides give up something. </a:t>
            </a:r>
          </a:p>
          <a:p>
            <a:r>
              <a:rPr lang="en-US" dirty="0"/>
              <a:t>It’s not perfect for anyone, but everyone gets a little of what they want. </a:t>
            </a:r>
          </a:p>
          <a:p>
            <a:r>
              <a:rPr lang="en-US" b="1" dirty="0"/>
              <a:t>Intern example:</a:t>
            </a:r>
            <a:br>
              <a:rPr lang="en-US" dirty="0"/>
            </a:br>
            <a:r>
              <a:rPr lang="en-US" dirty="0"/>
              <a:t>You want the meeting at 9am, your colleague wants 11am — you agree on 10am.</a:t>
            </a:r>
          </a:p>
          <a:p>
            <a:br>
              <a:rPr lang="en-US" dirty="0"/>
            </a:br>
            <a:endParaRPr lang="en-US" dirty="0"/>
          </a:p>
          <a:p>
            <a:r>
              <a:rPr lang="en-US" b="1" dirty="0"/>
              <a:t>⚪ 5. Collaborating — “Let’s find a solution that works for both of us.”</a:t>
            </a:r>
          </a:p>
          <a:p>
            <a:r>
              <a:rPr lang="en-US" b="1" dirty="0"/>
              <a:t>High assertiveness</a:t>
            </a:r>
            <a:r>
              <a:rPr lang="en-US" dirty="0"/>
              <a:t>, </a:t>
            </a:r>
            <a:r>
              <a:rPr lang="en-US" b="1" dirty="0"/>
              <a:t>high cooperativeness</a:t>
            </a:r>
            <a:r>
              <a:rPr lang="en-US" dirty="0"/>
              <a:t> </a:t>
            </a:r>
          </a:p>
          <a:p>
            <a:r>
              <a:rPr lang="en-US" dirty="0"/>
              <a:t>This is the </a:t>
            </a:r>
            <a:r>
              <a:rPr lang="en-US" i="1" dirty="0"/>
              <a:t>win–win</a:t>
            </a:r>
            <a:r>
              <a:rPr lang="en-US" dirty="0"/>
              <a:t> style. </a:t>
            </a:r>
          </a:p>
          <a:p>
            <a:r>
              <a:rPr lang="en-US" dirty="0"/>
              <a:t>You both work together to find the best solution for everyone. </a:t>
            </a:r>
          </a:p>
          <a:p>
            <a:r>
              <a:rPr lang="en-US" b="1" dirty="0"/>
              <a:t>Intern example:</a:t>
            </a:r>
            <a:br>
              <a:rPr lang="en-US" dirty="0"/>
            </a:br>
            <a:r>
              <a:rPr lang="en-US" dirty="0"/>
              <a:t>Your team wants speed, you want quality. You brainstorm a plan that produces quality work </a:t>
            </a:r>
            <a:r>
              <a:rPr lang="en-US" i="1" dirty="0"/>
              <a:t>and</a:t>
            </a:r>
            <a:r>
              <a:rPr lang="en-US" dirty="0"/>
              <a:t> meets the timeline</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57</a:t>
            </a:fld>
            <a:endParaRPr lang="cs-CZ"/>
          </a:p>
        </p:txBody>
      </p:sp>
    </p:spTree>
    <p:extLst>
      <p:ext uri="{BB962C8B-B14F-4D97-AF65-F5344CB8AC3E}">
        <p14:creationId xmlns:p14="http://schemas.microsoft.com/office/powerpoint/2010/main" val="2128749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 manager insists on using their preferred vendor despite the team’s objections.-COMPETING</a:t>
            </a:r>
          </a:p>
          <a:p>
            <a:endParaRPr lang="en-US" dirty="0"/>
          </a:p>
          <a:p>
            <a:r>
              <a:rPr lang="en-US" dirty="0"/>
              <a:t>Two colleagues split limited meeting-room time between them equally.=COMPROMISING</a:t>
            </a:r>
          </a:p>
          <a:p>
            <a:endParaRPr lang="en-US" dirty="0"/>
          </a:p>
          <a:p>
            <a:r>
              <a:rPr lang="en-US" dirty="0"/>
              <a:t>Two departments jointly redesign a workflow so both units’ needs are fully met.-COLLABORATING</a:t>
            </a:r>
          </a:p>
          <a:p>
            <a:endParaRPr lang="en-US" dirty="0"/>
          </a:p>
          <a:p>
            <a:r>
              <a:rPr lang="en-US" dirty="0"/>
              <a:t>An administrator gives up their preferred approach to meet a colleague’s request peacefully.-ACCOMODATING</a:t>
            </a:r>
          </a:p>
          <a:p>
            <a:endParaRPr lang="en-US" dirty="0"/>
          </a:p>
          <a:p>
            <a:endParaRPr lang="en-US" dirty="0"/>
          </a:p>
          <a:p>
            <a:r>
              <a:rPr lang="en-US" dirty="0"/>
              <a:t>A staff member ignores an email conflict and hopes it resolves itself.-AVOIDING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Link responses back to real consequences (delays, funding loss, reputational risk)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RACI Matrix is a simple but powerful responsibility-clarification tool used in operations, project management, and administrative work to prevent confusion about who does what.</a:t>
            </a:r>
          </a:p>
          <a:p>
            <a:endParaRPr lang="en-US"/>
          </a:p>
          <a:p>
            <a:r>
              <a:rPr lang="en-US"/>
              <a:t>It helps teams clearly define roles across tasks, processes, or decisions.</a:t>
            </a:r>
          </a:p>
          <a:p>
            <a:endParaRPr lang="en-US"/>
          </a:p>
          <a:p>
            <a:r>
              <a:rPr lang="en-US"/>
              <a:t>🔹 RACI Matrix — Meaning of Each Role</a:t>
            </a:r>
          </a:p>
          <a:p>
            <a:r>
              <a:rPr lang="en-US"/>
              <a:t>1. R – Responsible</a:t>
            </a:r>
          </a:p>
          <a:p>
            <a:endParaRPr lang="en-US"/>
          </a:p>
          <a:p>
            <a:r>
              <a:rPr lang="en-US"/>
              <a:t>The person who performs the task.</a:t>
            </a:r>
          </a:p>
          <a:p>
            <a:r>
              <a:rPr lang="en-US"/>
              <a:t>They do the work or take the action.</a:t>
            </a:r>
          </a:p>
          <a:p>
            <a:r>
              <a:rPr lang="en-US"/>
              <a:t>There can be multiple Responsible people.</a:t>
            </a:r>
          </a:p>
          <a:p>
            <a:endParaRPr lang="en-US"/>
          </a:p>
          <a:p>
            <a:r>
              <a:rPr lang="en-US"/>
              <a:t>Example:</a:t>
            </a:r>
          </a:p>
          <a:p>
            <a:r>
              <a:rPr lang="en-US"/>
              <a:t>Preparing a meeting agenda, compiling a report, arranging logistics.</a:t>
            </a:r>
          </a:p>
          <a:p>
            <a:endParaRPr lang="en-US"/>
          </a:p>
          <a:p>
            <a:r>
              <a:rPr lang="en-US"/>
              <a:t>2. A – Accountable</a:t>
            </a:r>
          </a:p>
          <a:p>
            <a:endParaRPr lang="en-US"/>
          </a:p>
          <a:p>
            <a:r>
              <a:rPr lang="en-US"/>
              <a:t>The person who owns the task and is answerable for its success or failure.</a:t>
            </a:r>
          </a:p>
          <a:p>
            <a:r>
              <a:rPr lang="en-US"/>
              <a:t>They approve the work and ensure it is completed.</a:t>
            </a:r>
          </a:p>
          <a:p>
            <a:r>
              <a:rPr lang="en-US"/>
              <a:t>There must be ONLY ONE Accountable person per task to avoid confusion.</a:t>
            </a:r>
          </a:p>
          <a:p>
            <a:endParaRPr lang="en-US"/>
          </a:p>
          <a:p>
            <a:r>
              <a:rPr lang="en-US"/>
              <a:t>Example:</a:t>
            </a:r>
          </a:p>
          <a:p>
            <a:r>
              <a:rPr lang="en-US"/>
              <a:t>A manager who signs off on the final report or approves travel expenses.</a:t>
            </a:r>
          </a:p>
          <a:p>
            <a:endParaRPr lang="en-US"/>
          </a:p>
          <a:p>
            <a:r>
              <a:rPr lang="en-US"/>
              <a:t>3. C – Consulted</a:t>
            </a:r>
          </a:p>
          <a:p>
            <a:endParaRPr lang="en-US"/>
          </a:p>
          <a:p>
            <a:r>
              <a:rPr lang="en-US"/>
              <a:t>People who must be engaged before the work is completed.</a:t>
            </a:r>
          </a:p>
          <a:p>
            <a:r>
              <a:rPr lang="en-US"/>
              <a:t>They provide input, expertise, or recommendations.</a:t>
            </a:r>
          </a:p>
          <a:p>
            <a:r>
              <a:rPr lang="en-US"/>
              <a:t>This is a two-way communication.</a:t>
            </a:r>
          </a:p>
          <a:p>
            <a:endParaRPr lang="en-US"/>
          </a:p>
          <a:p>
            <a:r>
              <a:rPr lang="en-US"/>
              <a:t>Example:</a:t>
            </a:r>
          </a:p>
          <a:p>
            <a:r>
              <a:rPr lang="en-US"/>
              <a:t>A specialist, technical team, or another department giving guidance.</a:t>
            </a:r>
          </a:p>
          <a:p>
            <a:endParaRPr lang="en-US"/>
          </a:p>
          <a:p>
            <a:r>
              <a:rPr lang="en-US"/>
              <a:t>4. I – Informed</a:t>
            </a:r>
          </a:p>
          <a:p>
            <a:endParaRPr lang="en-US"/>
          </a:p>
          <a:p>
            <a:r>
              <a:rPr lang="en-US"/>
              <a:t>People who need to be updated on progress or decisions.</a:t>
            </a:r>
          </a:p>
          <a:p>
            <a:r>
              <a:rPr lang="en-US"/>
              <a:t>They are not directly involved but must stay aware.</a:t>
            </a:r>
          </a:p>
          <a:p>
            <a:r>
              <a:rPr lang="en-US"/>
              <a:t>This is a one-way communication.</a:t>
            </a:r>
          </a:p>
          <a:p>
            <a:endParaRPr lang="en-US"/>
          </a:p>
          <a:p>
            <a:r>
              <a:rPr lang="en-US"/>
              <a:t>Example:</a:t>
            </a:r>
          </a:p>
          <a:p>
            <a:r>
              <a:rPr lang="en-US"/>
              <a:t>Units that need status updates, copied emails, or final notifications.</a:t>
            </a:r>
          </a:p>
          <a:p>
            <a:endParaRPr lang="en-US"/>
          </a:p>
          <a:p>
            <a:r>
              <a:rPr lang="en-US"/>
              <a:t>🔹 Why RACI Is Important in Office Administration</a:t>
            </a:r>
          </a:p>
          <a:p>
            <a:endParaRPr lang="en-US"/>
          </a:p>
          <a:p>
            <a:r>
              <a:rPr lang="en-US"/>
              <a:t>Reduces confusion and duplication</a:t>
            </a:r>
          </a:p>
          <a:p>
            <a:endParaRPr lang="en-US"/>
          </a:p>
          <a:p>
            <a:r>
              <a:rPr lang="en-US"/>
              <a:t>Improves operational efficiency</a:t>
            </a:r>
          </a:p>
          <a:p>
            <a:endParaRPr lang="en-US"/>
          </a:p>
          <a:p>
            <a:r>
              <a:rPr lang="en-US"/>
              <a:t>Helps teams coordinate across departments</a:t>
            </a:r>
          </a:p>
          <a:p>
            <a:endParaRPr lang="en-US"/>
          </a:p>
          <a:p>
            <a:r>
              <a:rPr lang="en-US"/>
              <a:t>Clarifies expectations for each process</a:t>
            </a:r>
          </a:p>
          <a:p>
            <a:endParaRPr lang="en-US"/>
          </a:p>
          <a:p>
            <a:r>
              <a:rPr lang="en-US"/>
              <a:t>Strengthens accountability and follow-through</a:t>
            </a:r>
          </a:p>
          <a:p>
            <a:endParaRPr lang="en-US"/>
          </a:p>
          <a:p>
            <a:r>
              <a:rPr lang="en-US"/>
              <a:t>Supports operational excellence and better workflow management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Message	Colour Personality	Reason</a:t>
            </a:r>
          </a:p>
          <a:p>
            <a:r>
              <a:rPr lang="en-US"/>
              <a:t>Message 1	Red	Clear, direct, time-bound</a:t>
            </a:r>
          </a:p>
          <a:p>
            <a:r>
              <a:rPr lang="en-US"/>
              <a:t>Message 2	Yellow	Energetic, enthusiastic, idea-driven</a:t>
            </a:r>
          </a:p>
          <a:p>
            <a:r>
              <a:rPr lang="en-US"/>
              <a:t>Message 3	Green	Supportive, calm, reassuring</a:t>
            </a:r>
          </a:p>
          <a:p>
            <a:r>
              <a:rPr lang="en-US"/>
              <a:t>Message 4	Blue	Structured, detailed, comprehensive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 us focus on operational challenges, not as complaints, but as opportunities for improvement.</a:t>
            </a:r>
          </a:p>
          <a:p>
            <a:r>
              <a:rPr lang="en-US"/>
              <a:t> Challenges are signals. They show us where systems need strengthening.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Group into themes:</a:t>
            </a:r>
          </a:p>
          <a:p>
            <a:r>
              <a:rPr lang="en-US"/>
              <a:t> </a:t>
            </a:r>
          </a:p>
          <a:p>
            <a:r>
              <a:rPr lang="en-US"/>
              <a:t>1) Delays</a:t>
            </a:r>
          </a:p>
          <a:p>
            <a:r>
              <a:rPr lang="en-US"/>
              <a:t>2) Process bottlenecks</a:t>
            </a:r>
          </a:p>
          <a:p>
            <a:r>
              <a:rPr lang="en-US"/>
              <a:t>3) Communication gaps</a:t>
            </a:r>
          </a:p>
          <a:p>
            <a:r>
              <a:rPr lang="en-US"/>
              <a:t>4) Resource constraints</a:t>
            </a:r>
          </a:p>
          <a:p>
            <a:r>
              <a:rPr lang="en-US"/>
              <a:t>5) Role ambiguity</a:t>
            </a:r>
          </a:p>
          <a:p>
            <a:endParaRPr lang="en-US"/>
          </a:p>
          <a:p>
            <a:r>
              <a:rPr lang="en-US"/>
              <a:t>Debrief patterns.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“Many teams solve symptoms.</a:t>
            </a:r>
          </a:p>
          <a:p>
            <a:r>
              <a:rPr lang="en-US"/>
              <a:t>But symptoms are not causes.</a:t>
            </a:r>
          </a:p>
          <a:p>
            <a:r>
              <a:rPr lang="en-US"/>
              <a:t>We must diagnose deeper.”</a:t>
            </a:r>
          </a:p>
          <a:p>
            <a:r>
              <a:rPr lang="en-US"/>
              <a:t>Use 5 Whys exercise.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5 Whys is a simple root cause analysis tool used to move beyond symptoms and uncover the real reason a problem happened.</a:t>
            </a:r>
          </a:p>
          <a:p>
            <a:endParaRPr lang="en-US"/>
          </a:p>
          <a:p>
            <a:r>
              <a:rPr lang="en-US"/>
              <a:t>Basic Idea</a:t>
            </a:r>
          </a:p>
          <a:p>
            <a:endParaRPr lang="en-US"/>
          </a:p>
          <a:p>
            <a:r>
              <a:rPr lang="en-US"/>
              <a:t>You start with a problem, ask “Why did this happen?”, then keep asking “Why?” to each answer (typically five times) until you reach the underlying cause.</a:t>
            </a:r>
          </a:p>
          <a:p>
            <a:endParaRPr lang="en-US"/>
          </a:p>
          <a:p>
            <a:r>
              <a:rPr lang="en-US"/>
              <a:t>It helps prevent treating only the symptom.</a:t>
            </a:r>
          </a:p>
          <a:p>
            <a:endParaRPr lang="en-US"/>
          </a:p>
          <a:p>
            <a:r>
              <a:rPr lang="en-US"/>
              <a:t>Visual Flow</a:t>
            </a:r>
          </a:p>
          <a:p>
            <a:endParaRPr lang="en-US"/>
          </a:p>
          <a:p>
            <a:r>
              <a:rPr lang="en-US"/>
              <a:t>Problem: Request delayed</a:t>
            </a:r>
          </a:p>
          <a:p>
            <a:r>
              <a:rPr lang="en-US"/>
              <a:t>⬇</a:t>
            </a:r>
          </a:p>
          <a:p>
            <a:r>
              <a:rPr lang="en-US"/>
              <a:t>Why? It sat unattended.</a:t>
            </a:r>
          </a:p>
          <a:p>
            <a:r>
              <a:rPr lang="en-US"/>
              <a:t>⬇</a:t>
            </a:r>
          </a:p>
          <a:p>
            <a:r>
              <a:rPr lang="en-US"/>
              <a:t>Why? Officer missed assignment.</a:t>
            </a:r>
          </a:p>
          <a:p>
            <a:r>
              <a:rPr lang="en-US"/>
              <a:t>⬇</a:t>
            </a:r>
          </a:p>
          <a:p>
            <a:r>
              <a:rPr lang="en-US"/>
              <a:t>Why? No tracking system.</a:t>
            </a:r>
          </a:p>
          <a:p>
            <a:r>
              <a:rPr lang="en-US"/>
              <a:t>⬇</a:t>
            </a:r>
          </a:p>
          <a:p>
            <a:r>
              <a:rPr lang="en-US"/>
              <a:t>Why? No standardized process.</a:t>
            </a:r>
          </a:p>
          <a:p>
            <a:r>
              <a:rPr lang="en-US"/>
              <a:t>⬇</a:t>
            </a:r>
          </a:p>
          <a:p>
            <a:r>
              <a:rPr lang="en-US"/>
              <a:t>Why? No formal ownership procedure.</a:t>
            </a:r>
          </a:p>
          <a:p>
            <a:r>
              <a:rPr lang="en-US"/>
              <a:t>✅ Root Cause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Continuous improvement is not a special project.</a:t>
            </a:r>
          </a:p>
          <a:p>
            <a:endParaRPr lang="en-US"/>
          </a:p>
          <a:p>
            <a:r>
              <a:rPr lang="en-US"/>
              <a:t> It is a way of working. And accountability is what keeps improvement alive.</a:t>
            </a:r>
          </a:p>
          <a:p>
            <a:endParaRPr lang="en-US"/>
          </a:p>
          <a:p>
            <a:r>
              <a:rPr lang="en-US"/>
              <a:t>Make It Real (IITA Story)</a:t>
            </a:r>
          </a:p>
          <a:p>
            <a:endParaRPr lang="en-US"/>
          </a:p>
          <a:p>
            <a:r>
              <a:rPr lang="en-US"/>
              <a:t>A unit handling travel requests used to experience frequent delays because documents were always incomplete.</a:t>
            </a:r>
          </a:p>
          <a:p>
            <a:endParaRPr lang="en-US"/>
          </a:p>
          <a:p>
            <a:r>
              <a:rPr lang="en-US"/>
              <a:t>Instead of a big overhaul, they introduced:</a:t>
            </a:r>
          </a:p>
          <a:p>
            <a:endParaRPr lang="en-US"/>
          </a:p>
          <a:p>
            <a:r>
              <a:rPr lang="en-US"/>
              <a:t>A simple travel checklist</a:t>
            </a:r>
          </a:p>
          <a:p>
            <a:r>
              <a:rPr lang="en-US"/>
              <a:t>A standard email template for submissions</a:t>
            </a:r>
          </a:p>
          <a:p>
            <a:endParaRPr lang="en-US"/>
          </a:p>
          <a:p>
            <a:r>
              <a:rPr lang="en-US"/>
              <a:t>Result:</a:t>
            </a:r>
          </a:p>
          <a:p>
            <a:endParaRPr lang="en-US"/>
          </a:p>
          <a:p>
            <a:r>
              <a:rPr lang="en-US"/>
              <a:t>Fewer back-and-forth emails</a:t>
            </a:r>
          </a:p>
          <a:p>
            <a:r>
              <a:rPr lang="en-US"/>
              <a:t>Faster processing time</a:t>
            </a:r>
          </a:p>
          <a:p>
            <a:r>
              <a:rPr lang="en-US"/>
              <a:t>Less frustration</a:t>
            </a:r>
          </a:p>
          <a:p>
            <a:endParaRPr lang="en-US"/>
          </a:p>
          <a:p>
            <a:r>
              <a:rPr lang="en-US"/>
              <a:t>👉 They didn’t redesign the whole system — they improved one step.</a:t>
            </a:r>
          </a:p>
          <a:p>
            <a:endParaRPr lang="en-US"/>
          </a:p>
          <a:p>
            <a:r>
              <a:rPr lang="en-US"/>
              <a:t>Key Message</a:t>
            </a:r>
          </a:p>
          <a:p>
            <a:endParaRPr lang="en-US"/>
          </a:p>
          <a:p>
            <a:r>
              <a:rPr lang="en-US"/>
              <a:t>“Small improvements done consistently create big results over time.”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Kaizen is a Japanese philosophy and management system that translates to "change for the better" or continuous improvement. </a:t>
            </a:r>
          </a:p>
          <a:p>
            <a:endParaRPr lang="en-US"/>
          </a:p>
          <a:p>
            <a:r>
              <a:rPr lang="en-US"/>
              <a:t>At its heart, Kaizen Thinking is the belief that small, incremental changes made consistently over time lead to significant, long-term results</a:t>
            </a:r>
          </a:p>
          <a:p>
            <a:endParaRPr lang="en-US"/>
          </a:p>
          <a:p>
            <a:r>
              <a:rPr lang="en-US"/>
              <a:t>An admin officer notices:</a:t>
            </a:r>
          </a:p>
          <a:p>
            <a:endParaRPr lang="en-US"/>
          </a:p>
          <a:p>
            <a:r>
              <a:rPr lang="en-US"/>
              <a:t>People keep asking the same question about a process</a:t>
            </a:r>
          </a:p>
          <a:p>
            <a:endParaRPr lang="en-US"/>
          </a:p>
          <a:p>
            <a:r>
              <a:rPr lang="en-US"/>
              <a:t>Instead of repeating answers, she:</a:t>
            </a:r>
          </a:p>
          <a:p>
            <a:endParaRPr lang="en-US"/>
          </a:p>
          <a:p>
            <a:r>
              <a:rPr lang="en-US"/>
              <a:t>Creates a simple FAQ guide</a:t>
            </a:r>
          </a:p>
          <a:p>
            <a:endParaRPr lang="en-US"/>
          </a:p>
          <a:p>
            <a:r>
              <a:rPr lang="en-US"/>
              <a:t>Result:</a:t>
            </a:r>
          </a:p>
          <a:p>
            <a:endParaRPr lang="en-US"/>
          </a:p>
          <a:p>
            <a:r>
              <a:rPr lang="en-US"/>
              <a:t>Saves time</a:t>
            </a:r>
          </a:p>
          <a:p>
            <a:r>
              <a:rPr lang="en-US"/>
              <a:t>Reduces interruptions</a:t>
            </a:r>
          </a:p>
          <a:p>
            <a:r>
              <a:rPr lang="en-US"/>
              <a:t>Improves efficiency</a:t>
            </a:r>
          </a:p>
          <a:p>
            <a:endParaRPr lang="en-US"/>
          </a:p>
          <a:p>
            <a:r>
              <a:rPr lang="en-US"/>
              <a:t>👉 That’s Kaizen — a small idea with big impact.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The </a:t>
            </a:r>
            <a:r>
              <a:rPr lang="en-US" b="1" dirty="0"/>
              <a:t>PDCA Cycle</a:t>
            </a:r>
            <a:r>
              <a:rPr lang="en-US" dirty="0"/>
              <a:t> is a simple but powerful continuous improvement tool used by organizations to solve problems, improve processes, and achieve better results consistently.</a:t>
            </a:r>
            <a:br>
              <a:rPr lang="en-US" dirty="0"/>
            </a:br>
            <a:r>
              <a:rPr lang="en-US" dirty="0"/>
              <a:t>PDCA stands for:</a:t>
            </a:r>
          </a:p>
          <a:p>
            <a:r>
              <a:rPr lang="en-US" b="1" dirty="0"/>
              <a:t>P – Plan</a:t>
            </a:r>
            <a:r>
              <a:rPr lang="en-US" dirty="0"/>
              <a:t> </a:t>
            </a:r>
          </a:p>
          <a:p>
            <a:r>
              <a:rPr lang="en-US" b="1" dirty="0"/>
              <a:t>D – Do</a:t>
            </a:r>
            <a:r>
              <a:rPr lang="en-US" dirty="0"/>
              <a:t> </a:t>
            </a:r>
          </a:p>
          <a:p>
            <a:r>
              <a:rPr lang="en-US" b="1" dirty="0"/>
              <a:t>C – Check</a:t>
            </a:r>
            <a:r>
              <a:rPr lang="en-US" dirty="0"/>
              <a:t> </a:t>
            </a:r>
          </a:p>
          <a:p>
            <a:r>
              <a:rPr lang="en-US" b="1" dirty="0"/>
              <a:t>A – Act</a:t>
            </a:r>
            <a:r>
              <a:rPr lang="en-US" dirty="0"/>
              <a:t> </a:t>
            </a:r>
          </a:p>
          <a:p>
            <a:r>
              <a:rPr lang="en-US" dirty="0"/>
              <a:t>It is often called a </a:t>
            </a:r>
            <a:r>
              <a:rPr lang="en-US" b="1" dirty="0"/>
              <a:t>continuous improvement cycle</a:t>
            </a:r>
            <a:r>
              <a:rPr lang="en-US" dirty="0"/>
              <a:t> because the process repeats over and over to help organizations become better with time.</a:t>
            </a:r>
          </a:p>
          <a:p>
            <a:br>
              <a:rPr lang="en-US" dirty="0"/>
            </a:br>
            <a:endParaRPr lang="en-US" dirty="0"/>
          </a:p>
          <a:p>
            <a:r>
              <a:rPr lang="en-US" b="1" dirty="0"/>
              <a:t>1. PLAN</a:t>
            </a:r>
          </a:p>
          <a:p>
            <a:r>
              <a:rPr lang="en-US" dirty="0"/>
              <a:t>This is the stage where the problem or improvement opportunity is identified.</a:t>
            </a:r>
          </a:p>
          <a:p>
            <a:r>
              <a:rPr lang="en-US" dirty="0"/>
              <a:t>At this point, the team:</a:t>
            </a:r>
          </a:p>
          <a:p>
            <a:r>
              <a:rPr lang="en-US" dirty="0"/>
              <a:t>Defines the issue clearly </a:t>
            </a:r>
          </a:p>
          <a:p>
            <a:r>
              <a:rPr lang="en-US" dirty="0"/>
              <a:t>Identifies the root cause </a:t>
            </a:r>
          </a:p>
          <a:p>
            <a:r>
              <a:rPr lang="en-US" dirty="0"/>
              <a:t>Sets improvement goals </a:t>
            </a:r>
          </a:p>
          <a:p>
            <a:r>
              <a:rPr lang="en-US" dirty="0"/>
              <a:t>Develops an action plan </a:t>
            </a:r>
          </a:p>
          <a:p>
            <a:r>
              <a:rPr lang="en-US" b="1" dirty="0"/>
              <a:t>Questions Asked:</a:t>
            </a:r>
          </a:p>
          <a:p>
            <a:r>
              <a:rPr lang="en-US" dirty="0"/>
              <a:t>What is going wrong? </a:t>
            </a:r>
          </a:p>
          <a:p>
            <a:r>
              <a:rPr lang="en-US" dirty="0"/>
              <a:t>Why is it happening? </a:t>
            </a:r>
          </a:p>
          <a:p>
            <a:r>
              <a:rPr lang="en-US" dirty="0"/>
              <a:t>What do we want to improve? </a:t>
            </a:r>
          </a:p>
          <a:p>
            <a:r>
              <a:rPr lang="en-US" dirty="0"/>
              <a:t>What steps will solve it? </a:t>
            </a:r>
          </a:p>
          <a:p>
            <a:r>
              <a:rPr lang="en-US" b="1" dirty="0"/>
              <a:t>Example in Office Administration:</a:t>
            </a:r>
          </a:p>
          <a:p>
            <a:r>
              <a:rPr lang="en-US" dirty="0"/>
              <a:t>An administrative unit notices that meeting minutes are often submitted late.</a:t>
            </a:r>
          </a:p>
          <a:p>
            <a:r>
              <a:rPr lang="en-US" dirty="0"/>
              <a:t>The team plans to:</a:t>
            </a:r>
          </a:p>
          <a:p>
            <a:r>
              <a:rPr lang="en-US" dirty="0"/>
              <a:t>Create a meeting-minute template </a:t>
            </a:r>
          </a:p>
          <a:p>
            <a:r>
              <a:rPr lang="en-US" dirty="0"/>
              <a:t>Assign note-taking responsibilities early </a:t>
            </a:r>
          </a:p>
          <a:p>
            <a:r>
              <a:rPr lang="en-US" dirty="0"/>
              <a:t>Set a 24-hour submission deadline </a:t>
            </a:r>
          </a:p>
          <a:p>
            <a:br>
              <a:rPr lang="en-US" dirty="0"/>
            </a:br>
            <a:endParaRPr lang="en-US" dirty="0"/>
          </a:p>
          <a:p>
            <a:r>
              <a:rPr lang="en-US" b="1" dirty="0"/>
              <a:t>2. DO</a:t>
            </a:r>
          </a:p>
          <a:p>
            <a:r>
              <a:rPr lang="en-US" dirty="0"/>
              <a:t>This is the implementation stage.</a:t>
            </a:r>
          </a:p>
          <a:p>
            <a:r>
              <a:rPr lang="en-US" dirty="0"/>
              <a:t>The planned solution is tested on a small scale before full adoption.</a:t>
            </a:r>
          </a:p>
          <a:p>
            <a:r>
              <a:rPr lang="en-US" b="1" dirty="0"/>
              <a:t>Activities:</a:t>
            </a:r>
          </a:p>
          <a:p>
            <a:r>
              <a:rPr lang="en-US" dirty="0"/>
              <a:t>Apply the new process </a:t>
            </a:r>
          </a:p>
          <a:p>
            <a:r>
              <a:rPr lang="en-US" dirty="0"/>
              <a:t>Train staff if necessary </a:t>
            </a:r>
          </a:p>
          <a:p>
            <a:r>
              <a:rPr lang="en-US" dirty="0"/>
              <a:t>Observe how the changes work </a:t>
            </a:r>
          </a:p>
          <a:p>
            <a:r>
              <a:rPr lang="en-US" b="1" dirty="0"/>
              <a:t>Example:</a:t>
            </a:r>
          </a:p>
          <a:p>
            <a:r>
              <a:rPr lang="en-US" dirty="0"/>
              <a:t>The administrative team begins using the new meeting-minute template for one month.</a:t>
            </a:r>
          </a:p>
          <a:p>
            <a:br>
              <a:rPr lang="en-US" dirty="0"/>
            </a:br>
            <a:endParaRPr lang="en-US" dirty="0"/>
          </a:p>
          <a:p>
            <a:r>
              <a:rPr lang="en-US" b="1" dirty="0"/>
              <a:t>3. CHECK</a:t>
            </a:r>
          </a:p>
          <a:p>
            <a:r>
              <a:rPr lang="en-US" dirty="0"/>
              <a:t>At this stage, results are reviewed and measured.</a:t>
            </a:r>
          </a:p>
          <a:p>
            <a:r>
              <a:rPr lang="en-US" dirty="0"/>
              <a:t>The organization compares:</a:t>
            </a:r>
          </a:p>
          <a:p>
            <a:r>
              <a:rPr lang="en-US" dirty="0"/>
              <a:t>Expected results vs actual results </a:t>
            </a:r>
          </a:p>
          <a:p>
            <a:r>
              <a:rPr lang="en-US" dirty="0"/>
              <a:t>What worked vs what did not work </a:t>
            </a:r>
          </a:p>
          <a:p>
            <a:r>
              <a:rPr lang="en-US" b="1" dirty="0"/>
              <a:t>Questions Asked:</a:t>
            </a:r>
          </a:p>
          <a:p>
            <a:r>
              <a:rPr lang="en-US" dirty="0"/>
              <a:t>Did the improvement work? </a:t>
            </a:r>
          </a:p>
          <a:p>
            <a:r>
              <a:rPr lang="en-US" dirty="0"/>
              <a:t>Were deadlines met? </a:t>
            </a:r>
          </a:p>
          <a:p>
            <a:r>
              <a:rPr lang="en-US" dirty="0"/>
              <a:t>What challenges appeared? </a:t>
            </a:r>
          </a:p>
          <a:p>
            <a:r>
              <a:rPr lang="en-US" b="1" dirty="0"/>
              <a:t>Example:</a:t>
            </a:r>
          </a:p>
          <a:p>
            <a:r>
              <a:rPr lang="en-US" dirty="0"/>
              <a:t>After one month, the team discovers:</a:t>
            </a:r>
          </a:p>
          <a:p>
            <a:r>
              <a:rPr lang="en-US" dirty="0"/>
              <a:t>Submission time improved by 70% </a:t>
            </a:r>
          </a:p>
          <a:p>
            <a:r>
              <a:rPr lang="en-US" dirty="0"/>
              <a:t>Fewer corrections were needed </a:t>
            </a:r>
          </a:p>
          <a:p>
            <a:r>
              <a:rPr lang="en-US" dirty="0"/>
              <a:t>Staff found the template easier to use </a:t>
            </a:r>
          </a:p>
          <a:p>
            <a:br>
              <a:rPr lang="en-US" dirty="0"/>
            </a:br>
            <a:endParaRPr lang="en-US" dirty="0"/>
          </a:p>
          <a:p>
            <a:r>
              <a:rPr lang="en-US" b="1" dirty="0"/>
              <a:t>4. ACT</a:t>
            </a:r>
          </a:p>
          <a:p>
            <a:r>
              <a:rPr lang="en-US" dirty="0"/>
              <a:t>This stage focuses on standardizing and sustaining the improvement.</a:t>
            </a:r>
          </a:p>
          <a:p>
            <a:r>
              <a:rPr lang="en-US" dirty="0"/>
              <a:t>If the solution worked:</a:t>
            </a:r>
          </a:p>
          <a:p>
            <a:r>
              <a:rPr lang="en-US" dirty="0"/>
              <a:t>Make it the standard process </a:t>
            </a:r>
          </a:p>
          <a:p>
            <a:r>
              <a:rPr lang="en-US" dirty="0"/>
              <a:t>Document it </a:t>
            </a:r>
          </a:p>
          <a:p>
            <a:r>
              <a:rPr lang="en-US" dirty="0"/>
              <a:t>Train others on it </a:t>
            </a:r>
          </a:p>
          <a:p>
            <a:r>
              <a:rPr lang="en-US" dirty="0"/>
              <a:t>If it did not work:</a:t>
            </a:r>
          </a:p>
          <a:p>
            <a:r>
              <a:rPr lang="en-US" dirty="0"/>
              <a:t>Adjust the plan </a:t>
            </a:r>
          </a:p>
          <a:p>
            <a:r>
              <a:rPr lang="en-US" dirty="0"/>
              <a:t>Restart the cycle with improvements </a:t>
            </a:r>
          </a:p>
          <a:p>
            <a:r>
              <a:rPr lang="en-US" b="1" dirty="0"/>
              <a:t>Example:</a:t>
            </a:r>
          </a:p>
          <a:p>
            <a:r>
              <a:rPr lang="en-US" dirty="0"/>
              <a:t>The organization officially adopts the template and introduces it across all departments.</a:t>
            </a:r>
          </a:p>
          <a:p>
            <a:br>
              <a:rPr lang="en-US" dirty="0"/>
            </a:br>
            <a:endParaRPr lang="en-US" dirty="0"/>
          </a:p>
          <a:p>
            <a:r>
              <a:rPr lang="en-US" b="1" dirty="0"/>
              <a:t>Why the PDCA Cycle is Important</a:t>
            </a:r>
          </a:p>
          <a:p>
            <a:r>
              <a:rPr lang="en-US" dirty="0"/>
              <a:t>The PDCA Cycle helps organizations:</a:t>
            </a:r>
          </a:p>
          <a:p>
            <a:r>
              <a:rPr lang="en-US" dirty="0"/>
              <a:t>Reduce errors </a:t>
            </a:r>
          </a:p>
          <a:p>
            <a:r>
              <a:rPr lang="en-US" dirty="0"/>
              <a:t>Improve efficiency </a:t>
            </a:r>
          </a:p>
          <a:p>
            <a:r>
              <a:rPr lang="en-US" dirty="0"/>
              <a:t>Encourage problem-solving </a:t>
            </a:r>
          </a:p>
          <a:p>
            <a:r>
              <a:rPr lang="en-US" dirty="0"/>
              <a:t>Promote accountability </a:t>
            </a:r>
          </a:p>
          <a:p>
            <a:r>
              <a:rPr lang="en-US" dirty="0"/>
              <a:t>Build a culture of continuous improvement </a:t>
            </a:r>
          </a:p>
          <a:p>
            <a:r>
              <a:rPr lang="en-US" dirty="0"/>
              <a:t>Prevent repeated mistakes </a:t>
            </a:r>
          </a:p>
          <a:p>
            <a:r>
              <a:rPr lang="en-US" dirty="0"/>
              <a:t>It shifts teams from:</a:t>
            </a:r>
          </a:p>
          <a:p>
            <a:r>
              <a:rPr lang="en-US" dirty="0"/>
              <a:t>“Fixing problems repeatedly”</a:t>
            </a:r>
            <a:br>
              <a:rPr lang="en-US" dirty="0"/>
            </a:br>
            <a:r>
              <a:rPr lang="en-US" dirty="0"/>
              <a:t>to</a:t>
            </a:r>
            <a:br>
              <a:rPr lang="en-US" dirty="0"/>
            </a:br>
            <a:r>
              <a:rPr lang="en-US" dirty="0"/>
              <a:t>“Improving systems permanently.”</a:t>
            </a: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37377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Kaizen is a Japanese philosophy and management system that translates to "change for the better" or continuous improvement. </a:t>
            </a:r>
          </a:p>
          <a:p>
            <a:endParaRPr lang="en-US"/>
          </a:p>
          <a:p>
            <a:r>
              <a:rPr lang="en-US"/>
              <a:t>At its heart, Kaizen Thinking is the belief that small, incremental changes made consistently over time lead to significant, long-term results</a:t>
            </a:r>
          </a:p>
          <a:p>
            <a:endParaRPr lang="en-US"/>
          </a:p>
          <a:p>
            <a:r>
              <a:rPr lang="en-US"/>
              <a:t>An admin officer notices:</a:t>
            </a:r>
          </a:p>
          <a:p>
            <a:endParaRPr lang="en-US"/>
          </a:p>
          <a:p>
            <a:r>
              <a:rPr lang="en-US"/>
              <a:t>People keep asking the same question about a process</a:t>
            </a:r>
          </a:p>
          <a:p>
            <a:endParaRPr lang="en-US"/>
          </a:p>
          <a:p>
            <a:r>
              <a:rPr lang="en-US"/>
              <a:t>Instead of repeating answers, she:</a:t>
            </a:r>
          </a:p>
          <a:p>
            <a:endParaRPr lang="en-US"/>
          </a:p>
          <a:p>
            <a:r>
              <a:rPr lang="en-US"/>
              <a:t>Creates a simple FAQ guide</a:t>
            </a:r>
          </a:p>
          <a:p>
            <a:endParaRPr lang="en-US"/>
          </a:p>
          <a:p>
            <a:r>
              <a:rPr lang="en-US"/>
              <a:t>Result:</a:t>
            </a:r>
          </a:p>
          <a:p>
            <a:endParaRPr lang="en-US"/>
          </a:p>
          <a:p>
            <a:r>
              <a:rPr lang="en-US"/>
              <a:t>Saves time</a:t>
            </a:r>
          </a:p>
          <a:p>
            <a:r>
              <a:rPr lang="en-US"/>
              <a:t>Reduces interruptions</a:t>
            </a:r>
          </a:p>
          <a:p>
            <a:r>
              <a:rPr lang="en-US"/>
              <a:t>Improves efficiency</a:t>
            </a:r>
          </a:p>
          <a:p>
            <a:endParaRPr lang="en-US"/>
          </a:p>
          <a:p>
            <a:r>
              <a:rPr lang="en-US"/>
              <a:t>👉 That’s Kaizen — a small idea with big impact.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After the activity, ask:</a:t>
            </a:r>
          </a:p>
          <a:p>
            <a:r>
              <a:rPr lang="en-US"/>
              <a:t>•	“Which errors were easiest to spot?” </a:t>
            </a:r>
          </a:p>
          <a:p>
            <a:r>
              <a:rPr lang="en-US"/>
              <a:t>•	“Which ones were missed—and why?” </a:t>
            </a:r>
          </a:p>
          <a:p>
            <a:endParaRPr lang="en-US"/>
          </a:p>
          <a:p>
            <a:r>
              <a:rPr lang="en-US"/>
              <a:t>👉 This drives home the lesson:</a:t>
            </a:r>
          </a:p>
          <a:p>
            <a:r>
              <a:rPr lang="en-US"/>
              <a:t>“Accuracy requires deliberate attention—not assumption.”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Pre-meeting Preparation: Clarifies the meeting purpose, agenda, and expected outcomes before inviting anyone.</a:t>
            </a:r>
          </a:p>
          <a:p>
            <a:endParaRPr lang="en-US" dirty="0"/>
          </a:p>
          <a:p>
            <a:r>
              <a:rPr lang="en-US" dirty="0"/>
              <a:t>Smart Invitation: Ensures only the right people are invited with clear roles, timing, and meeting details.</a:t>
            </a:r>
          </a:p>
          <a:p>
            <a:endParaRPr lang="en-US" dirty="0"/>
          </a:p>
          <a:p>
            <a:r>
              <a:rPr lang="en-US" dirty="0"/>
              <a:t>Documentation: Includes agenda, materials, and templates needed for informed discussion and decision-making.</a:t>
            </a:r>
          </a:p>
          <a:p>
            <a:endParaRPr lang="en-US" dirty="0"/>
          </a:p>
          <a:p>
            <a:r>
              <a:rPr lang="en-US" dirty="0"/>
              <a:t>Day-of Coordination: Manages time, attendance, discussions, and technology to keep the meeting on track.</a:t>
            </a:r>
          </a:p>
          <a:p>
            <a:endParaRPr lang="en-US" dirty="0"/>
          </a:p>
          <a:p>
            <a:r>
              <a:rPr lang="en-US" dirty="0"/>
              <a:t>Follow-up &amp; Action Tracking: Records decisions, assigns responsibilities, and monitors progress after the meeting.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b="1" dirty="0"/>
              <a:t>SCENARIO 1 — LACK OF AGENDA</a:t>
            </a:r>
          </a:p>
          <a:p>
            <a:r>
              <a:rPr lang="en-US" b="1" dirty="0"/>
              <a:t>1. Root Cause of Failure</a:t>
            </a:r>
          </a:p>
          <a:p>
            <a:r>
              <a:rPr lang="en-US" dirty="0"/>
              <a:t>No agenda provided → no structure. </a:t>
            </a:r>
          </a:p>
          <a:p>
            <a:r>
              <a:rPr lang="en-US" dirty="0"/>
              <a:t>Participants came with different priorities. </a:t>
            </a:r>
          </a:p>
          <a:p>
            <a:r>
              <a:rPr lang="en-US" dirty="0"/>
              <a:t>No clarity on intended outcomes. </a:t>
            </a:r>
          </a:p>
          <a:p>
            <a:r>
              <a:rPr lang="en-US" dirty="0"/>
              <a:t>Meeting lacked direction, flow, and decision-making rules. </a:t>
            </a:r>
          </a:p>
          <a:p>
            <a:br>
              <a:rPr lang="en-US" dirty="0"/>
            </a:br>
            <a:endParaRPr lang="en-US" dirty="0"/>
          </a:p>
          <a:p>
            <a:r>
              <a:rPr lang="en-US" b="1" dirty="0"/>
              <a:t>2. Redesigned Meeting Plan (Using 3-Phase Framework)</a:t>
            </a:r>
          </a:p>
          <a:p>
            <a:r>
              <a:rPr lang="en-US" b="1" dirty="0"/>
              <a:t>BEFORE</a:t>
            </a:r>
          </a:p>
          <a:p>
            <a:r>
              <a:rPr lang="en-US" dirty="0"/>
              <a:t>State purpose: “To review weekly production issues and agree on resolutions.” </a:t>
            </a:r>
          </a:p>
          <a:p>
            <a:r>
              <a:rPr lang="en-US" dirty="0"/>
              <a:t>Create a </a:t>
            </a:r>
            <a:r>
              <a:rPr lang="en-US" b="1" dirty="0"/>
              <a:t>structured agenda</a:t>
            </a:r>
            <a:r>
              <a:rPr lang="en-US" dirty="0"/>
              <a:t> with time allocations. </a:t>
            </a:r>
          </a:p>
          <a:p>
            <a:r>
              <a:rPr lang="en-US" dirty="0"/>
              <a:t>Share required pre-reads (e.g., production dashboard). </a:t>
            </a:r>
          </a:p>
          <a:p>
            <a:r>
              <a:rPr lang="en-US" dirty="0"/>
              <a:t>Assign roles: facilitator, timekeeper, note-taker. </a:t>
            </a:r>
          </a:p>
          <a:p>
            <a:r>
              <a:rPr lang="en-US" dirty="0"/>
              <a:t>Confirm the 3–5 priority issues beforehand. </a:t>
            </a:r>
          </a:p>
          <a:p>
            <a:r>
              <a:rPr lang="en-US" b="1" dirty="0"/>
              <a:t>DURING</a:t>
            </a:r>
          </a:p>
          <a:p>
            <a:r>
              <a:rPr lang="en-US" dirty="0"/>
              <a:t>Start with objective + quick meeting rules. </a:t>
            </a:r>
          </a:p>
          <a:p>
            <a:r>
              <a:rPr lang="en-US" dirty="0"/>
              <a:t>Follow agenda strictly. </a:t>
            </a:r>
          </a:p>
          <a:p>
            <a:r>
              <a:rPr lang="en-US" dirty="0"/>
              <a:t>Park off-topic items. </a:t>
            </a:r>
          </a:p>
          <a:p>
            <a:r>
              <a:rPr lang="en-US" dirty="0"/>
              <a:t>Keep discussions focused on priority issues. </a:t>
            </a:r>
          </a:p>
          <a:p>
            <a:r>
              <a:rPr lang="en-US" dirty="0"/>
              <a:t>Summarize decisions after each topic. </a:t>
            </a:r>
          </a:p>
          <a:p>
            <a:r>
              <a:rPr lang="en-US" b="1" dirty="0"/>
              <a:t>AFTER</a:t>
            </a:r>
          </a:p>
          <a:p>
            <a:r>
              <a:rPr lang="en-US" dirty="0"/>
              <a:t>Send minutes within 24 hours. </a:t>
            </a:r>
          </a:p>
          <a:p>
            <a:r>
              <a:rPr lang="en-US" dirty="0"/>
              <a:t>Document action points with owners and deadlines. </a:t>
            </a:r>
          </a:p>
          <a:p>
            <a:r>
              <a:rPr lang="en-US" dirty="0"/>
              <a:t>Review action tracker in next week’s meeting. </a:t>
            </a:r>
          </a:p>
          <a:p>
            <a:br>
              <a:rPr lang="en-US" dirty="0"/>
            </a:br>
            <a:endParaRPr lang="en-US" dirty="0"/>
          </a:p>
          <a:p>
            <a:r>
              <a:rPr lang="en-US" b="1" dirty="0"/>
              <a:t>3. Sample Agenda</a:t>
            </a:r>
          </a:p>
          <a:p>
            <a:r>
              <a:rPr lang="en-US" dirty="0"/>
              <a:t>Welcome + Purpose (3 mins) </a:t>
            </a:r>
          </a:p>
          <a:p>
            <a:r>
              <a:rPr lang="en-US" dirty="0"/>
              <a:t>Review last week’s action tracker (5 mins) </a:t>
            </a:r>
          </a:p>
          <a:p>
            <a:r>
              <a:rPr lang="en-US" dirty="0"/>
              <a:t>Issue 1 — Status + decision (10 mins) </a:t>
            </a:r>
          </a:p>
          <a:p>
            <a:r>
              <a:rPr lang="en-US" dirty="0"/>
              <a:t>Issue 2 — Status + decision (10 mins) </a:t>
            </a:r>
          </a:p>
          <a:p>
            <a:r>
              <a:rPr lang="en-US" dirty="0"/>
              <a:t>Issue 3 — Status + decision (10 mins) </a:t>
            </a:r>
          </a:p>
          <a:p>
            <a:r>
              <a:rPr lang="en-US" dirty="0"/>
              <a:t>Risks/alerts (5 mins) </a:t>
            </a:r>
          </a:p>
          <a:p>
            <a:r>
              <a:rPr lang="en-US" dirty="0"/>
              <a:t>Summary of decisions + next steps (5 mins) </a:t>
            </a:r>
          </a:p>
          <a:p>
            <a:br>
              <a:rPr lang="en-US" dirty="0"/>
            </a:br>
            <a:endParaRPr lang="en-US" dirty="0"/>
          </a:p>
          <a:p>
            <a:r>
              <a:rPr lang="en-US" b="1" dirty="0"/>
              <a:t>4. Action Tracker</a:t>
            </a:r>
          </a:p>
          <a:p>
            <a:r>
              <a:rPr lang="en-US" dirty="0" err="1"/>
              <a:t>ActionOwnerDeadlineStatusFix</a:t>
            </a:r>
            <a:r>
              <a:rPr lang="en-US" dirty="0"/>
              <a:t> machine downtime </a:t>
            </a:r>
            <a:r>
              <a:rPr lang="en-US" dirty="0" err="1"/>
              <a:t>issueOps</a:t>
            </a:r>
            <a:r>
              <a:rPr lang="en-US" dirty="0"/>
              <a:t> </a:t>
            </a:r>
            <a:r>
              <a:rPr lang="en-US" dirty="0" err="1"/>
              <a:t>LeadFridayIn</a:t>
            </a:r>
            <a:r>
              <a:rPr lang="en-US" dirty="0"/>
              <a:t> </a:t>
            </a:r>
            <a:r>
              <a:rPr lang="en-US" dirty="0" err="1"/>
              <a:t>progressCommunicate</a:t>
            </a:r>
            <a:r>
              <a:rPr lang="en-US" dirty="0"/>
              <a:t> new </a:t>
            </a:r>
            <a:r>
              <a:rPr lang="en-US" dirty="0" err="1"/>
              <a:t>scheduleLine</a:t>
            </a:r>
            <a:r>
              <a:rPr lang="en-US" dirty="0"/>
              <a:t> </a:t>
            </a:r>
            <a:r>
              <a:rPr lang="en-US" dirty="0" err="1"/>
              <a:t>SupervisorTomorrowPending</a:t>
            </a:r>
            <a:endParaRPr lang="en-US" dirty="0"/>
          </a:p>
          <a:p>
            <a:br>
              <a:rPr lang="en-US" dirty="0"/>
            </a:br>
            <a:endParaRPr lang="en-US" dirty="0"/>
          </a:p>
          <a:p>
            <a:r>
              <a:rPr lang="en-US" b="1" dirty="0"/>
              <a:t>🔷 SCENARIO 2 — POOR PREPARATION</a:t>
            </a:r>
          </a:p>
          <a:p>
            <a:r>
              <a:rPr lang="en-US" b="1" dirty="0"/>
              <a:t>1. Root Cause of Failure</a:t>
            </a:r>
          </a:p>
          <a:p>
            <a:r>
              <a:rPr lang="en-US" dirty="0"/>
              <a:t>Participants did not prepare. </a:t>
            </a:r>
          </a:p>
          <a:p>
            <a:r>
              <a:rPr lang="en-US" dirty="0"/>
              <a:t>Facilitator did not review materials. </a:t>
            </a:r>
          </a:p>
          <a:p>
            <a:r>
              <a:rPr lang="en-US" dirty="0"/>
              <a:t>Missing data needed for decisions. </a:t>
            </a:r>
          </a:p>
          <a:p>
            <a:r>
              <a:rPr lang="en-US" dirty="0"/>
              <a:t>No pre-meeting responsibilities assigned. </a:t>
            </a:r>
          </a:p>
          <a:p>
            <a:br>
              <a:rPr lang="en-US" dirty="0"/>
            </a:br>
            <a:endParaRPr lang="en-US" dirty="0"/>
          </a:p>
          <a:p>
            <a:r>
              <a:rPr lang="en-US" b="1" dirty="0"/>
              <a:t>2. Redesigned Meeting Plan</a:t>
            </a:r>
          </a:p>
          <a:p>
            <a:r>
              <a:rPr lang="en-US" b="1" dirty="0"/>
              <a:t>BEFORE</a:t>
            </a:r>
          </a:p>
          <a:p>
            <a:r>
              <a:rPr lang="en-US" dirty="0"/>
              <a:t>Share purpose: “To approve final version of the performance evaluation form.” </a:t>
            </a:r>
          </a:p>
          <a:p>
            <a:r>
              <a:rPr lang="en-US" dirty="0"/>
              <a:t>Send draft form + consolidated comments 72 hours before. </a:t>
            </a:r>
          </a:p>
          <a:p>
            <a:r>
              <a:rPr lang="en-US" dirty="0"/>
              <a:t>Assign pre-reading tasks and data owners. </a:t>
            </a:r>
          </a:p>
          <a:p>
            <a:r>
              <a:rPr lang="en-US" dirty="0"/>
              <a:t>Require confirmation: “Yes, I have reviewed the document.” </a:t>
            </a:r>
          </a:p>
          <a:p>
            <a:r>
              <a:rPr lang="en-US" dirty="0"/>
              <a:t>Facilitator prepares final comparison version. </a:t>
            </a:r>
          </a:p>
          <a:p>
            <a:r>
              <a:rPr lang="en-US" b="1" dirty="0"/>
              <a:t>DURING</a:t>
            </a:r>
          </a:p>
          <a:p>
            <a:r>
              <a:rPr lang="en-US" dirty="0"/>
              <a:t>Begin with objective &amp; expected decision. </a:t>
            </a:r>
          </a:p>
          <a:p>
            <a:r>
              <a:rPr lang="en-US" dirty="0"/>
              <a:t>Walk through only the final differences. </a:t>
            </a:r>
          </a:p>
          <a:p>
            <a:r>
              <a:rPr lang="en-US" dirty="0"/>
              <a:t>Use timeboxing for discussions. </a:t>
            </a:r>
          </a:p>
          <a:p>
            <a:r>
              <a:rPr lang="en-US" dirty="0"/>
              <a:t>Present relevant data before voting. </a:t>
            </a:r>
          </a:p>
          <a:p>
            <a:r>
              <a:rPr lang="en-US" dirty="0"/>
              <a:t>Capture decisions in real time. </a:t>
            </a:r>
          </a:p>
          <a:p>
            <a:r>
              <a:rPr lang="en-US" b="1" dirty="0"/>
              <a:t>AFTER</a:t>
            </a:r>
          </a:p>
          <a:p>
            <a:r>
              <a:rPr lang="en-US" dirty="0"/>
              <a:t>Send final approved version. </a:t>
            </a:r>
          </a:p>
          <a:p>
            <a:r>
              <a:rPr lang="en-US" dirty="0"/>
              <a:t>Document rationale for decisions. </a:t>
            </a:r>
          </a:p>
          <a:p>
            <a:r>
              <a:rPr lang="en-US" dirty="0"/>
              <a:t>Assign rollout tasks (communication, training). </a:t>
            </a:r>
          </a:p>
          <a:p>
            <a:br>
              <a:rPr lang="en-US" dirty="0"/>
            </a:br>
            <a:endParaRPr lang="en-US" dirty="0"/>
          </a:p>
          <a:p>
            <a:r>
              <a:rPr lang="en-US" b="1" dirty="0"/>
              <a:t>3. Sample Agenda</a:t>
            </a:r>
          </a:p>
          <a:p>
            <a:r>
              <a:rPr lang="en-US" dirty="0"/>
              <a:t>Objective + final decision expectation (5 mins) </a:t>
            </a:r>
          </a:p>
          <a:p>
            <a:r>
              <a:rPr lang="en-US" dirty="0"/>
              <a:t>Review final draft (15 mins) </a:t>
            </a:r>
          </a:p>
          <a:p>
            <a:r>
              <a:rPr lang="en-US" dirty="0"/>
              <a:t>Discuss unresolved items (20 mins) </a:t>
            </a:r>
          </a:p>
          <a:p>
            <a:r>
              <a:rPr lang="en-US" dirty="0"/>
              <a:t>Approve final version (10 mins) </a:t>
            </a:r>
          </a:p>
          <a:p>
            <a:r>
              <a:rPr lang="en-US" dirty="0"/>
              <a:t>Rollout plan &amp; next steps (10 mins) </a:t>
            </a:r>
          </a:p>
          <a:p>
            <a:br>
              <a:rPr lang="en-US" dirty="0"/>
            </a:br>
            <a:endParaRPr lang="en-US" dirty="0"/>
          </a:p>
          <a:p>
            <a:r>
              <a:rPr lang="en-US" b="1" dirty="0"/>
              <a:t>4. Action Tracker</a:t>
            </a:r>
          </a:p>
          <a:p>
            <a:r>
              <a:rPr lang="en-US" dirty="0" err="1"/>
              <a:t>ActionOwnerDeadlineFinal</a:t>
            </a:r>
            <a:r>
              <a:rPr lang="en-US" dirty="0"/>
              <a:t> </a:t>
            </a:r>
            <a:r>
              <a:rPr lang="en-US" dirty="0" err="1"/>
              <a:t>formattingHR</a:t>
            </a:r>
            <a:r>
              <a:rPr lang="en-US" dirty="0"/>
              <a:t> </a:t>
            </a:r>
            <a:r>
              <a:rPr lang="en-US" dirty="0" err="1"/>
              <a:t>AnalystNext</a:t>
            </a:r>
            <a:r>
              <a:rPr lang="en-US" dirty="0"/>
              <a:t> </a:t>
            </a:r>
            <a:r>
              <a:rPr lang="en-US" dirty="0" err="1"/>
              <a:t>WednesdayCommunicate</a:t>
            </a:r>
            <a:r>
              <a:rPr lang="en-US" dirty="0"/>
              <a:t> </a:t>
            </a:r>
            <a:r>
              <a:rPr lang="en-US" dirty="0" err="1"/>
              <a:t>policyHR</a:t>
            </a:r>
            <a:r>
              <a:rPr lang="en-US" dirty="0"/>
              <a:t> </a:t>
            </a:r>
            <a:r>
              <a:rPr lang="en-US" dirty="0" err="1"/>
              <a:t>ManagerFriday</a:t>
            </a:r>
            <a:endParaRPr lang="en-US" dirty="0"/>
          </a:p>
          <a:p>
            <a:br>
              <a:rPr lang="en-US" dirty="0"/>
            </a:br>
            <a:endParaRPr lang="en-US" dirty="0"/>
          </a:p>
          <a:p>
            <a:r>
              <a:rPr lang="en-US" b="1" dirty="0"/>
              <a:t>🔷 SCENARIO 3 — WRONG PARTICIPANTS</a:t>
            </a:r>
          </a:p>
          <a:p>
            <a:r>
              <a:rPr lang="en-US" b="1" dirty="0"/>
              <a:t>1. Root Cause of Failure</a:t>
            </a:r>
          </a:p>
          <a:p>
            <a:r>
              <a:rPr lang="en-US" dirty="0"/>
              <a:t>Right expertise missing (Marketing). </a:t>
            </a:r>
          </a:p>
          <a:p>
            <a:r>
              <a:rPr lang="en-US" dirty="0"/>
              <a:t>Unnecessary people invited. </a:t>
            </a:r>
          </a:p>
          <a:p>
            <a:r>
              <a:rPr lang="en-US" dirty="0"/>
              <a:t>Participant roles were unclear. </a:t>
            </a:r>
          </a:p>
          <a:p>
            <a:r>
              <a:rPr lang="en-US" dirty="0"/>
              <a:t>Discussion derailed due to misaligned attendance. </a:t>
            </a:r>
          </a:p>
          <a:p>
            <a:br>
              <a:rPr lang="en-US" dirty="0"/>
            </a:br>
            <a:endParaRPr lang="en-US" dirty="0"/>
          </a:p>
          <a:p>
            <a:r>
              <a:rPr lang="en-US" b="1" dirty="0"/>
              <a:t>2. Redesigned Meeting Plan</a:t>
            </a:r>
          </a:p>
          <a:p>
            <a:r>
              <a:rPr lang="en-US" b="1" dirty="0"/>
              <a:t>BEFORE</a:t>
            </a:r>
          </a:p>
          <a:p>
            <a:r>
              <a:rPr lang="en-US" dirty="0"/>
              <a:t>Identify required stakeholders (Sales, Finance, Marketing). </a:t>
            </a:r>
          </a:p>
          <a:p>
            <a:r>
              <a:rPr lang="en-US" dirty="0"/>
              <a:t>Validate that essential decision-makers can attend. </a:t>
            </a:r>
          </a:p>
          <a:p>
            <a:r>
              <a:rPr lang="en-US" dirty="0"/>
              <a:t>Remove irrelevant participants. </a:t>
            </a:r>
          </a:p>
          <a:p>
            <a:r>
              <a:rPr lang="en-US" dirty="0"/>
              <a:t>Share pre-work: market intelligence + pricing model. </a:t>
            </a:r>
          </a:p>
          <a:p>
            <a:r>
              <a:rPr lang="en-US" dirty="0"/>
              <a:t>Define success: “Choose recommended pricing strategy.” </a:t>
            </a:r>
          </a:p>
          <a:p>
            <a:r>
              <a:rPr lang="en-US" b="1" dirty="0"/>
              <a:t>DURING</a:t>
            </a:r>
          </a:p>
          <a:p>
            <a:r>
              <a:rPr lang="en-US" dirty="0"/>
              <a:t>Start by confirming attendance of decision-makers. </a:t>
            </a:r>
          </a:p>
          <a:p>
            <a:r>
              <a:rPr lang="en-US" dirty="0"/>
              <a:t>Present key insights (market data, competitor pricing). </a:t>
            </a:r>
          </a:p>
          <a:p>
            <a:r>
              <a:rPr lang="en-US" dirty="0"/>
              <a:t>Facilitate structured comparison of options. </a:t>
            </a:r>
          </a:p>
          <a:p>
            <a:r>
              <a:rPr lang="en-US" dirty="0"/>
              <a:t>Ensure Marketing leads the intelligence segment. </a:t>
            </a:r>
          </a:p>
          <a:p>
            <a:r>
              <a:rPr lang="en-US" dirty="0"/>
              <a:t>Capture decisions clearly. </a:t>
            </a:r>
          </a:p>
          <a:p>
            <a:r>
              <a:rPr lang="en-US" b="1" dirty="0"/>
              <a:t>AFTER</a:t>
            </a:r>
          </a:p>
          <a:p>
            <a:r>
              <a:rPr lang="en-US" dirty="0"/>
              <a:t>Share decision summary. </a:t>
            </a:r>
          </a:p>
          <a:p>
            <a:r>
              <a:rPr lang="en-US" dirty="0"/>
              <a:t>Assign implementation tasks (pricing sheet, communication). </a:t>
            </a:r>
          </a:p>
          <a:p>
            <a:r>
              <a:rPr lang="en-US" dirty="0"/>
              <a:t>Send next steps to senior leadership. </a:t>
            </a:r>
          </a:p>
          <a:p>
            <a:br>
              <a:rPr lang="en-US" dirty="0"/>
            </a:br>
            <a:endParaRPr lang="en-US" dirty="0"/>
          </a:p>
          <a:p>
            <a:r>
              <a:rPr lang="en-US" b="1" dirty="0"/>
              <a:t>3. Sample Agenda</a:t>
            </a:r>
          </a:p>
          <a:p>
            <a:r>
              <a:rPr lang="en-US" dirty="0"/>
              <a:t>Welcome + purpose (3 mins) </a:t>
            </a:r>
          </a:p>
          <a:p>
            <a:r>
              <a:rPr lang="en-US" dirty="0"/>
              <a:t>Market intelligence presentation (10 mins) </a:t>
            </a:r>
          </a:p>
          <a:p>
            <a:r>
              <a:rPr lang="en-US" dirty="0"/>
              <a:t>Pricing options review (15 mins) </a:t>
            </a:r>
          </a:p>
          <a:p>
            <a:r>
              <a:rPr lang="en-US" dirty="0"/>
              <a:t>Discussion + decisions (20 mins) </a:t>
            </a:r>
          </a:p>
          <a:p>
            <a:r>
              <a:rPr lang="en-US" dirty="0"/>
              <a:t>Implementation steps (7 mins) </a:t>
            </a:r>
          </a:p>
          <a:p>
            <a:br>
              <a:rPr lang="en-US" dirty="0"/>
            </a:br>
            <a:endParaRPr lang="en-US" dirty="0"/>
          </a:p>
          <a:p>
            <a:r>
              <a:rPr lang="en-US" b="1" dirty="0"/>
              <a:t>4. Action Tracker</a:t>
            </a:r>
          </a:p>
          <a:p>
            <a:r>
              <a:rPr lang="en-US" dirty="0" err="1"/>
              <a:t>TaskOwnerDeadlineFinal</a:t>
            </a:r>
            <a:r>
              <a:rPr lang="en-US" dirty="0"/>
              <a:t> pricing </a:t>
            </a:r>
            <a:r>
              <a:rPr lang="en-US" dirty="0" err="1"/>
              <a:t>sheetFinanceMondayUpdate</a:t>
            </a:r>
            <a:r>
              <a:rPr lang="en-US" dirty="0"/>
              <a:t> product </a:t>
            </a:r>
            <a:r>
              <a:rPr lang="en-US" dirty="0" err="1"/>
              <a:t>pagesMarketingWednesday</a:t>
            </a:r>
            <a:endParaRPr lang="en-US" dirty="0"/>
          </a:p>
          <a:p>
            <a:br>
              <a:rPr lang="en-US" dirty="0"/>
            </a:br>
            <a:endParaRPr lang="en-US" dirty="0"/>
          </a:p>
          <a:p>
            <a:r>
              <a:rPr lang="en-US" b="1" dirty="0"/>
              <a:t>🔷 SCENARIO 4 — TIME OVERRUNS</a:t>
            </a:r>
          </a:p>
          <a:p>
            <a:r>
              <a:rPr lang="en-US" b="1" dirty="0"/>
              <a:t>1. Root Cause of Failure</a:t>
            </a:r>
          </a:p>
          <a:p>
            <a:r>
              <a:rPr lang="en-US" dirty="0"/>
              <a:t>Late start. </a:t>
            </a:r>
          </a:p>
          <a:p>
            <a:r>
              <a:rPr lang="en-US" dirty="0"/>
              <a:t>No timekeeping. </a:t>
            </a:r>
          </a:p>
          <a:p>
            <a:r>
              <a:rPr lang="en-US" dirty="0"/>
              <a:t>Speakers exceeded allocated time. </a:t>
            </a:r>
          </a:p>
          <a:p>
            <a:r>
              <a:rPr lang="en-US" dirty="0"/>
              <a:t>Facilitator did not control flow. </a:t>
            </a:r>
          </a:p>
          <a:p>
            <a:r>
              <a:rPr lang="en-US" dirty="0"/>
              <a:t>No cut-off for side conversations. </a:t>
            </a:r>
          </a:p>
          <a:p>
            <a:br>
              <a:rPr lang="en-US" dirty="0"/>
            </a:br>
            <a:endParaRPr lang="en-US" dirty="0"/>
          </a:p>
          <a:p>
            <a:r>
              <a:rPr lang="en-US" b="1" dirty="0"/>
              <a:t>2. Redesigned Meeting Plan</a:t>
            </a:r>
          </a:p>
          <a:p>
            <a:r>
              <a:rPr lang="en-US" b="1" dirty="0"/>
              <a:t>BEFORE</a:t>
            </a:r>
          </a:p>
          <a:p>
            <a:r>
              <a:rPr lang="en-US" dirty="0"/>
              <a:t>Share agenda with strict timings. </a:t>
            </a:r>
          </a:p>
          <a:p>
            <a:r>
              <a:rPr lang="en-US" dirty="0"/>
              <a:t>Appoint timekeeper. </a:t>
            </a:r>
          </a:p>
          <a:p>
            <a:r>
              <a:rPr lang="en-US" dirty="0"/>
              <a:t>Request slide deck 24 hours before. </a:t>
            </a:r>
          </a:p>
          <a:p>
            <a:r>
              <a:rPr lang="en-US" dirty="0"/>
              <a:t>Send reminder: “Please keep your update to 5 minutes.” </a:t>
            </a:r>
          </a:p>
          <a:p>
            <a:r>
              <a:rPr lang="en-US" dirty="0"/>
              <a:t>Test tech 10 minutes ahead. </a:t>
            </a:r>
          </a:p>
          <a:p>
            <a:r>
              <a:rPr lang="en-US" b="1" dirty="0"/>
              <a:t>DURING</a:t>
            </a:r>
          </a:p>
          <a:p>
            <a:r>
              <a:rPr lang="en-US" dirty="0"/>
              <a:t>Start on time. </a:t>
            </a:r>
          </a:p>
          <a:p>
            <a:r>
              <a:rPr lang="en-US" dirty="0"/>
              <a:t>Use timeboxing. </a:t>
            </a:r>
          </a:p>
          <a:p>
            <a:r>
              <a:rPr lang="en-US" dirty="0"/>
              <a:t>Control side chatter; use a “Parking Lot.” </a:t>
            </a:r>
          </a:p>
          <a:p>
            <a:r>
              <a:rPr lang="en-US" dirty="0"/>
              <a:t>Give speakers a 1-min warning. </a:t>
            </a:r>
          </a:p>
          <a:p>
            <a:r>
              <a:rPr lang="en-US" dirty="0"/>
              <a:t>Keep the final 10 minutes for actions only. </a:t>
            </a:r>
          </a:p>
          <a:p>
            <a:r>
              <a:rPr lang="en-US" b="1" dirty="0"/>
              <a:t>AFTER</a:t>
            </a:r>
          </a:p>
          <a:p>
            <a:r>
              <a:rPr lang="en-US" dirty="0"/>
              <a:t>Share concise summary + actions. </a:t>
            </a:r>
          </a:p>
          <a:p>
            <a:r>
              <a:rPr lang="en-US" dirty="0"/>
              <a:t>Track overruns and address in next meeting. </a:t>
            </a:r>
          </a:p>
          <a:p>
            <a:r>
              <a:rPr lang="en-US" dirty="0"/>
              <a:t>Follow up with leadership updates. </a:t>
            </a:r>
          </a:p>
          <a:p>
            <a:br>
              <a:rPr lang="en-US" dirty="0"/>
            </a:br>
            <a:endParaRPr lang="en-US" dirty="0"/>
          </a:p>
          <a:p>
            <a:r>
              <a:rPr lang="en-US" b="1" dirty="0"/>
              <a:t>3. Sample Agenda</a:t>
            </a:r>
          </a:p>
          <a:p>
            <a:r>
              <a:rPr lang="en-US" dirty="0"/>
              <a:t>Opening &amp; objective (3 mins) </a:t>
            </a:r>
          </a:p>
          <a:p>
            <a:r>
              <a:rPr lang="en-US" dirty="0"/>
              <a:t>Project updates — max 5 mins each (20 mins) </a:t>
            </a:r>
          </a:p>
          <a:p>
            <a:r>
              <a:rPr lang="en-US" dirty="0"/>
              <a:t>Major risks &amp; decisions (15 mins) </a:t>
            </a:r>
          </a:p>
          <a:p>
            <a:r>
              <a:rPr lang="en-US" dirty="0"/>
              <a:t>Actions &amp; next steps (7 mins) </a:t>
            </a:r>
          </a:p>
          <a:p>
            <a:br>
              <a:rPr lang="en-US" dirty="0"/>
            </a:br>
            <a:endParaRPr lang="en-US" dirty="0"/>
          </a:p>
          <a:p>
            <a:r>
              <a:rPr lang="en-US" b="1" dirty="0"/>
              <a:t>4. Action Tracker</a:t>
            </a:r>
          </a:p>
          <a:p>
            <a:r>
              <a:rPr lang="en-US" dirty="0" err="1"/>
              <a:t>ItemOwnerDue</a:t>
            </a:r>
            <a:r>
              <a:rPr lang="en-US" dirty="0"/>
              <a:t> </a:t>
            </a:r>
            <a:r>
              <a:rPr lang="en-US" dirty="0" err="1"/>
              <a:t>DateRisk</a:t>
            </a:r>
            <a:r>
              <a:rPr lang="en-US" dirty="0"/>
              <a:t> plan </a:t>
            </a:r>
            <a:r>
              <a:rPr lang="en-US" dirty="0" err="1"/>
              <a:t>updatePMFridayLeadership</a:t>
            </a:r>
            <a:r>
              <a:rPr lang="en-US" dirty="0"/>
              <a:t> </a:t>
            </a:r>
            <a:r>
              <a:rPr lang="en-US" dirty="0" err="1"/>
              <a:t>briefCoordinatorTomorrow</a:t>
            </a:r>
            <a:endParaRPr lang="en-US" dirty="0"/>
          </a:p>
          <a:p>
            <a:br>
              <a:rPr lang="en-US" dirty="0"/>
            </a:br>
            <a:endParaRPr lang="en-US" dirty="0"/>
          </a:p>
          <a:p>
            <a:r>
              <a:rPr lang="en-US" b="1" dirty="0"/>
              <a:t>🔷 SCENARIO 5 — NO DOCUMENTED ACTIONS</a:t>
            </a:r>
          </a:p>
          <a:p>
            <a:r>
              <a:rPr lang="en-US" b="1" dirty="0"/>
              <a:t>1. Root Cause of Failure</a:t>
            </a:r>
          </a:p>
          <a:p>
            <a:r>
              <a:rPr lang="en-US" dirty="0"/>
              <a:t>No note-taker assigned. </a:t>
            </a:r>
          </a:p>
          <a:p>
            <a:r>
              <a:rPr lang="en-US" dirty="0"/>
              <a:t>Good ideas discussed but not captured. </a:t>
            </a:r>
          </a:p>
          <a:p>
            <a:r>
              <a:rPr lang="en-US" dirty="0"/>
              <a:t>No defined owners for actions. </a:t>
            </a:r>
          </a:p>
          <a:p>
            <a:r>
              <a:rPr lang="en-US" dirty="0"/>
              <a:t>No structure for tracking commitments. </a:t>
            </a:r>
          </a:p>
          <a:p>
            <a:br>
              <a:rPr lang="en-US" dirty="0"/>
            </a:br>
            <a:endParaRPr lang="en-US" dirty="0"/>
          </a:p>
          <a:p>
            <a:r>
              <a:rPr lang="en-US" b="1" dirty="0"/>
              <a:t>2. Redesigned Meeting Plan</a:t>
            </a:r>
          </a:p>
          <a:p>
            <a:r>
              <a:rPr lang="en-US" b="1" dirty="0"/>
              <a:t>BEFORE</a:t>
            </a:r>
          </a:p>
          <a:p>
            <a:r>
              <a:rPr lang="en-US" dirty="0"/>
              <a:t>Assign note-taker + template. </a:t>
            </a:r>
          </a:p>
          <a:p>
            <a:r>
              <a:rPr lang="en-US" dirty="0"/>
              <a:t>Share meeting goal: “Agree solutions and assign owners.” </a:t>
            </a:r>
          </a:p>
          <a:p>
            <a:r>
              <a:rPr lang="en-US" dirty="0"/>
              <a:t>Prepare complaint summary + proposed solutions. </a:t>
            </a:r>
          </a:p>
          <a:p>
            <a:r>
              <a:rPr lang="en-US" dirty="0"/>
              <a:t>Define decision-making structure. </a:t>
            </a:r>
          </a:p>
          <a:p>
            <a:r>
              <a:rPr lang="en-US" b="1" dirty="0"/>
              <a:t>DURING</a:t>
            </a:r>
          </a:p>
          <a:p>
            <a:r>
              <a:rPr lang="en-US" dirty="0"/>
              <a:t>Capture key points live. </a:t>
            </a:r>
          </a:p>
          <a:p>
            <a:r>
              <a:rPr lang="en-US" dirty="0"/>
              <a:t>After each discussion, assign a clear owner + deadline. </a:t>
            </a:r>
          </a:p>
          <a:p>
            <a:r>
              <a:rPr lang="en-US" dirty="0"/>
              <a:t>Confirm understanding with team before moving on. </a:t>
            </a:r>
          </a:p>
          <a:p>
            <a:r>
              <a:rPr lang="en-US" dirty="0"/>
              <a:t>Summarize decisions before closing. </a:t>
            </a:r>
          </a:p>
          <a:p>
            <a:r>
              <a:rPr lang="en-US" b="1" dirty="0"/>
              <a:t>AFTER</a:t>
            </a:r>
          </a:p>
          <a:p>
            <a:r>
              <a:rPr lang="en-US" dirty="0"/>
              <a:t>Send notes within 12–24 hours. </a:t>
            </a:r>
          </a:p>
          <a:p>
            <a:r>
              <a:rPr lang="en-US" dirty="0"/>
              <a:t>Share action tracker with team + client account manager. </a:t>
            </a:r>
          </a:p>
          <a:p>
            <a:r>
              <a:rPr lang="en-US" dirty="0"/>
              <a:t>Follow up mid-week to track progress. </a:t>
            </a:r>
          </a:p>
          <a:p>
            <a:r>
              <a:rPr lang="en-US" dirty="0"/>
              <a:t>Prepare client update report. </a:t>
            </a:r>
          </a:p>
          <a:p>
            <a:br>
              <a:rPr lang="en-US" dirty="0"/>
            </a:br>
            <a:endParaRPr lang="en-US" dirty="0"/>
          </a:p>
          <a:p>
            <a:r>
              <a:rPr lang="en-US" b="1" dirty="0"/>
              <a:t>3. Sample Agenda</a:t>
            </a:r>
          </a:p>
          <a:p>
            <a:r>
              <a:rPr lang="en-US" dirty="0"/>
              <a:t>Overview of complaints (5 mins) </a:t>
            </a:r>
          </a:p>
          <a:p>
            <a:r>
              <a:rPr lang="en-US" dirty="0"/>
              <a:t>Root cause review (10 mins) </a:t>
            </a:r>
          </a:p>
          <a:p>
            <a:r>
              <a:rPr lang="en-US" dirty="0"/>
              <a:t>Solution brainstorming (20 mins) </a:t>
            </a:r>
          </a:p>
          <a:p>
            <a:r>
              <a:rPr lang="en-US" dirty="0"/>
              <a:t>Decision-making (10 mins) </a:t>
            </a:r>
          </a:p>
          <a:p>
            <a:r>
              <a:rPr lang="en-US" dirty="0"/>
              <a:t>Action assignment (10 mins) </a:t>
            </a:r>
          </a:p>
          <a:p>
            <a:br>
              <a:rPr lang="en-US" dirty="0"/>
            </a:br>
            <a:endParaRPr lang="en-US" dirty="0"/>
          </a:p>
          <a:p>
            <a:r>
              <a:rPr lang="en-US" b="1" dirty="0"/>
              <a:t>4. Action Tracker</a:t>
            </a:r>
          </a:p>
          <a:p>
            <a:r>
              <a:rPr lang="en-US" dirty="0" err="1"/>
              <a:t>TaskOwnerDeadlineStatusResolve</a:t>
            </a:r>
            <a:r>
              <a:rPr lang="en-US" dirty="0"/>
              <a:t> ticket </a:t>
            </a:r>
            <a:r>
              <a:rPr lang="en-US" dirty="0" err="1"/>
              <a:t>backlogSupport</a:t>
            </a:r>
            <a:r>
              <a:rPr lang="en-US" dirty="0"/>
              <a:t> </a:t>
            </a:r>
            <a:r>
              <a:rPr lang="en-US" dirty="0" err="1"/>
              <a:t>LeadFridayPendingDraft</a:t>
            </a:r>
            <a:r>
              <a:rPr lang="en-US" dirty="0"/>
              <a:t> client </a:t>
            </a:r>
            <a:r>
              <a:rPr lang="en-US" dirty="0" err="1"/>
              <a:t>updateCS</a:t>
            </a:r>
            <a:r>
              <a:rPr lang="en-US" dirty="0"/>
              <a:t> </a:t>
            </a:r>
            <a:r>
              <a:rPr lang="en-US" dirty="0" err="1"/>
              <a:t>ManagerThursdayIn</a:t>
            </a:r>
            <a:r>
              <a:rPr lang="en-US" dirty="0"/>
              <a:t> progress</a:t>
            </a: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105</a:t>
            </a:fld>
            <a:endParaRPr lang="cs-CZ"/>
          </a:p>
        </p:txBody>
      </p:sp>
    </p:spTree>
    <p:extLst>
      <p:ext uri="{BB962C8B-B14F-4D97-AF65-F5344CB8AC3E}">
        <p14:creationId xmlns:p14="http://schemas.microsoft.com/office/powerpoint/2010/main" val="8263570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64578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b="1" dirty="0"/>
              <a:t>Operational excellence is not an event — it is a daily practice and a mindset.</a:t>
            </a:r>
            <a:br>
              <a:rPr lang="en-US" dirty="0"/>
            </a:br>
            <a:r>
              <a:rPr lang="en-US" dirty="0"/>
              <a:t>Administrative professionals are the silent drivers of organizational success, ensuring that systems, people, and processes work seamlessly.</a:t>
            </a:r>
            <a:br>
              <a:rPr lang="en-US" dirty="0"/>
            </a:br>
            <a:r>
              <a:rPr lang="en-US" dirty="0"/>
              <a:t>Thank you for bringing your energy, insights, participation, and commitment throughout this session.</a:t>
            </a:r>
            <a:br>
              <a:rPr lang="en-US" dirty="0"/>
            </a:br>
            <a:r>
              <a:rPr lang="en-US" dirty="0"/>
              <a:t>We look forward to partnering with you again as you continue to drive excellence in your respective roles.</a:t>
            </a:r>
          </a:p>
          <a:p>
            <a:endParaRPr lang="en-US" b="1" dirty="0"/>
          </a:p>
          <a:p>
            <a:r>
              <a:rPr lang="en-US" b="1" dirty="0"/>
              <a:t>“Excellence is not found in big moments alone, but in the small things done consistently well.”</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7712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Link responses back to real consequences (delays, funding loss, reputational risk)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After the activity, ask:</a:t>
            </a:r>
          </a:p>
          <a:p>
            <a:r>
              <a:rPr lang="en-US"/>
              <a:t>•	“Which errors were easiest to spot?” </a:t>
            </a:r>
          </a:p>
          <a:p>
            <a:r>
              <a:rPr lang="en-US"/>
              <a:t>•	“Which ones were missed—and why?” </a:t>
            </a:r>
          </a:p>
          <a:p>
            <a:endParaRPr lang="en-US"/>
          </a:p>
          <a:p>
            <a:r>
              <a:rPr lang="en-US"/>
              <a:t>👉 This drives home the lesson:</a:t>
            </a:r>
          </a:p>
          <a:p>
            <a:r>
              <a:rPr lang="en-US"/>
              <a:t>“Accuracy requires deliberate attention—not assumption.”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“Have you ever rushed a task and regretted it?”</a:t>
            </a:r>
          </a:p>
          <a:p>
            <a:endParaRPr lang="en-US"/>
          </a:p>
          <a:p>
            <a:endParaRPr lang="en-US"/>
          </a:p>
          <a:p>
            <a:r>
              <a:rPr lang="en-US"/>
              <a:t>🎯 Key Insight:</a:t>
            </a:r>
          </a:p>
          <a:p>
            <a:r>
              <a:rPr lang="en-US"/>
              <a:t>“Speed without accuracy creates rework—and rework wastes more time.”</a:t>
            </a:r>
          </a:p>
          <a:p>
            <a:endParaRPr lang="en-US"/>
          </a:p>
          <a:p>
            <a:r>
              <a:rPr lang="en-US"/>
              <a:t>The Quality Mindset Shift is the transition from merely completing tasks to intentionally delivering excellence. It means moving away from the attitude of “just get it done” to “get it done correctly, professionally, and consistently.”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Link responses back to real consequences (delays, funding loss, reputational risk)</a:t>
            </a:r>
          </a:p>
          <a:p>
            <a:endParaRPr lang="en-US"/>
          </a:p>
          <a:p>
            <a:endParaRPr lang="en-US"/>
          </a:p>
          <a:p>
            <a:r>
              <a:rPr lang="en-US"/>
              <a:t>A quality mindset focuses on:</a:t>
            </a:r>
          </a:p>
          <a:p>
            <a:endParaRPr lang="en-US"/>
          </a:p>
          <a:p>
            <a:r>
              <a:rPr lang="en-US"/>
              <a:t>Paying attention to details</a:t>
            </a:r>
          </a:p>
          <a:p>
            <a:r>
              <a:rPr lang="en-US"/>
              <a:t>Taking ownership of work</a:t>
            </a:r>
          </a:p>
          <a:p>
            <a:r>
              <a:rPr lang="en-US"/>
              <a:t>Preventing errors instead of correcting them later</a:t>
            </a:r>
          </a:p>
          <a:p>
            <a:r>
              <a:rPr lang="en-US"/>
              <a:t>Continuously improving processes and outcomes</a:t>
            </a:r>
          </a:p>
          <a:p>
            <a:r>
              <a:rPr lang="en-US"/>
              <a:t>Understanding that every task affects the organization’s reputation and service delivery</a:t>
            </a:r>
          </a:p>
          <a:p>
            <a:endParaRPr lang="en-US"/>
          </a:p>
          <a:p>
            <a:r>
              <a:rPr lang="en-US"/>
              <a:t>In the workplace, this shift encourages staff to see quality not as an extra responsibility, but as a daily habit and personal standard. It creates a culture where employees aim for accuracy, professionalism, efficiency, and excellence in everything they do.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1.svg"/></Relationships>
</file>

<file path=ppt/slides/_rels/slide11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11.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sv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1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sv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sv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9.sv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4.sv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48.sv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7.sv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47.svg"/><Relationship Id="rId1" Type="http://schemas.openxmlformats.org/officeDocument/2006/relationships/slideLayout" Target="../slideLayouts/slideLayout7.xml"/><Relationship Id="rId4" Type="http://schemas.openxmlformats.org/officeDocument/2006/relationships/image" Target="../media/image48.sv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55.jpeg"/><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sv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9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3762" y="635271"/>
            <a:ext cx="16740476" cy="9016458"/>
          </a:xfrm>
          <a:custGeom>
            <a:avLst/>
            <a:gdLst/>
            <a:ahLst/>
            <a:cxnLst/>
            <a:rect l="l" t="t" r="r" b="b"/>
            <a:pathLst>
              <a:path w="16740476" h="9016458">
                <a:moveTo>
                  <a:pt x="0" y="0"/>
                </a:moveTo>
                <a:lnTo>
                  <a:pt x="16740476" y="0"/>
                </a:lnTo>
                <a:lnTo>
                  <a:pt x="16740476" y="9016458"/>
                </a:lnTo>
                <a:lnTo>
                  <a:pt x="0" y="9016458"/>
                </a:lnTo>
                <a:lnTo>
                  <a:pt x="0" y="0"/>
                </a:lnTo>
                <a:close/>
              </a:path>
            </a:pathLst>
          </a:custGeom>
          <a:blipFill>
            <a:blip r:embed="rId2">
              <a:alphaModFix amt="35000"/>
            </a:blip>
            <a:stretch>
              <a:fillRect t="-11944" b="-11944"/>
            </a:stretch>
          </a:blipFill>
        </p:spPr>
        <p:txBody>
          <a:bodyPr/>
          <a:lstStyle/>
          <a:p>
            <a:endParaRPr lang="en-US"/>
          </a:p>
        </p:txBody>
      </p:sp>
      <p:grpSp>
        <p:nvGrpSpPr>
          <p:cNvPr id="3" name="Group 3"/>
          <p:cNvGrpSpPr/>
          <p:nvPr/>
        </p:nvGrpSpPr>
        <p:grpSpPr>
          <a:xfrm>
            <a:off x="0" y="6322463"/>
            <a:ext cx="18350389" cy="3964537"/>
            <a:chOff x="0" y="0"/>
            <a:chExt cx="4538202" cy="980463"/>
          </a:xfrm>
        </p:grpSpPr>
        <p:sp>
          <p:nvSpPr>
            <p:cNvPr id="4" name="Freeform 4"/>
            <p:cNvSpPr/>
            <p:nvPr/>
          </p:nvSpPr>
          <p:spPr>
            <a:xfrm>
              <a:off x="0" y="0"/>
              <a:ext cx="4538202" cy="980463"/>
            </a:xfrm>
            <a:custGeom>
              <a:avLst/>
              <a:gdLst/>
              <a:ahLst/>
              <a:cxnLst/>
              <a:rect l="l" t="t" r="r" b="b"/>
              <a:pathLst>
                <a:path w="4538202" h="980463">
                  <a:moveTo>
                    <a:pt x="10547" y="0"/>
                  </a:moveTo>
                  <a:lnTo>
                    <a:pt x="4527655" y="0"/>
                  </a:lnTo>
                  <a:cubicBezTo>
                    <a:pt x="4530453" y="0"/>
                    <a:pt x="4533135" y="1111"/>
                    <a:pt x="4535113" y="3089"/>
                  </a:cubicBezTo>
                  <a:cubicBezTo>
                    <a:pt x="4537091" y="5067"/>
                    <a:pt x="4538202" y="7750"/>
                    <a:pt x="4538202" y="10547"/>
                  </a:cubicBezTo>
                  <a:lnTo>
                    <a:pt x="4538202" y="969915"/>
                  </a:lnTo>
                  <a:cubicBezTo>
                    <a:pt x="4538202" y="972713"/>
                    <a:pt x="4537091" y="975395"/>
                    <a:pt x="4535113" y="977373"/>
                  </a:cubicBezTo>
                  <a:cubicBezTo>
                    <a:pt x="4533135" y="979351"/>
                    <a:pt x="4530453" y="980463"/>
                    <a:pt x="4527655" y="980463"/>
                  </a:cubicBezTo>
                  <a:lnTo>
                    <a:pt x="10547" y="980463"/>
                  </a:lnTo>
                  <a:cubicBezTo>
                    <a:pt x="7750" y="980463"/>
                    <a:pt x="5067" y="979351"/>
                    <a:pt x="3089" y="977373"/>
                  </a:cubicBezTo>
                  <a:cubicBezTo>
                    <a:pt x="1111" y="975395"/>
                    <a:pt x="0" y="972713"/>
                    <a:pt x="0" y="969915"/>
                  </a:cubicBezTo>
                  <a:lnTo>
                    <a:pt x="0" y="10547"/>
                  </a:lnTo>
                  <a:cubicBezTo>
                    <a:pt x="0" y="7750"/>
                    <a:pt x="1111" y="5067"/>
                    <a:pt x="3089" y="3089"/>
                  </a:cubicBezTo>
                  <a:cubicBezTo>
                    <a:pt x="5067" y="1111"/>
                    <a:pt x="7750" y="0"/>
                    <a:pt x="10547" y="0"/>
                  </a:cubicBezTo>
                  <a:close/>
                </a:path>
              </a:pathLst>
            </a:custGeom>
            <a:solidFill>
              <a:srgbClr val="202322">
                <a:alpha val="81961"/>
              </a:srgbClr>
            </a:solidFill>
          </p:spPr>
          <p:txBody>
            <a:bodyPr/>
            <a:lstStyle/>
            <a:p>
              <a:endParaRPr lang="en-US"/>
            </a:p>
          </p:txBody>
        </p:sp>
        <p:sp>
          <p:nvSpPr>
            <p:cNvPr id="5" name="TextBox 5"/>
            <p:cNvSpPr txBox="1"/>
            <p:nvPr/>
          </p:nvSpPr>
          <p:spPr>
            <a:xfrm>
              <a:off x="0" y="-38100"/>
              <a:ext cx="4538202" cy="1018563"/>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7114188" y="-114300"/>
            <a:ext cx="1028700" cy="3086100"/>
            <a:chOff x="0" y="0"/>
            <a:chExt cx="270933" cy="812800"/>
          </a:xfrm>
        </p:grpSpPr>
        <p:sp>
          <p:nvSpPr>
            <p:cNvPr id="7" name="Freeform 7"/>
            <p:cNvSpPr/>
            <p:nvPr/>
          </p:nvSpPr>
          <p:spPr>
            <a:xfrm>
              <a:off x="0" y="0"/>
              <a:ext cx="270933" cy="812800"/>
            </a:xfrm>
            <a:custGeom>
              <a:avLst/>
              <a:gdLst/>
              <a:ahLst/>
              <a:cxnLst/>
              <a:rect l="l" t="t" r="r" b="b"/>
              <a:pathLst>
                <a:path w="270933" h="812800">
                  <a:moveTo>
                    <a:pt x="135467" y="0"/>
                  </a:moveTo>
                  <a:lnTo>
                    <a:pt x="135467" y="0"/>
                  </a:lnTo>
                  <a:cubicBezTo>
                    <a:pt x="171395" y="0"/>
                    <a:pt x="205851" y="14272"/>
                    <a:pt x="231256" y="39677"/>
                  </a:cubicBezTo>
                  <a:cubicBezTo>
                    <a:pt x="256661" y="65082"/>
                    <a:pt x="270933" y="99539"/>
                    <a:pt x="270933" y="135467"/>
                  </a:cubicBezTo>
                  <a:lnTo>
                    <a:pt x="270933" y="677333"/>
                  </a:lnTo>
                  <a:cubicBezTo>
                    <a:pt x="270933" y="713261"/>
                    <a:pt x="256661" y="747718"/>
                    <a:pt x="231256" y="773123"/>
                  </a:cubicBezTo>
                  <a:cubicBezTo>
                    <a:pt x="205851" y="798528"/>
                    <a:pt x="171395" y="812800"/>
                    <a:pt x="135467" y="812800"/>
                  </a:cubicBezTo>
                  <a:lnTo>
                    <a:pt x="135467" y="812800"/>
                  </a:lnTo>
                  <a:cubicBezTo>
                    <a:pt x="99539" y="812800"/>
                    <a:pt x="65082" y="798528"/>
                    <a:pt x="39677" y="773123"/>
                  </a:cubicBezTo>
                  <a:cubicBezTo>
                    <a:pt x="14272" y="747718"/>
                    <a:pt x="0" y="713261"/>
                    <a:pt x="0" y="677333"/>
                  </a:cubicBezTo>
                  <a:lnTo>
                    <a:pt x="0" y="135467"/>
                  </a:lnTo>
                  <a:cubicBezTo>
                    <a:pt x="0" y="99539"/>
                    <a:pt x="14272" y="65082"/>
                    <a:pt x="39677" y="39677"/>
                  </a:cubicBezTo>
                  <a:cubicBezTo>
                    <a:pt x="65082" y="14272"/>
                    <a:pt x="99539" y="0"/>
                    <a:pt x="135467" y="0"/>
                  </a:cubicBezTo>
                  <a:close/>
                </a:path>
              </a:pathLst>
            </a:custGeom>
            <a:solidFill>
              <a:srgbClr val="202322">
                <a:alpha val="81961"/>
              </a:srgbClr>
            </a:solidFill>
          </p:spPr>
          <p:txBody>
            <a:bodyPr/>
            <a:lstStyle/>
            <a:p>
              <a:endParaRPr lang="en-US"/>
            </a:p>
          </p:txBody>
        </p:sp>
        <p:sp>
          <p:nvSpPr>
            <p:cNvPr id="8" name="TextBox 8"/>
            <p:cNvSpPr txBox="1"/>
            <p:nvPr/>
          </p:nvSpPr>
          <p:spPr>
            <a:xfrm>
              <a:off x="0" y="-9525"/>
              <a:ext cx="270933" cy="822325"/>
            </a:xfrm>
            <a:prstGeom prst="rect">
              <a:avLst/>
            </a:prstGeom>
          </p:spPr>
          <p:txBody>
            <a:bodyPr lIns="50800" tIns="50800" rIns="50800" bIns="50800" rtlCol="0" anchor="ctr"/>
            <a:lstStyle/>
            <a:p>
              <a:pPr marL="0" lvl="0" indent="0" algn="ctr">
                <a:lnSpc>
                  <a:spcPts val="280"/>
                </a:lnSpc>
                <a:spcBef>
                  <a:spcPct val="0"/>
                </a:spcBef>
              </a:pPr>
              <a:endParaRPr/>
            </a:p>
          </p:txBody>
        </p:sp>
      </p:grpSp>
      <p:sp>
        <p:nvSpPr>
          <p:cNvPr id="9" name="TextBox 9"/>
          <p:cNvSpPr txBox="1"/>
          <p:nvPr/>
        </p:nvSpPr>
        <p:spPr>
          <a:xfrm>
            <a:off x="1028700" y="7298406"/>
            <a:ext cx="13620845" cy="1387474"/>
          </a:xfrm>
          <a:prstGeom prst="rect">
            <a:avLst/>
          </a:prstGeom>
        </p:spPr>
        <p:txBody>
          <a:bodyPr lIns="0" tIns="0" rIns="0" bIns="0" rtlCol="0" anchor="t">
            <a:spAutoFit/>
          </a:bodyPr>
          <a:lstStyle/>
          <a:p>
            <a:pPr algn="l">
              <a:lnSpc>
                <a:spcPts val="11200"/>
              </a:lnSpc>
            </a:pPr>
            <a:r>
              <a:rPr lang="en-US" sz="8000" b="1" spc="608">
                <a:solidFill>
                  <a:srgbClr val="FFFFFF"/>
                </a:solidFill>
                <a:latin typeface="Glacial Indifference Bold"/>
                <a:ea typeface="Glacial Indifference Bold"/>
                <a:cs typeface="Glacial Indifference Bold"/>
                <a:sym typeface="Glacial Indifference Bold"/>
              </a:rPr>
              <a:t>OFFICE ADMINISTRATION</a:t>
            </a:r>
          </a:p>
        </p:txBody>
      </p:sp>
      <p:sp>
        <p:nvSpPr>
          <p:cNvPr id="10" name="TextBox 10"/>
          <p:cNvSpPr txBox="1"/>
          <p:nvPr/>
        </p:nvSpPr>
        <p:spPr>
          <a:xfrm>
            <a:off x="1028700" y="6373913"/>
            <a:ext cx="11948708" cy="1120775"/>
          </a:xfrm>
          <a:prstGeom prst="rect">
            <a:avLst/>
          </a:prstGeom>
        </p:spPr>
        <p:txBody>
          <a:bodyPr lIns="0" tIns="0" rIns="0" bIns="0" rtlCol="0" anchor="t">
            <a:spAutoFit/>
          </a:bodyPr>
          <a:lstStyle/>
          <a:p>
            <a:pPr algn="l">
              <a:lnSpc>
                <a:spcPts val="9100"/>
              </a:lnSpc>
            </a:pPr>
            <a:r>
              <a:rPr lang="en-US" sz="6500" spc="-481">
                <a:solidFill>
                  <a:srgbClr val="FFFFFF"/>
                </a:solidFill>
                <a:latin typeface="Glacial Indifference"/>
                <a:ea typeface="Glacial Indifference"/>
                <a:cs typeface="Glacial Indifference"/>
                <a:sym typeface="Glacial Indifference"/>
              </a:rPr>
              <a:t>OPERATIONAL EXCELLENCE IN </a:t>
            </a:r>
          </a:p>
        </p:txBody>
      </p:sp>
      <p:sp>
        <p:nvSpPr>
          <p:cNvPr id="11" name="TextBox 11"/>
          <p:cNvSpPr txBox="1"/>
          <p:nvPr/>
        </p:nvSpPr>
        <p:spPr>
          <a:xfrm>
            <a:off x="1028700" y="8739835"/>
            <a:ext cx="9254137" cy="422275"/>
          </a:xfrm>
          <a:prstGeom prst="rect">
            <a:avLst/>
          </a:prstGeom>
        </p:spPr>
        <p:txBody>
          <a:bodyPr lIns="0" tIns="0" rIns="0" bIns="0" rtlCol="0" anchor="t">
            <a:spAutoFit/>
          </a:bodyPr>
          <a:lstStyle/>
          <a:p>
            <a:pPr algn="l">
              <a:lnSpc>
                <a:spcPts val="3499"/>
              </a:lnSpc>
            </a:pPr>
            <a:r>
              <a:rPr lang="en-US" sz="2499" spc="-74">
                <a:solidFill>
                  <a:srgbClr val="FFFFFF"/>
                </a:solidFill>
                <a:latin typeface="Aileron"/>
                <a:ea typeface="Aileron"/>
                <a:cs typeface="Aileron"/>
                <a:sym typeface="Aileron"/>
              </a:rPr>
              <a:t>Tailored for the International Institute of Tropical Agriculture (IITA)</a:t>
            </a:r>
          </a:p>
        </p:txBody>
      </p:sp>
      <p:sp>
        <p:nvSpPr>
          <p:cNvPr id="12" name="Freeform 12"/>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3" name="Freeform 13"/>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
        <p:nvSpPr>
          <p:cNvPr id="14" name="TextBox 14"/>
          <p:cNvSpPr txBox="1"/>
          <p:nvPr/>
        </p:nvSpPr>
        <p:spPr>
          <a:xfrm>
            <a:off x="1028700" y="9332840"/>
            <a:ext cx="1441847" cy="422275"/>
          </a:xfrm>
          <a:prstGeom prst="rect">
            <a:avLst/>
          </a:prstGeom>
        </p:spPr>
        <p:txBody>
          <a:bodyPr lIns="0" tIns="0" rIns="0" bIns="0" rtlCol="0" anchor="t">
            <a:spAutoFit/>
          </a:bodyPr>
          <a:lstStyle/>
          <a:p>
            <a:pPr algn="ctr">
              <a:lnSpc>
                <a:spcPts val="3499"/>
              </a:lnSpc>
              <a:spcBef>
                <a:spcPct val="0"/>
              </a:spcBef>
            </a:pPr>
            <a:r>
              <a:rPr lang="en-US" sz="2499">
                <a:solidFill>
                  <a:srgbClr val="FFFFFF"/>
                </a:solidFill>
                <a:latin typeface="Aileron"/>
                <a:ea typeface="Aileron"/>
                <a:cs typeface="Aileron"/>
                <a:sym typeface="Aileron"/>
              </a:rPr>
              <a:t>MAY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TextBox 2"/>
          <p:cNvSpPr txBox="1"/>
          <p:nvPr/>
        </p:nvSpPr>
        <p:spPr>
          <a:xfrm>
            <a:off x="10414092" y="405767"/>
            <a:ext cx="5471761" cy="650746"/>
          </a:xfrm>
          <a:prstGeom prst="rect">
            <a:avLst/>
          </a:prstGeom>
        </p:spPr>
        <p:txBody>
          <a:bodyPr lIns="0" tIns="0" rIns="0" bIns="0" rtlCol="0" anchor="t">
            <a:spAutoFit/>
          </a:bodyPr>
          <a:lstStyle/>
          <a:p>
            <a:pPr marL="0" marR="0" lvl="0" indent="0" algn="l" defTabSz="914400" rtl="0" eaLnBrk="1" fontAlgn="auto" latinLnBrk="0" hangingPunct="1">
              <a:lnSpc>
                <a:spcPts val="5166"/>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League Spartan"/>
                <a:ea typeface="League Spartan"/>
                <a:cs typeface="League Spartan"/>
                <a:sym typeface="League Spartan"/>
              </a:rPr>
              <a:t>Attention to Detail </a:t>
            </a:r>
          </a:p>
        </p:txBody>
      </p:sp>
      <p:sp>
        <p:nvSpPr>
          <p:cNvPr id="3" name="Freeform 3"/>
          <p:cNvSpPr/>
          <p:nvPr/>
        </p:nvSpPr>
        <p:spPr>
          <a:xfrm>
            <a:off x="0" y="78004"/>
            <a:ext cx="10414092" cy="10130992"/>
          </a:xfrm>
          <a:custGeom>
            <a:avLst/>
            <a:gdLst/>
            <a:ahLst/>
            <a:cxnLst/>
            <a:rect l="l" t="t" r="r" b="b"/>
            <a:pathLst>
              <a:path w="10414092" h="10130992">
                <a:moveTo>
                  <a:pt x="0" y="0"/>
                </a:moveTo>
                <a:lnTo>
                  <a:pt x="10414092" y="0"/>
                </a:lnTo>
                <a:lnTo>
                  <a:pt x="10414092" y="10130992"/>
                </a:lnTo>
                <a:lnTo>
                  <a:pt x="0" y="10130992"/>
                </a:lnTo>
                <a:lnTo>
                  <a:pt x="0" y="0"/>
                </a:lnTo>
                <a:close/>
              </a:path>
            </a:pathLst>
          </a:custGeom>
          <a:blipFill>
            <a:blip r:embed="rId3">
              <a:alphaModFix amt="37000"/>
            </a:blip>
            <a:stretch>
              <a:fillRect l="-4140" t="-9856" r="-71276" b="-10464"/>
            </a:stretch>
          </a:blipFill>
        </p:spPr>
        <p:txBody>
          <a:bodyPr/>
          <a:lstStyle/>
          <a:p>
            <a:endParaRPr lang="en-US"/>
          </a:p>
        </p:txBody>
      </p:sp>
      <p:sp>
        <p:nvSpPr>
          <p:cNvPr id="4" name="TextBox 4"/>
          <p:cNvSpPr txBox="1"/>
          <p:nvPr/>
        </p:nvSpPr>
        <p:spPr>
          <a:xfrm>
            <a:off x="8762999" y="1650519"/>
            <a:ext cx="9525001" cy="8294450"/>
          </a:xfrm>
          <a:prstGeom prst="rect">
            <a:avLst/>
          </a:prstGeom>
        </p:spPr>
        <p:txBody>
          <a:bodyPr wrap="square" lIns="0" tIns="0" rIns="0" bIns="0" rtlCol="0" anchor="t">
            <a:spAutoFit/>
          </a:bodyPr>
          <a:lstStyle/>
          <a:p>
            <a:pPr marL="0" marR="0" lvl="0" indent="0" algn="l" defTabSz="914400" rtl="0" eaLnBrk="1" fontAlgn="auto" latinLnBrk="0" hangingPunct="1">
              <a:lnSpc>
                <a:spcPts val="5039"/>
              </a:lnSpc>
              <a:spcBef>
                <a:spcPts val="0"/>
              </a:spcBef>
              <a:spcAft>
                <a:spcPts val="0"/>
              </a:spcAft>
              <a:buClrTx/>
              <a:buSzTx/>
              <a:buFontTx/>
              <a:buNone/>
              <a:tabLst/>
              <a:defRPr/>
            </a:pPr>
            <a:r>
              <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rPr>
              <a:t>It involves:</a:t>
            </a:r>
          </a:p>
          <a:p>
            <a:pPr marL="0" marR="0" lvl="0" indent="0" algn="l"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rPr>
              <a:t>Verifying data integrity</a:t>
            </a:r>
          </a:p>
          <a:p>
            <a:pPr marL="0" marR="0" lvl="0" indent="0" algn="l"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rPr>
              <a:t>Cross-checking documentation</a:t>
            </a:r>
          </a:p>
          <a:p>
            <a:pPr marL="0" marR="0" lvl="0" indent="0" algn="l"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rPr>
              <a:t>Reviewing calculations and references</a:t>
            </a:r>
          </a:p>
          <a:p>
            <a:pPr marL="0" marR="0" lvl="0" indent="0" algn="l"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rPr>
              <a:t>Ensuring compliance standards</a:t>
            </a: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endPar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rPr>
              <a:t>Following procedures</a:t>
            </a: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endPar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777225" marR="0" lvl="1" indent="-388613" algn="l"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dirty="0">
                <a:ln>
                  <a:noFill/>
                </a:ln>
                <a:solidFill>
                  <a:srgbClr val="000000"/>
                </a:solidFill>
                <a:effectLst/>
                <a:uLnTx/>
                <a:uFillTx/>
                <a:latin typeface="Canva Sans"/>
                <a:ea typeface="Canva Sans"/>
                <a:cs typeface="Canva Sans"/>
                <a:sym typeface="Canva Sans"/>
              </a:rPr>
              <a:t>Maintaining consistency in reporting</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10952543" y="3126277"/>
            <a:ext cx="6729509" cy="5260239"/>
          </a:xfrm>
          <a:custGeom>
            <a:avLst/>
            <a:gdLst/>
            <a:ahLst/>
            <a:cxnLst/>
            <a:rect l="l" t="t" r="r" b="b"/>
            <a:pathLst>
              <a:path w="6729509" h="5260239">
                <a:moveTo>
                  <a:pt x="0" y="0"/>
                </a:moveTo>
                <a:lnTo>
                  <a:pt x="6729509" y="0"/>
                </a:lnTo>
                <a:lnTo>
                  <a:pt x="6729509" y="5260239"/>
                </a:lnTo>
                <a:lnTo>
                  <a:pt x="0" y="5260239"/>
                </a:lnTo>
                <a:lnTo>
                  <a:pt x="0" y="0"/>
                </a:lnTo>
                <a:close/>
              </a:path>
            </a:pathLst>
          </a:custGeom>
          <a:blipFill>
            <a:blip r:embed="rId2"/>
            <a:stretch>
              <a:fillRect l="-17143"/>
            </a:stretch>
          </a:blipFill>
        </p:spPr>
        <p:txBody>
          <a:bodyPr/>
          <a:lstStyle/>
          <a:p>
            <a:endParaRPr lang="en-US"/>
          </a:p>
        </p:txBody>
      </p:sp>
      <p:sp>
        <p:nvSpPr>
          <p:cNvPr id="3" name="TextBox 3"/>
          <p:cNvSpPr txBox="1"/>
          <p:nvPr/>
        </p:nvSpPr>
        <p:spPr>
          <a:xfrm>
            <a:off x="1066800" y="912962"/>
            <a:ext cx="10629900" cy="551433"/>
          </a:xfrm>
          <a:prstGeom prst="rect">
            <a:avLst/>
          </a:prstGeom>
        </p:spPr>
        <p:txBody>
          <a:bodyPr wrap="square"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CALENDAR MANAGEMENT MASTERY</a:t>
            </a:r>
          </a:p>
        </p:txBody>
      </p:sp>
      <p:sp>
        <p:nvSpPr>
          <p:cNvPr id="4" name="TextBox 4"/>
          <p:cNvSpPr txBox="1"/>
          <p:nvPr/>
        </p:nvSpPr>
        <p:spPr>
          <a:xfrm>
            <a:off x="1028700" y="1747522"/>
            <a:ext cx="14729238" cy="506095"/>
          </a:xfrm>
          <a:prstGeom prst="rect">
            <a:avLst/>
          </a:prstGeom>
        </p:spPr>
        <p:txBody>
          <a:bodyPr lIns="0" tIns="0" rIns="0" bIns="0" rtlCol="0" anchor="t">
            <a:spAutoFit/>
          </a:bodyPr>
          <a:lstStyle/>
          <a:p>
            <a:pPr algn="l">
              <a:lnSpc>
                <a:spcPts val="3800"/>
              </a:lnSpc>
              <a:spcBef>
                <a:spcPct val="0"/>
              </a:spcBef>
            </a:pPr>
            <a:r>
              <a:rPr lang="en-US" sz="3800" i="1" spc="-209" dirty="0">
                <a:solidFill>
                  <a:srgbClr val="000000"/>
                </a:solidFill>
                <a:latin typeface="Montserrat Italics"/>
                <a:ea typeface="Montserrat Italics"/>
                <a:cs typeface="Montserrat Italics"/>
                <a:sym typeface="Montserrat Italics"/>
              </a:rPr>
              <a:t>Proactive calendar management = fewer emergencies</a:t>
            </a:r>
          </a:p>
        </p:txBody>
      </p:sp>
      <p:sp>
        <p:nvSpPr>
          <p:cNvPr id="5" name="TextBox 5"/>
          <p:cNvSpPr txBox="1"/>
          <p:nvPr/>
        </p:nvSpPr>
        <p:spPr>
          <a:xfrm>
            <a:off x="1028700" y="2978150"/>
            <a:ext cx="9425060" cy="6280150"/>
          </a:xfrm>
          <a:prstGeom prst="rect">
            <a:avLst/>
          </a:prstGeom>
        </p:spPr>
        <p:txBody>
          <a:bodyPr lIns="0" tIns="0" rIns="0" bIns="0" rtlCol="0" anchor="t">
            <a:spAutoFit/>
          </a:bodyPr>
          <a:lstStyle/>
          <a:p>
            <a:pPr algn="l">
              <a:lnSpc>
                <a:spcPts val="4550"/>
              </a:lnSpc>
            </a:pPr>
            <a:r>
              <a:rPr lang="en-US" sz="3500" spc="-192">
                <a:solidFill>
                  <a:srgbClr val="000000"/>
                </a:solidFill>
                <a:latin typeface="Montserrat"/>
                <a:ea typeface="Montserrat"/>
                <a:cs typeface="Montserrat"/>
                <a:sym typeface="Montserrat"/>
              </a:rPr>
              <a:t>Administrative professionals must:</a:t>
            </a:r>
          </a:p>
          <a:p>
            <a:pPr marL="755651" lvl="1" indent="-377825" algn="l">
              <a:lnSpc>
                <a:spcPts val="4550"/>
              </a:lnSpc>
              <a:buFont typeface="Arial"/>
              <a:buChar char="•"/>
            </a:pPr>
            <a:r>
              <a:rPr lang="en-US" sz="3500" spc="-192">
                <a:solidFill>
                  <a:srgbClr val="000000"/>
                </a:solidFill>
                <a:latin typeface="Montserrat"/>
                <a:ea typeface="Montserrat"/>
                <a:cs typeface="Montserrat"/>
                <a:sym typeface="Montserrat"/>
              </a:rPr>
              <a:t>Understand </a:t>
            </a:r>
            <a:r>
              <a:rPr lang="en-US" sz="3500" b="1" spc="-192">
                <a:solidFill>
                  <a:srgbClr val="000000"/>
                </a:solidFill>
                <a:latin typeface="Montserrat Bold"/>
                <a:ea typeface="Montserrat Bold"/>
                <a:cs typeface="Montserrat Bold"/>
                <a:sym typeface="Montserrat Bold"/>
              </a:rPr>
              <a:t>priorities </a:t>
            </a:r>
            <a:r>
              <a:rPr lang="en-US" sz="3500" spc="-192">
                <a:solidFill>
                  <a:srgbClr val="000000"/>
                </a:solidFill>
                <a:latin typeface="Montserrat"/>
                <a:ea typeface="Montserrat"/>
                <a:cs typeface="Montserrat"/>
                <a:sym typeface="Montserrat"/>
              </a:rPr>
              <a:t>of researchers/managers</a:t>
            </a:r>
          </a:p>
          <a:p>
            <a:pPr marL="755651" lvl="1" indent="-377825" algn="l">
              <a:lnSpc>
                <a:spcPts val="4550"/>
              </a:lnSpc>
              <a:buFont typeface="Arial"/>
              <a:buChar char="•"/>
            </a:pPr>
            <a:r>
              <a:rPr lang="en-US" sz="3500" b="1" spc="-192">
                <a:solidFill>
                  <a:srgbClr val="000000"/>
                </a:solidFill>
                <a:latin typeface="Montserrat Bold"/>
                <a:ea typeface="Montserrat Bold"/>
                <a:cs typeface="Montserrat Bold"/>
                <a:sym typeface="Montserrat Bold"/>
              </a:rPr>
              <a:t>Block</a:t>
            </a:r>
            <a:r>
              <a:rPr lang="en-US" sz="3500" spc="-192">
                <a:solidFill>
                  <a:srgbClr val="000000"/>
                </a:solidFill>
                <a:latin typeface="Montserrat"/>
                <a:ea typeface="Montserrat"/>
                <a:cs typeface="Montserrat"/>
                <a:sym typeface="Montserrat"/>
              </a:rPr>
              <a:t> uninterrupted </a:t>
            </a:r>
            <a:r>
              <a:rPr lang="en-US" sz="3500" b="1" spc="-192">
                <a:solidFill>
                  <a:srgbClr val="000000"/>
                </a:solidFill>
                <a:latin typeface="Montserrat Bold"/>
                <a:ea typeface="Montserrat Bold"/>
                <a:cs typeface="Montserrat Bold"/>
                <a:sym typeface="Montserrat Bold"/>
              </a:rPr>
              <a:t>work time</a:t>
            </a:r>
          </a:p>
          <a:p>
            <a:pPr marL="755651" lvl="1" indent="-377825" algn="l">
              <a:lnSpc>
                <a:spcPts val="4550"/>
              </a:lnSpc>
              <a:buFont typeface="Arial"/>
              <a:buChar char="•"/>
            </a:pPr>
            <a:r>
              <a:rPr lang="en-US" sz="3500" spc="-192">
                <a:solidFill>
                  <a:srgbClr val="000000"/>
                </a:solidFill>
                <a:latin typeface="Montserrat"/>
                <a:ea typeface="Montserrat"/>
                <a:cs typeface="Montserrat"/>
                <a:sym typeface="Montserrat"/>
              </a:rPr>
              <a:t>Anticipate deadlines and busy periods</a:t>
            </a:r>
          </a:p>
          <a:p>
            <a:pPr marL="755651" lvl="1" indent="-377825" algn="l">
              <a:lnSpc>
                <a:spcPts val="4550"/>
              </a:lnSpc>
              <a:buFont typeface="Arial"/>
              <a:buChar char="•"/>
            </a:pPr>
            <a:r>
              <a:rPr lang="en-US" sz="3500" spc="-192">
                <a:solidFill>
                  <a:srgbClr val="000000"/>
                </a:solidFill>
                <a:latin typeface="Montserrat"/>
                <a:ea typeface="Montserrat"/>
                <a:cs typeface="Montserrat"/>
                <a:sym typeface="Montserrat"/>
              </a:rPr>
              <a:t>Align schedules with institutional timelines</a:t>
            </a:r>
          </a:p>
          <a:p>
            <a:pPr marL="755651" lvl="1" indent="-377825" algn="l">
              <a:lnSpc>
                <a:spcPts val="4550"/>
              </a:lnSpc>
              <a:buFont typeface="Arial"/>
              <a:buChar char="•"/>
            </a:pPr>
            <a:r>
              <a:rPr lang="en-US" sz="3500" spc="-192">
                <a:solidFill>
                  <a:srgbClr val="000000"/>
                </a:solidFill>
                <a:latin typeface="Montserrat"/>
                <a:ea typeface="Montserrat"/>
                <a:cs typeface="Montserrat"/>
                <a:sym typeface="Montserrat"/>
              </a:rPr>
              <a:t>Prepare </a:t>
            </a:r>
            <a:r>
              <a:rPr lang="en-US" sz="3500" b="1" spc="-192">
                <a:solidFill>
                  <a:srgbClr val="000000"/>
                </a:solidFill>
                <a:latin typeface="Montserrat Bold"/>
                <a:ea typeface="Montserrat Bold"/>
                <a:cs typeface="Montserrat Bold"/>
                <a:sym typeface="Montserrat Bold"/>
              </a:rPr>
              <a:t>buffers</a:t>
            </a:r>
            <a:r>
              <a:rPr lang="en-US" sz="3500" spc="-192">
                <a:solidFill>
                  <a:srgbClr val="000000"/>
                </a:solidFill>
                <a:latin typeface="Montserrat"/>
                <a:ea typeface="Montserrat"/>
                <a:cs typeface="Montserrat"/>
                <a:sym typeface="Montserrat"/>
              </a:rPr>
              <a:t> for travel, reviews, and approvals</a:t>
            </a:r>
          </a:p>
          <a:p>
            <a:pPr algn="l">
              <a:lnSpc>
                <a:spcPts val="4550"/>
              </a:lnSpc>
            </a:pPr>
            <a:endParaRPr lang="en-US" sz="3500" spc="-192">
              <a:solidFill>
                <a:srgbClr val="000000"/>
              </a:solidFill>
              <a:latin typeface="Montserrat"/>
              <a:ea typeface="Montserrat"/>
              <a:cs typeface="Montserrat"/>
              <a:sym typeface="Montserrat"/>
            </a:endParaRPr>
          </a:p>
          <a:p>
            <a:pPr algn="l">
              <a:lnSpc>
                <a:spcPts val="4550"/>
              </a:lnSpc>
            </a:pPr>
            <a:r>
              <a:rPr lang="en-US" sz="3500" b="1" spc="-192">
                <a:solidFill>
                  <a:srgbClr val="000000"/>
                </a:solidFill>
                <a:latin typeface="Montserrat Bold"/>
                <a:ea typeface="Montserrat Bold"/>
                <a:cs typeface="Montserrat Bold"/>
                <a:sym typeface="Montserrat Bold"/>
              </a:rPr>
              <a:t>Goal: </a:t>
            </a:r>
            <a:r>
              <a:rPr lang="en-US" sz="3500" spc="-192">
                <a:solidFill>
                  <a:srgbClr val="000000"/>
                </a:solidFill>
                <a:latin typeface="Montserrat"/>
                <a:ea typeface="Montserrat"/>
                <a:cs typeface="Montserrat"/>
                <a:sym typeface="Montserrat"/>
              </a:rPr>
              <a:t>Help your stakeholders stay </a:t>
            </a:r>
            <a:r>
              <a:rPr lang="en-US" sz="3500" b="1" spc="-192">
                <a:solidFill>
                  <a:srgbClr val="000000"/>
                </a:solidFill>
                <a:latin typeface="Montserrat Bold"/>
                <a:ea typeface="Montserrat Bold"/>
                <a:cs typeface="Montserrat Bold"/>
                <a:sym typeface="Montserrat Bold"/>
              </a:rPr>
              <a:t>productive and organized.</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9144000" y="2828923"/>
            <a:ext cx="8415040" cy="5615127"/>
          </a:xfrm>
          <a:custGeom>
            <a:avLst/>
            <a:gdLst/>
            <a:ahLst/>
            <a:cxnLst/>
            <a:rect l="l" t="t" r="r" b="b"/>
            <a:pathLst>
              <a:path w="8415040" h="5615127">
                <a:moveTo>
                  <a:pt x="0" y="0"/>
                </a:moveTo>
                <a:lnTo>
                  <a:pt x="8415040" y="0"/>
                </a:lnTo>
                <a:lnTo>
                  <a:pt x="8415040" y="5615126"/>
                </a:lnTo>
                <a:lnTo>
                  <a:pt x="0" y="5615126"/>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1104901"/>
            <a:ext cx="8115300" cy="551433"/>
          </a:xfrm>
          <a:prstGeom prst="rect">
            <a:avLst/>
          </a:prstGeom>
        </p:spPr>
        <p:txBody>
          <a:bodyPr wrap="square"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Smart Calendar Techniques</a:t>
            </a:r>
          </a:p>
        </p:txBody>
      </p:sp>
      <p:sp>
        <p:nvSpPr>
          <p:cNvPr id="4" name="TextBox 4"/>
          <p:cNvSpPr txBox="1"/>
          <p:nvPr/>
        </p:nvSpPr>
        <p:spPr>
          <a:xfrm>
            <a:off x="1028700" y="2306546"/>
            <a:ext cx="7599350" cy="6631305"/>
          </a:xfrm>
          <a:prstGeom prst="rect">
            <a:avLst/>
          </a:prstGeom>
        </p:spPr>
        <p:txBody>
          <a:bodyPr lIns="0" tIns="0" rIns="0" bIns="0" rtlCol="0" anchor="t">
            <a:spAutoFit/>
          </a:bodyPr>
          <a:lstStyle/>
          <a:p>
            <a:pPr marL="755651" lvl="1" indent="-377825" algn="l">
              <a:lnSpc>
                <a:spcPts val="4410"/>
              </a:lnSpc>
              <a:buFont typeface="Arial"/>
              <a:buChar char="•"/>
            </a:pPr>
            <a:r>
              <a:rPr lang="en-US" sz="3500" spc="-192">
                <a:solidFill>
                  <a:srgbClr val="000000"/>
                </a:solidFill>
                <a:latin typeface="Montserrat"/>
                <a:ea typeface="Montserrat"/>
                <a:cs typeface="Montserrat"/>
                <a:sym typeface="Montserrat"/>
              </a:rPr>
              <a:t>Use colour coding (deadlines, travel, meetings, projects)</a:t>
            </a:r>
          </a:p>
          <a:p>
            <a:pPr marL="755651" lvl="1" indent="-377825" algn="l">
              <a:lnSpc>
                <a:spcPts val="4410"/>
              </a:lnSpc>
              <a:buFont typeface="Arial"/>
              <a:buChar char="•"/>
            </a:pPr>
            <a:r>
              <a:rPr lang="en-US" sz="3500" spc="-192">
                <a:solidFill>
                  <a:srgbClr val="000000"/>
                </a:solidFill>
                <a:latin typeface="Montserrat"/>
                <a:ea typeface="Montserrat"/>
                <a:cs typeface="Montserrat"/>
                <a:sym typeface="Montserrat"/>
              </a:rPr>
              <a:t>Set reminders 1–2 days before key tasks</a:t>
            </a:r>
          </a:p>
          <a:p>
            <a:pPr marL="755651" lvl="1" indent="-377825" algn="l">
              <a:lnSpc>
                <a:spcPts val="4410"/>
              </a:lnSpc>
              <a:buFont typeface="Arial"/>
              <a:buChar char="•"/>
            </a:pPr>
            <a:r>
              <a:rPr lang="en-US" sz="3500" spc="-192">
                <a:solidFill>
                  <a:srgbClr val="000000"/>
                </a:solidFill>
                <a:latin typeface="Montserrat"/>
                <a:ea typeface="Montserrat"/>
                <a:cs typeface="Montserrat"/>
                <a:sym typeface="Montserrat"/>
              </a:rPr>
              <a:t>Create recurring calendar blocks for high-frequency tasks</a:t>
            </a:r>
          </a:p>
          <a:p>
            <a:pPr marL="755651" lvl="1" indent="-377825" algn="l">
              <a:lnSpc>
                <a:spcPts val="4410"/>
              </a:lnSpc>
              <a:buFont typeface="Arial"/>
              <a:buChar char="•"/>
            </a:pPr>
            <a:r>
              <a:rPr lang="en-US" sz="3500" spc="-192">
                <a:solidFill>
                  <a:srgbClr val="000000"/>
                </a:solidFill>
                <a:latin typeface="Montserrat"/>
                <a:ea typeface="Montserrat"/>
                <a:cs typeface="Montserrat"/>
                <a:sym typeface="Montserrat"/>
              </a:rPr>
              <a:t>Avoid back-to-back bookings — leave transition time</a:t>
            </a:r>
          </a:p>
          <a:p>
            <a:pPr marL="755651" lvl="1" indent="-377825" algn="l">
              <a:lnSpc>
                <a:spcPts val="4410"/>
              </a:lnSpc>
              <a:buFont typeface="Arial"/>
              <a:buChar char="•"/>
            </a:pPr>
            <a:r>
              <a:rPr lang="en-US" sz="3500" spc="-192">
                <a:solidFill>
                  <a:srgbClr val="000000"/>
                </a:solidFill>
                <a:latin typeface="Montserrat"/>
                <a:ea typeface="Montserrat"/>
                <a:cs typeface="Montserrat"/>
                <a:sym typeface="Montserrat"/>
              </a:rPr>
              <a:t>Put prep time before major meetings</a:t>
            </a:r>
          </a:p>
          <a:p>
            <a:pPr marL="755651" lvl="1" indent="-377825" algn="l">
              <a:lnSpc>
                <a:spcPts val="4410"/>
              </a:lnSpc>
              <a:buFont typeface="Arial"/>
              <a:buChar char="•"/>
            </a:pPr>
            <a:r>
              <a:rPr lang="en-US" sz="3500" spc="-192">
                <a:solidFill>
                  <a:srgbClr val="000000"/>
                </a:solidFill>
                <a:latin typeface="Montserrat"/>
                <a:ea typeface="Montserrat"/>
                <a:cs typeface="Montserrat"/>
                <a:sym typeface="Montserrat"/>
              </a:rPr>
              <a:t>Synchronize calendars across teams when necessary</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10553430" y="1859598"/>
            <a:ext cx="7099613" cy="7780668"/>
          </a:xfrm>
          <a:custGeom>
            <a:avLst/>
            <a:gdLst/>
            <a:ahLst/>
            <a:cxnLst/>
            <a:rect l="l" t="t" r="r" b="b"/>
            <a:pathLst>
              <a:path w="7099613" h="8229600">
                <a:moveTo>
                  <a:pt x="0" y="0"/>
                </a:moveTo>
                <a:lnTo>
                  <a:pt x="7099613" y="0"/>
                </a:lnTo>
                <a:lnTo>
                  <a:pt x="7099613" y="8229600"/>
                </a:lnTo>
                <a:lnTo>
                  <a:pt x="0" y="8229600"/>
                </a:lnTo>
                <a:lnTo>
                  <a:pt x="0" y="0"/>
                </a:lnTo>
                <a:close/>
              </a:path>
            </a:pathLst>
          </a:custGeom>
          <a:blipFill>
            <a:blip r:embed="rId2"/>
            <a:stretch>
              <a:fillRect l="-31145" r="-42570"/>
            </a:stretch>
          </a:blipFill>
        </p:spPr>
        <p:txBody>
          <a:bodyPr/>
          <a:lstStyle/>
          <a:p>
            <a:endParaRPr lang="en-US"/>
          </a:p>
        </p:txBody>
      </p:sp>
      <p:sp>
        <p:nvSpPr>
          <p:cNvPr id="3" name="TextBox 3"/>
          <p:cNvSpPr txBox="1"/>
          <p:nvPr/>
        </p:nvSpPr>
        <p:spPr>
          <a:xfrm>
            <a:off x="761760" y="778827"/>
            <a:ext cx="12649440" cy="551433"/>
          </a:xfrm>
          <a:prstGeom prst="rect">
            <a:avLst/>
          </a:prstGeom>
        </p:spPr>
        <p:txBody>
          <a:bodyPr wrap="square"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Managing Multiple Stakeholders’ Calendars</a:t>
            </a:r>
          </a:p>
        </p:txBody>
      </p:sp>
      <p:sp>
        <p:nvSpPr>
          <p:cNvPr id="4" name="TextBox 4"/>
          <p:cNvSpPr txBox="1"/>
          <p:nvPr/>
        </p:nvSpPr>
        <p:spPr>
          <a:xfrm>
            <a:off x="761760" y="1859598"/>
            <a:ext cx="9532867" cy="7423149"/>
          </a:xfrm>
          <a:prstGeom prst="rect">
            <a:avLst/>
          </a:prstGeom>
        </p:spPr>
        <p:txBody>
          <a:bodyPr lIns="0" tIns="0" rIns="0" bIns="0" rtlCol="0" anchor="t">
            <a:spAutoFit/>
          </a:bodyPr>
          <a:lstStyle/>
          <a:p>
            <a:pPr algn="l">
              <a:lnSpc>
                <a:spcPts val="4550"/>
              </a:lnSpc>
            </a:pPr>
            <a:r>
              <a:rPr lang="en-US" sz="3500" spc="-192" dirty="0">
                <a:solidFill>
                  <a:srgbClr val="000000"/>
                </a:solidFill>
                <a:latin typeface="Montserrat"/>
                <a:ea typeface="Montserrat"/>
                <a:cs typeface="Montserrat"/>
                <a:sym typeface="Montserrat"/>
              </a:rPr>
              <a:t>When you support more than one unit or manager</a:t>
            </a:r>
          </a:p>
          <a:p>
            <a:pPr algn="l">
              <a:lnSpc>
                <a:spcPts val="4550"/>
              </a:lnSpc>
            </a:pPr>
            <a:r>
              <a:rPr lang="en-US" sz="3500" spc="-192" dirty="0">
                <a:solidFill>
                  <a:srgbClr val="000000"/>
                </a:solidFill>
                <a:latin typeface="Montserrat"/>
                <a:ea typeface="Montserrat"/>
                <a:cs typeface="Montserrat"/>
                <a:sym typeface="Montserrat"/>
              </a:rPr>
              <a:t>:</a:t>
            </a:r>
          </a:p>
          <a:p>
            <a:pPr marL="755668" lvl="1" indent="-377834" algn="l">
              <a:lnSpc>
                <a:spcPts val="4550"/>
              </a:lnSpc>
              <a:buFont typeface="Arial"/>
              <a:buChar char="•"/>
            </a:pPr>
            <a:r>
              <a:rPr lang="en-US" sz="3500" spc="-192" dirty="0">
                <a:solidFill>
                  <a:srgbClr val="000000"/>
                </a:solidFill>
                <a:latin typeface="Montserrat"/>
                <a:ea typeface="Montserrat"/>
                <a:cs typeface="Montserrat"/>
                <a:sym typeface="Montserrat"/>
              </a:rPr>
              <a:t>Know each person’s priorities and work style</a:t>
            </a:r>
          </a:p>
          <a:p>
            <a:pPr marL="755668" lvl="1" indent="-377834" algn="l">
              <a:lnSpc>
                <a:spcPts val="4550"/>
              </a:lnSpc>
              <a:buFont typeface="Arial"/>
              <a:buChar char="•"/>
            </a:pPr>
            <a:r>
              <a:rPr lang="en-US" sz="3500" spc="-192" dirty="0">
                <a:solidFill>
                  <a:srgbClr val="000000"/>
                </a:solidFill>
                <a:latin typeface="Montserrat"/>
                <a:ea typeface="Montserrat"/>
                <a:cs typeface="Montserrat"/>
                <a:sym typeface="Montserrat"/>
              </a:rPr>
              <a:t>Establish preferred meeting days/times</a:t>
            </a:r>
          </a:p>
          <a:p>
            <a:pPr marL="755668" lvl="1" indent="-377834" algn="l">
              <a:lnSpc>
                <a:spcPts val="4550"/>
              </a:lnSpc>
              <a:buFont typeface="Arial"/>
              <a:buChar char="•"/>
            </a:pPr>
            <a:r>
              <a:rPr lang="en-US" sz="3500" spc="-192" dirty="0">
                <a:solidFill>
                  <a:srgbClr val="000000"/>
                </a:solidFill>
                <a:latin typeface="Montserrat"/>
                <a:ea typeface="Montserrat"/>
                <a:cs typeface="Montserrat"/>
                <a:sym typeface="Montserrat"/>
              </a:rPr>
              <a:t>Communicate clearly about conflicts</a:t>
            </a:r>
          </a:p>
          <a:p>
            <a:pPr marL="755668" lvl="1" indent="-377834" algn="l">
              <a:lnSpc>
                <a:spcPts val="4550"/>
              </a:lnSpc>
              <a:buFont typeface="Arial"/>
              <a:buChar char="•"/>
            </a:pPr>
            <a:r>
              <a:rPr lang="en-US" sz="3500" spc="-192" dirty="0">
                <a:solidFill>
                  <a:srgbClr val="000000"/>
                </a:solidFill>
                <a:latin typeface="Montserrat"/>
                <a:ea typeface="Montserrat"/>
                <a:cs typeface="Montserrat"/>
                <a:sym typeface="Montserrat"/>
              </a:rPr>
              <a:t>Use polite negotiation when adjusting schedules</a:t>
            </a:r>
          </a:p>
          <a:p>
            <a:pPr marL="755668" lvl="1" indent="-377834" algn="l">
              <a:lnSpc>
                <a:spcPts val="4550"/>
              </a:lnSpc>
              <a:buFont typeface="Arial"/>
              <a:buChar char="•"/>
            </a:pPr>
            <a:r>
              <a:rPr lang="en-US" sz="3500" spc="-192" dirty="0">
                <a:solidFill>
                  <a:srgbClr val="000000"/>
                </a:solidFill>
                <a:latin typeface="Montserrat"/>
                <a:ea typeface="Montserrat"/>
                <a:cs typeface="Montserrat"/>
                <a:sym typeface="Montserrat"/>
              </a:rPr>
              <a:t>Share weekly schedule summaries if needed</a:t>
            </a:r>
          </a:p>
          <a:p>
            <a:pPr algn="l">
              <a:lnSpc>
                <a:spcPts val="4550"/>
              </a:lnSpc>
            </a:pPr>
            <a:endParaRPr lang="en-US" sz="3500" spc="-192" dirty="0">
              <a:solidFill>
                <a:srgbClr val="000000"/>
              </a:solidFill>
              <a:latin typeface="Montserrat"/>
              <a:ea typeface="Montserrat"/>
              <a:cs typeface="Montserrat"/>
              <a:sym typeface="Montserrat"/>
            </a:endParaRPr>
          </a:p>
          <a:p>
            <a:pPr algn="l">
              <a:lnSpc>
                <a:spcPts val="4550"/>
              </a:lnSpc>
            </a:pPr>
            <a:r>
              <a:rPr lang="en-US" sz="3500" b="1" spc="-192" dirty="0">
                <a:solidFill>
                  <a:srgbClr val="000000"/>
                </a:solidFill>
                <a:latin typeface="Montserrat Bold"/>
                <a:ea typeface="Montserrat Bold"/>
                <a:cs typeface="Montserrat Bold"/>
                <a:sym typeface="Montserrat Bold"/>
              </a:rPr>
              <a:t>Tip: When in doubt, ask:</a:t>
            </a:r>
          </a:p>
          <a:p>
            <a:pPr algn="l">
              <a:lnSpc>
                <a:spcPts val="4550"/>
              </a:lnSpc>
            </a:pPr>
            <a:r>
              <a:rPr lang="en-US" sz="3500" spc="-192" dirty="0">
                <a:solidFill>
                  <a:srgbClr val="000000"/>
                </a:solidFill>
                <a:latin typeface="Montserrat"/>
                <a:ea typeface="Montserrat"/>
                <a:cs typeface="Montserrat"/>
                <a:sym typeface="Montserrat"/>
              </a:rPr>
              <a:t> “Which task takes priority today?”</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833215" y="0"/>
            <a:ext cx="7865107" cy="10287000"/>
          </a:xfrm>
          <a:custGeom>
            <a:avLst/>
            <a:gdLst/>
            <a:ahLst/>
            <a:cxnLst/>
            <a:rect l="l" t="t" r="r" b="b"/>
            <a:pathLst>
              <a:path w="7865107" h="10287000">
                <a:moveTo>
                  <a:pt x="0" y="0"/>
                </a:moveTo>
                <a:lnTo>
                  <a:pt x="7865106" y="0"/>
                </a:lnTo>
                <a:lnTo>
                  <a:pt x="7865106" y="10287000"/>
                </a:lnTo>
                <a:lnTo>
                  <a:pt x="0" y="10287000"/>
                </a:lnTo>
                <a:lnTo>
                  <a:pt x="0" y="0"/>
                </a:lnTo>
                <a:close/>
              </a:path>
            </a:pathLst>
          </a:custGeom>
          <a:blipFill>
            <a:blip r:embed="rId2"/>
            <a:stretch>
              <a:fillRect l="-87879" r="-12500"/>
            </a:stretch>
          </a:blipFill>
        </p:spPr>
        <p:txBody>
          <a:bodyPr/>
          <a:lstStyle/>
          <a:p>
            <a:endParaRPr lang="en-US"/>
          </a:p>
        </p:txBody>
      </p:sp>
      <p:sp>
        <p:nvSpPr>
          <p:cNvPr id="3" name="TextBox 3"/>
          <p:cNvSpPr txBox="1"/>
          <p:nvPr/>
        </p:nvSpPr>
        <p:spPr>
          <a:xfrm>
            <a:off x="9144000" y="1104900"/>
            <a:ext cx="8399469" cy="1118872"/>
          </a:xfrm>
          <a:prstGeom prst="rect">
            <a:avLst/>
          </a:prstGeom>
        </p:spPr>
        <p:txBody>
          <a:bodyPr lIns="0" tIns="0" rIns="0" bIns="0" rtlCol="0" anchor="t">
            <a:spAutoFit/>
          </a:bodyPr>
          <a:lstStyle/>
          <a:p>
            <a:pPr algn="l">
              <a:lnSpc>
                <a:spcPts val="4300"/>
              </a:lnSpc>
              <a:spcBef>
                <a:spcPct val="0"/>
              </a:spcBef>
            </a:pPr>
            <a:r>
              <a:rPr lang="en-US" sz="4300" b="1" spc="-236">
                <a:solidFill>
                  <a:srgbClr val="000000"/>
                </a:solidFill>
                <a:latin typeface="Montserrat Bold"/>
                <a:ea typeface="Montserrat Bold"/>
                <a:cs typeface="Montserrat Bold"/>
                <a:sym typeface="Montserrat Bold"/>
              </a:rPr>
              <a:t>Tools for Event, Meeting &amp; Calendar Excellence</a:t>
            </a:r>
          </a:p>
        </p:txBody>
      </p:sp>
      <p:sp>
        <p:nvSpPr>
          <p:cNvPr id="4" name="TextBox 4"/>
          <p:cNvSpPr txBox="1"/>
          <p:nvPr/>
        </p:nvSpPr>
        <p:spPr>
          <a:xfrm>
            <a:off x="9509374" y="2962067"/>
            <a:ext cx="7749926" cy="6961504"/>
          </a:xfrm>
          <a:prstGeom prst="rect">
            <a:avLst/>
          </a:prstGeom>
        </p:spPr>
        <p:txBody>
          <a:bodyPr lIns="0" tIns="0" rIns="0" bIns="0" rtlCol="0" anchor="t">
            <a:spAutoFit/>
          </a:bodyPr>
          <a:lstStyle/>
          <a:p>
            <a:pPr marL="755668" lvl="1" indent="-377834" algn="l">
              <a:lnSpc>
                <a:spcPts val="4585"/>
              </a:lnSpc>
              <a:buFont typeface="Arial"/>
              <a:buChar char="•"/>
            </a:pPr>
            <a:r>
              <a:rPr lang="en-US" sz="3500" spc="-192">
                <a:solidFill>
                  <a:srgbClr val="000000"/>
                </a:solidFill>
                <a:latin typeface="Montserrat"/>
                <a:ea typeface="Montserrat"/>
                <a:cs typeface="Montserrat"/>
                <a:sym typeface="Montserrat"/>
              </a:rPr>
              <a:t>Standard Operating Procedures (SOPs)</a:t>
            </a:r>
          </a:p>
          <a:p>
            <a:pPr marL="755668" lvl="1" indent="-377834" algn="l">
              <a:lnSpc>
                <a:spcPts val="4585"/>
              </a:lnSpc>
              <a:buFont typeface="Arial"/>
              <a:buChar char="•"/>
            </a:pPr>
            <a:r>
              <a:rPr lang="en-US" sz="3500" spc="-192">
                <a:solidFill>
                  <a:srgbClr val="000000"/>
                </a:solidFill>
                <a:latin typeface="Montserrat"/>
                <a:ea typeface="Montserrat"/>
                <a:cs typeface="Montserrat"/>
                <a:sym typeface="Montserrat"/>
              </a:rPr>
              <a:t>Checklists (setup, logistics, communication)</a:t>
            </a:r>
          </a:p>
          <a:p>
            <a:pPr marL="755668" lvl="1" indent="-377834" algn="l">
              <a:lnSpc>
                <a:spcPts val="4585"/>
              </a:lnSpc>
              <a:buFont typeface="Arial"/>
              <a:buChar char="•"/>
            </a:pPr>
            <a:r>
              <a:rPr lang="en-US" sz="3500" spc="-192">
                <a:solidFill>
                  <a:srgbClr val="000000"/>
                </a:solidFill>
                <a:latin typeface="Montserrat"/>
                <a:ea typeface="Montserrat"/>
                <a:cs typeface="Montserrat"/>
                <a:sym typeface="Montserrat"/>
              </a:rPr>
              <a:t>Templates (agendas, minutes, reports)</a:t>
            </a:r>
          </a:p>
          <a:p>
            <a:pPr marL="755668" lvl="1" indent="-377834" algn="l">
              <a:lnSpc>
                <a:spcPts val="4585"/>
              </a:lnSpc>
              <a:buFont typeface="Arial"/>
              <a:buChar char="•"/>
            </a:pPr>
            <a:r>
              <a:rPr lang="en-US" sz="3500" spc="-192">
                <a:solidFill>
                  <a:srgbClr val="000000"/>
                </a:solidFill>
                <a:latin typeface="Montserrat"/>
                <a:ea typeface="Montserrat"/>
                <a:cs typeface="Montserrat"/>
                <a:sym typeface="Montserrat"/>
              </a:rPr>
              <a:t>Shared calendars</a:t>
            </a:r>
          </a:p>
          <a:p>
            <a:pPr marL="755668" lvl="1" indent="-377834" algn="l">
              <a:lnSpc>
                <a:spcPts val="4585"/>
              </a:lnSpc>
              <a:buFont typeface="Arial"/>
              <a:buChar char="•"/>
            </a:pPr>
            <a:r>
              <a:rPr lang="en-US" sz="3500" spc="-192">
                <a:solidFill>
                  <a:srgbClr val="000000"/>
                </a:solidFill>
                <a:latin typeface="Montserrat"/>
                <a:ea typeface="Montserrat"/>
                <a:cs typeface="Montserrat"/>
                <a:sym typeface="Montserrat"/>
              </a:rPr>
              <a:t>Cloud-based folders</a:t>
            </a:r>
          </a:p>
          <a:p>
            <a:pPr marL="755668" lvl="1" indent="-377834" algn="l">
              <a:lnSpc>
                <a:spcPts val="4585"/>
              </a:lnSpc>
              <a:buFont typeface="Arial"/>
              <a:buChar char="•"/>
            </a:pPr>
            <a:r>
              <a:rPr lang="en-US" sz="3500" spc="-192">
                <a:solidFill>
                  <a:srgbClr val="000000"/>
                </a:solidFill>
                <a:latin typeface="Montserrat"/>
                <a:ea typeface="Montserrat"/>
                <a:cs typeface="Montserrat"/>
                <a:sym typeface="Montserrat"/>
              </a:rPr>
              <a:t>Reminders and automation tools</a:t>
            </a:r>
          </a:p>
          <a:p>
            <a:pPr algn="l">
              <a:lnSpc>
                <a:spcPts val="4585"/>
              </a:lnSpc>
            </a:pPr>
            <a:endParaRPr lang="en-US" sz="3500" spc="-192">
              <a:solidFill>
                <a:srgbClr val="000000"/>
              </a:solidFill>
              <a:latin typeface="Montserrat"/>
              <a:ea typeface="Montserrat"/>
              <a:cs typeface="Montserrat"/>
              <a:sym typeface="Montserrat"/>
            </a:endParaRPr>
          </a:p>
          <a:p>
            <a:pPr algn="l">
              <a:lnSpc>
                <a:spcPts val="4585"/>
              </a:lnSpc>
            </a:pPr>
            <a:r>
              <a:rPr lang="en-US" sz="3500" spc="-192">
                <a:solidFill>
                  <a:srgbClr val="000000"/>
                </a:solidFill>
                <a:latin typeface="Montserrat"/>
                <a:ea typeface="Montserrat"/>
                <a:cs typeface="Montserrat"/>
                <a:sym typeface="Montserrat"/>
              </a:rPr>
              <a:t>Excellence is easier when systems support you.</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10563014" y="0"/>
            <a:ext cx="7288737" cy="10287000"/>
          </a:xfrm>
          <a:custGeom>
            <a:avLst/>
            <a:gdLst/>
            <a:ahLst/>
            <a:cxnLst/>
            <a:rect l="l" t="t" r="r" b="b"/>
            <a:pathLst>
              <a:path w="7288737" h="10287000">
                <a:moveTo>
                  <a:pt x="0" y="0"/>
                </a:moveTo>
                <a:lnTo>
                  <a:pt x="7288738" y="0"/>
                </a:lnTo>
                <a:lnTo>
                  <a:pt x="7288738" y="10287000"/>
                </a:lnTo>
                <a:lnTo>
                  <a:pt x="0" y="10287000"/>
                </a:lnTo>
                <a:lnTo>
                  <a:pt x="0" y="0"/>
                </a:lnTo>
                <a:close/>
              </a:path>
            </a:pathLst>
          </a:custGeom>
          <a:blipFill>
            <a:blip r:embed="rId2"/>
            <a:stretch>
              <a:fillRect l="-73504" r="-38330"/>
            </a:stretch>
          </a:blipFill>
        </p:spPr>
        <p:txBody>
          <a:bodyPr/>
          <a:lstStyle/>
          <a:p>
            <a:endParaRPr lang="en-US"/>
          </a:p>
        </p:txBody>
      </p:sp>
      <p:sp>
        <p:nvSpPr>
          <p:cNvPr id="3" name="TextBox 3"/>
          <p:cNvSpPr txBox="1"/>
          <p:nvPr/>
        </p:nvSpPr>
        <p:spPr>
          <a:xfrm>
            <a:off x="436249" y="1257300"/>
            <a:ext cx="9334500" cy="551433"/>
          </a:xfrm>
          <a:prstGeom prst="rect">
            <a:avLst/>
          </a:prstGeom>
        </p:spPr>
        <p:txBody>
          <a:bodyPr wrap="square" lIns="0" tIns="0" rIns="0" bIns="0" rtlCol="0" anchor="t">
            <a:spAutoFit/>
          </a:bodyPr>
          <a:lstStyle/>
          <a:p>
            <a:pPr algn="ctr">
              <a:lnSpc>
                <a:spcPts val="4300"/>
              </a:lnSpc>
              <a:spcBef>
                <a:spcPct val="0"/>
              </a:spcBef>
            </a:pPr>
            <a:r>
              <a:rPr lang="en-US" sz="4300" b="1" spc="-236" dirty="0">
                <a:solidFill>
                  <a:srgbClr val="000000"/>
                </a:solidFill>
                <a:latin typeface="Montserrat Bold"/>
                <a:ea typeface="Montserrat Bold"/>
                <a:cs typeface="Montserrat Bold"/>
                <a:sym typeface="Montserrat Bold"/>
              </a:rPr>
              <a:t>PROFESSIONAL BEST PRACTICES</a:t>
            </a:r>
          </a:p>
        </p:txBody>
      </p:sp>
      <p:sp>
        <p:nvSpPr>
          <p:cNvPr id="4" name="TextBox 4"/>
          <p:cNvSpPr txBox="1"/>
          <p:nvPr/>
        </p:nvSpPr>
        <p:spPr>
          <a:xfrm>
            <a:off x="1073547" y="2914608"/>
            <a:ext cx="8070453" cy="4788853"/>
          </a:xfrm>
          <a:prstGeom prst="rect">
            <a:avLst/>
          </a:prstGeom>
        </p:spPr>
        <p:txBody>
          <a:bodyPr lIns="0" tIns="0" rIns="0" bIns="0" rtlCol="0" anchor="t">
            <a:spAutoFit/>
          </a:bodyPr>
          <a:lstStyle/>
          <a:p>
            <a:pPr algn="l">
              <a:lnSpc>
                <a:spcPts val="4864"/>
              </a:lnSpc>
            </a:pPr>
            <a:r>
              <a:rPr lang="en-US" sz="3499" b="1" spc="-192">
                <a:solidFill>
                  <a:srgbClr val="000000"/>
                </a:solidFill>
                <a:latin typeface="Montserrat Bold"/>
                <a:ea typeface="Montserrat Bold"/>
                <a:cs typeface="Montserrat Bold"/>
                <a:sym typeface="Montserrat Bold"/>
              </a:rPr>
              <a:t>Professional Behaviours for Excellence</a:t>
            </a:r>
          </a:p>
          <a:p>
            <a:pPr algn="l">
              <a:lnSpc>
                <a:spcPts val="4169"/>
              </a:lnSpc>
            </a:pPr>
            <a:endParaRPr lang="en-US" sz="3499" b="1" spc="-192">
              <a:solidFill>
                <a:srgbClr val="000000"/>
              </a:solidFill>
              <a:latin typeface="Montserrat Bold"/>
              <a:ea typeface="Montserrat Bold"/>
              <a:cs typeface="Montserrat Bold"/>
              <a:sym typeface="Montserrat Bold"/>
            </a:endParaRPr>
          </a:p>
          <a:p>
            <a:pPr marL="647697" lvl="1" indent="-323848" algn="l">
              <a:lnSpc>
                <a:spcPts val="4169"/>
              </a:lnSpc>
              <a:buFont typeface="Arial"/>
              <a:buChar char="•"/>
            </a:pPr>
            <a:r>
              <a:rPr lang="en-US" sz="2999" spc="-164">
                <a:solidFill>
                  <a:srgbClr val="000000"/>
                </a:solidFill>
                <a:latin typeface="Montserrat"/>
                <a:ea typeface="Montserrat"/>
                <a:cs typeface="Montserrat"/>
                <a:sym typeface="Montserrat"/>
              </a:rPr>
              <a:t>Reliability &amp; consistency</a:t>
            </a:r>
          </a:p>
          <a:p>
            <a:pPr marL="647697" lvl="1" indent="-323848" algn="l">
              <a:lnSpc>
                <a:spcPts val="4169"/>
              </a:lnSpc>
              <a:buFont typeface="Arial"/>
              <a:buChar char="•"/>
            </a:pPr>
            <a:r>
              <a:rPr lang="en-US" sz="2999" spc="-164">
                <a:solidFill>
                  <a:srgbClr val="000000"/>
                </a:solidFill>
                <a:latin typeface="Montserrat"/>
                <a:ea typeface="Montserrat"/>
                <a:cs typeface="Montserrat"/>
                <a:sym typeface="Montserrat"/>
              </a:rPr>
              <a:t>Attention to detail</a:t>
            </a:r>
          </a:p>
          <a:p>
            <a:pPr marL="647697" lvl="1" indent="-323848" algn="l">
              <a:lnSpc>
                <a:spcPts val="4169"/>
              </a:lnSpc>
              <a:buFont typeface="Arial"/>
              <a:buChar char="•"/>
            </a:pPr>
            <a:r>
              <a:rPr lang="en-US" sz="2999" spc="-164">
                <a:solidFill>
                  <a:srgbClr val="000000"/>
                </a:solidFill>
                <a:latin typeface="Montserrat"/>
                <a:ea typeface="Montserrat"/>
                <a:cs typeface="Montserrat"/>
                <a:sym typeface="Montserrat"/>
              </a:rPr>
              <a:t>Responsiveness</a:t>
            </a:r>
          </a:p>
          <a:p>
            <a:pPr marL="647697" lvl="1" indent="-323848" algn="l">
              <a:lnSpc>
                <a:spcPts val="4169"/>
              </a:lnSpc>
              <a:buFont typeface="Arial"/>
              <a:buChar char="•"/>
            </a:pPr>
            <a:r>
              <a:rPr lang="en-US" sz="2999" spc="-164">
                <a:solidFill>
                  <a:srgbClr val="000000"/>
                </a:solidFill>
                <a:latin typeface="Montserrat"/>
                <a:ea typeface="Montserrat"/>
                <a:cs typeface="Montserrat"/>
                <a:sym typeface="Montserrat"/>
              </a:rPr>
              <a:t>Planning ahead</a:t>
            </a:r>
          </a:p>
          <a:p>
            <a:pPr marL="647697" lvl="1" indent="-323848" algn="l">
              <a:lnSpc>
                <a:spcPts val="4169"/>
              </a:lnSpc>
              <a:buFont typeface="Arial"/>
              <a:buChar char="•"/>
            </a:pPr>
            <a:r>
              <a:rPr lang="en-US" sz="2999" spc="-164">
                <a:solidFill>
                  <a:srgbClr val="000000"/>
                </a:solidFill>
                <a:latin typeface="Montserrat"/>
                <a:ea typeface="Montserrat"/>
                <a:cs typeface="Montserrat"/>
                <a:sym typeface="Montserrat"/>
              </a:rPr>
              <a:t>Proactivity</a:t>
            </a:r>
          </a:p>
          <a:p>
            <a:pPr marL="647697" lvl="1" indent="-323848" algn="l">
              <a:lnSpc>
                <a:spcPts val="4169"/>
              </a:lnSpc>
              <a:buFont typeface="Arial"/>
              <a:buChar char="•"/>
            </a:pPr>
            <a:r>
              <a:rPr lang="en-US" sz="2999" spc="-164">
                <a:solidFill>
                  <a:srgbClr val="000000"/>
                </a:solidFill>
                <a:latin typeface="Montserrat"/>
                <a:ea typeface="Montserrat"/>
                <a:cs typeface="Montserrat"/>
                <a:sym typeface="Montserrat"/>
              </a:rPr>
              <a:t>Calm problem-solving</a:t>
            </a:r>
          </a:p>
          <a:p>
            <a:pPr marL="647697" lvl="1" indent="-323848" algn="l">
              <a:lnSpc>
                <a:spcPts val="4169"/>
              </a:lnSpc>
              <a:buFont typeface="Arial"/>
              <a:buChar char="•"/>
            </a:pPr>
            <a:r>
              <a:rPr lang="en-US" sz="2999" spc="-164">
                <a:solidFill>
                  <a:srgbClr val="000000"/>
                </a:solidFill>
                <a:latin typeface="Montserrat"/>
                <a:ea typeface="Montserrat"/>
                <a:cs typeface="Montserrat"/>
                <a:sym typeface="Montserrat"/>
              </a:rPr>
              <a:t>Clear communication</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050471" y="738688"/>
            <a:ext cx="3813969" cy="575947"/>
          </a:xfrm>
          <a:prstGeom prst="rect">
            <a:avLst/>
          </a:prstGeom>
        </p:spPr>
        <p:txBody>
          <a:bodyPr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Group Activity </a:t>
            </a:r>
          </a:p>
        </p:txBody>
      </p:sp>
      <p:sp>
        <p:nvSpPr>
          <p:cNvPr id="3" name="TextBox 3"/>
          <p:cNvSpPr txBox="1"/>
          <p:nvPr/>
        </p:nvSpPr>
        <p:spPr>
          <a:xfrm>
            <a:off x="1050471" y="1790409"/>
            <a:ext cx="4267200" cy="551433"/>
          </a:xfrm>
          <a:prstGeom prst="rect">
            <a:avLst/>
          </a:prstGeom>
        </p:spPr>
        <p:txBody>
          <a:bodyPr wrap="square" lIns="0" tIns="0" rIns="0" bIns="0" rtlCol="0" anchor="t">
            <a:spAutoFit/>
          </a:bodyPr>
          <a:lstStyle/>
          <a:p>
            <a:pPr algn="ctr">
              <a:lnSpc>
                <a:spcPts val="4300"/>
              </a:lnSpc>
              <a:spcBef>
                <a:spcPct val="0"/>
              </a:spcBef>
            </a:pPr>
            <a:r>
              <a:rPr lang="en-US" sz="4300" spc="-236" dirty="0">
                <a:solidFill>
                  <a:srgbClr val="000000"/>
                </a:solidFill>
                <a:latin typeface="Montserrat"/>
                <a:ea typeface="Montserrat"/>
                <a:cs typeface="Montserrat"/>
                <a:sym typeface="Montserrat"/>
              </a:rPr>
              <a:t>Fix This Meeting!</a:t>
            </a:r>
          </a:p>
        </p:txBody>
      </p:sp>
      <p:sp>
        <p:nvSpPr>
          <p:cNvPr id="4" name="TextBox 4"/>
          <p:cNvSpPr txBox="1"/>
          <p:nvPr/>
        </p:nvSpPr>
        <p:spPr>
          <a:xfrm>
            <a:off x="1028700" y="3172628"/>
            <a:ext cx="13677900" cy="512961"/>
          </a:xfrm>
          <a:prstGeom prst="rect">
            <a:avLst/>
          </a:prstGeom>
        </p:spPr>
        <p:txBody>
          <a:bodyPr wrap="square" lIns="0" tIns="0" rIns="0" bIns="0" rtlCol="0" anchor="t">
            <a:spAutoFit/>
          </a:bodyPr>
          <a:lstStyle/>
          <a:p>
            <a:pPr algn="l">
              <a:lnSpc>
                <a:spcPts val="3999"/>
              </a:lnSpc>
              <a:spcBef>
                <a:spcPct val="0"/>
              </a:spcBef>
            </a:pPr>
            <a:r>
              <a:rPr lang="en-US" sz="3999" spc="-219" dirty="0">
                <a:solidFill>
                  <a:srgbClr val="000000"/>
                </a:solidFill>
                <a:latin typeface="Montserrat"/>
                <a:ea typeface="Montserrat"/>
                <a:cs typeface="Montserrat"/>
                <a:sym typeface="Montserrat"/>
              </a:rPr>
              <a:t>Each group receives a scenario where a meeting failed</a:t>
            </a:r>
          </a:p>
        </p:txBody>
      </p:sp>
      <p:sp>
        <p:nvSpPr>
          <p:cNvPr id="5" name="TextBox 5"/>
          <p:cNvSpPr txBox="1"/>
          <p:nvPr/>
        </p:nvSpPr>
        <p:spPr>
          <a:xfrm>
            <a:off x="1028700" y="3945889"/>
            <a:ext cx="16230600" cy="4519186"/>
          </a:xfrm>
          <a:prstGeom prst="rect">
            <a:avLst/>
          </a:prstGeom>
        </p:spPr>
        <p:txBody>
          <a:bodyPr lIns="0" tIns="0" rIns="0" bIns="0" rtlCol="0" anchor="t">
            <a:spAutoFit/>
          </a:bodyPr>
          <a:lstStyle/>
          <a:p>
            <a:pPr algn="l">
              <a:lnSpc>
                <a:spcPts val="4624"/>
              </a:lnSpc>
            </a:pPr>
            <a:r>
              <a:rPr lang="en-US" sz="3400" b="1" spc="-187" dirty="0">
                <a:solidFill>
                  <a:srgbClr val="000000"/>
                </a:solidFill>
                <a:latin typeface="Montserrat Bold"/>
                <a:ea typeface="Montserrat Bold"/>
                <a:cs typeface="Montserrat Bold"/>
                <a:sym typeface="Montserrat Bold"/>
              </a:rPr>
              <a:t>Task:</a:t>
            </a:r>
            <a:r>
              <a:rPr lang="en-US" sz="3400" spc="-187" dirty="0">
                <a:solidFill>
                  <a:srgbClr val="000000"/>
                </a:solidFill>
                <a:latin typeface="Montserrat"/>
                <a:ea typeface="Montserrat"/>
                <a:cs typeface="Montserrat"/>
                <a:sym typeface="Montserrat"/>
              </a:rPr>
              <a:t> Rewrite the meeting plan using the 3-phase Meeting Framework.</a:t>
            </a:r>
          </a:p>
          <a:p>
            <a:pPr algn="l">
              <a:lnSpc>
                <a:spcPts val="5848"/>
              </a:lnSpc>
            </a:pPr>
            <a:endParaRPr lang="en-US" sz="3400" spc="-187" dirty="0">
              <a:solidFill>
                <a:srgbClr val="000000"/>
              </a:solidFill>
              <a:latin typeface="Montserrat"/>
              <a:ea typeface="Montserrat"/>
              <a:cs typeface="Montserrat"/>
              <a:sym typeface="Montserrat"/>
            </a:endParaRPr>
          </a:p>
          <a:p>
            <a:pPr algn="l">
              <a:lnSpc>
                <a:spcPts val="5848"/>
              </a:lnSpc>
            </a:pPr>
            <a:r>
              <a:rPr lang="en-US" sz="4300" b="1" spc="-236" dirty="0">
                <a:solidFill>
                  <a:srgbClr val="000000"/>
                </a:solidFill>
                <a:latin typeface="Montserrat Bold"/>
                <a:ea typeface="Montserrat Bold"/>
                <a:cs typeface="Montserrat Bold"/>
                <a:sym typeface="Montserrat Bold"/>
              </a:rPr>
              <a:t>Deliverables from Each Group</a:t>
            </a:r>
          </a:p>
          <a:p>
            <a:pPr algn="l">
              <a:lnSpc>
                <a:spcPts val="4487"/>
              </a:lnSpc>
            </a:pPr>
            <a:r>
              <a:rPr lang="en-US" sz="3299" spc="-181" dirty="0">
                <a:solidFill>
                  <a:srgbClr val="000000"/>
                </a:solidFill>
                <a:latin typeface="Montserrat"/>
                <a:ea typeface="Montserrat"/>
                <a:cs typeface="Montserrat"/>
                <a:sym typeface="Montserrat"/>
              </a:rPr>
              <a:t>Each group must present:</a:t>
            </a:r>
          </a:p>
          <a:p>
            <a:pPr marL="712468" lvl="1" indent="-356234" algn="l">
              <a:lnSpc>
                <a:spcPts val="4487"/>
              </a:lnSpc>
              <a:buFont typeface="Arial"/>
              <a:buChar char="•"/>
            </a:pPr>
            <a:r>
              <a:rPr lang="en-US" sz="3299" spc="-181" dirty="0">
                <a:solidFill>
                  <a:srgbClr val="000000"/>
                </a:solidFill>
                <a:latin typeface="Montserrat"/>
                <a:ea typeface="Montserrat"/>
                <a:cs typeface="Montserrat"/>
                <a:sym typeface="Montserrat"/>
              </a:rPr>
              <a:t>The </a:t>
            </a:r>
            <a:r>
              <a:rPr lang="en-US" sz="3299" b="1" spc="-181" dirty="0">
                <a:solidFill>
                  <a:srgbClr val="000000"/>
                </a:solidFill>
                <a:latin typeface="Montserrat Bold"/>
                <a:ea typeface="Montserrat Bold"/>
                <a:cs typeface="Montserrat Bold"/>
                <a:sym typeface="Montserrat Bold"/>
              </a:rPr>
              <a:t>root cause </a:t>
            </a:r>
            <a:r>
              <a:rPr lang="en-US" sz="3299" spc="-181" dirty="0">
                <a:solidFill>
                  <a:srgbClr val="000000"/>
                </a:solidFill>
                <a:latin typeface="Montserrat"/>
                <a:ea typeface="Montserrat"/>
                <a:cs typeface="Montserrat"/>
                <a:sym typeface="Montserrat"/>
              </a:rPr>
              <a:t>of the meeting failure</a:t>
            </a:r>
          </a:p>
          <a:p>
            <a:pPr marL="712468" lvl="1" indent="-356234" algn="l">
              <a:lnSpc>
                <a:spcPts val="4487"/>
              </a:lnSpc>
              <a:buFont typeface="Arial"/>
              <a:buChar char="•"/>
            </a:pPr>
            <a:r>
              <a:rPr lang="en-US" sz="3299" spc="-181" dirty="0">
                <a:solidFill>
                  <a:srgbClr val="000000"/>
                </a:solidFill>
                <a:latin typeface="Montserrat"/>
                <a:ea typeface="Montserrat"/>
                <a:cs typeface="Montserrat"/>
                <a:sym typeface="Montserrat"/>
              </a:rPr>
              <a:t>A newly designed </a:t>
            </a:r>
            <a:r>
              <a:rPr lang="en-US" sz="3299" b="1" spc="-181" dirty="0">
                <a:solidFill>
                  <a:srgbClr val="000000"/>
                </a:solidFill>
                <a:latin typeface="Montserrat Bold"/>
                <a:ea typeface="Montserrat Bold"/>
                <a:cs typeface="Montserrat Bold"/>
                <a:sym typeface="Montserrat Bold"/>
              </a:rPr>
              <a:t>meeting plan</a:t>
            </a:r>
            <a:r>
              <a:rPr lang="en-US" sz="3299" spc="-181" dirty="0">
                <a:solidFill>
                  <a:srgbClr val="000000"/>
                </a:solidFill>
                <a:latin typeface="Montserrat"/>
                <a:ea typeface="Montserrat"/>
                <a:cs typeface="Montserrat"/>
                <a:sym typeface="Montserrat"/>
              </a:rPr>
              <a:t> following the 3-phase framework</a:t>
            </a:r>
          </a:p>
          <a:p>
            <a:pPr algn="l">
              <a:lnSpc>
                <a:spcPts val="6256"/>
              </a:lnSpc>
            </a:pPr>
            <a:endParaRPr lang="en-US" sz="3299" spc="-181" dirty="0">
              <a:solidFill>
                <a:srgbClr val="000000"/>
              </a:solidFill>
              <a:latin typeface="Montserrat"/>
              <a:ea typeface="Montserrat"/>
              <a:cs typeface="Montserrat"/>
              <a:sym typeface="Montserrat"/>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bg>
      <p:bgPr>
        <a:solidFill>
          <a:srgbClr val="FF751F"/>
        </a:solidFill>
        <a:effectLst/>
      </p:bgPr>
    </p:bg>
    <p:spTree>
      <p:nvGrpSpPr>
        <p:cNvPr id="1" name="">
          <a:extLst>
            <a:ext uri="{FF2B5EF4-FFF2-40B4-BE49-F238E27FC236}">
              <a16:creationId xmlns:a16="http://schemas.microsoft.com/office/drawing/2014/main" id="{23716413-4B2F-447C-E078-2E125590EA6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0EFD5BE-DDDA-3A17-C45F-483342DB3323}"/>
              </a:ext>
            </a:extLst>
          </p:cNvPr>
          <p:cNvSpPr txBox="1"/>
          <p:nvPr/>
        </p:nvSpPr>
        <p:spPr>
          <a:xfrm>
            <a:off x="1050471" y="738688"/>
            <a:ext cx="3813969" cy="575947"/>
          </a:xfrm>
          <a:prstGeom prst="rect">
            <a:avLst/>
          </a:prstGeom>
        </p:spPr>
        <p:txBody>
          <a:bodyPr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Group Activity </a:t>
            </a:r>
          </a:p>
        </p:txBody>
      </p:sp>
      <p:sp>
        <p:nvSpPr>
          <p:cNvPr id="3" name="TextBox 3">
            <a:extLst>
              <a:ext uri="{FF2B5EF4-FFF2-40B4-BE49-F238E27FC236}">
                <a16:creationId xmlns:a16="http://schemas.microsoft.com/office/drawing/2014/main" id="{B34E78A3-7A53-F988-623E-DC567C98D9FE}"/>
              </a:ext>
            </a:extLst>
          </p:cNvPr>
          <p:cNvSpPr txBox="1"/>
          <p:nvPr/>
        </p:nvSpPr>
        <p:spPr>
          <a:xfrm>
            <a:off x="1050471" y="1790409"/>
            <a:ext cx="4267200" cy="551433"/>
          </a:xfrm>
          <a:prstGeom prst="rect">
            <a:avLst/>
          </a:prstGeom>
        </p:spPr>
        <p:txBody>
          <a:bodyPr wrap="square" lIns="0" tIns="0" rIns="0" bIns="0" rtlCol="0" anchor="t">
            <a:spAutoFit/>
          </a:bodyPr>
          <a:lstStyle/>
          <a:p>
            <a:pPr algn="ctr">
              <a:lnSpc>
                <a:spcPts val="4300"/>
              </a:lnSpc>
              <a:spcBef>
                <a:spcPct val="0"/>
              </a:spcBef>
            </a:pPr>
            <a:r>
              <a:rPr lang="en-US" sz="4300" spc="-236" dirty="0">
                <a:solidFill>
                  <a:srgbClr val="000000"/>
                </a:solidFill>
                <a:latin typeface="Montserrat"/>
                <a:ea typeface="Montserrat"/>
                <a:cs typeface="Montserrat"/>
                <a:sym typeface="Montserrat"/>
              </a:rPr>
              <a:t>Fix This Meeting!</a:t>
            </a:r>
          </a:p>
        </p:txBody>
      </p:sp>
      <p:sp>
        <p:nvSpPr>
          <p:cNvPr id="4" name="TextBox 4">
            <a:extLst>
              <a:ext uri="{FF2B5EF4-FFF2-40B4-BE49-F238E27FC236}">
                <a16:creationId xmlns:a16="http://schemas.microsoft.com/office/drawing/2014/main" id="{A9F4633B-8FBB-FFA5-8FEE-D35EC8298D6E}"/>
              </a:ext>
            </a:extLst>
          </p:cNvPr>
          <p:cNvSpPr txBox="1"/>
          <p:nvPr/>
        </p:nvSpPr>
        <p:spPr>
          <a:xfrm>
            <a:off x="1028700" y="3172628"/>
            <a:ext cx="13677900" cy="512961"/>
          </a:xfrm>
          <a:prstGeom prst="rect">
            <a:avLst/>
          </a:prstGeom>
        </p:spPr>
        <p:txBody>
          <a:bodyPr wrap="square" lIns="0" tIns="0" rIns="0" bIns="0" rtlCol="0" anchor="t">
            <a:spAutoFit/>
          </a:bodyPr>
          <a:lstStyle/>
          <a:p>
            <a:pPr algn="l">
              <a:lnSpc>
                <a:spcPts val="3999"/>
              </a:lnSpc>
              <a:spcBef>
                <a:spcPct val="0"/>
              </a:spcBef>
            </a:pPr>
            <a:r>
              <a:rPr lang="en-US" sz="3999" spc="-219" dirty="0">
                <a:solidFill>
                  <a:srgbClr val="000000"/>
                </a:solidFill>
                <a:latin typeface="Montserrat"/>
                <a:ea typeface="Montserrat"/>
                <a:cs typeface="Montserrat"/>
                <a:sym typeface="Montserrat"/>
              </a:rPr>
              <a:t>Each group receives a scenario where a meeting failed</a:t>
            </a:r>
          </a:p>
        </p:txBody>
      </p:sp>
      <p:sp>
        <p:nvSpPr>
          <p:cNvPr id="5" name="TextBox 5">
            <a:extLst>
              <a:ext uri="{FF2B5EF4-FFF2-40B4-BE49-F238E27FC236}">
                <a16:creationId xmlns:a16="http://schemas.microsoft.com/office/drawing/2014/main" id="{8AD0EAAA-BC1A-B0BC-ED18-E308E0B96F84}"/>
              </a:ext>
            </a:extLst>
          </p:cNvPr>
          <p:cNvSpPr txBox="1"/>
          <p:nvPr/>
        </p:nvSpPr>
        <p:spPr>
          <a:xfrm>
            <a:off x="1028700" y="3945889"/>
            <a:ext cx="16230600" cy="5624194"/>
          </a:xfrm>
          <a:prstGeom prst="rect">
            <a:avLst/>
          </a:prstGeom>
        </p:spPr>
        <p:txBody>
          <a:bodyPr lIns="0" tIns="0" rIns="0" bIns="0" rtlCol="0" anchor="t">
            <a:spAutoFit/>
          </a:bodyPr>
          <a:lstStyle/>
          <a:p>
            <a:pPr algn="l">
              <a:lnSpc>
                <a:spcPts val="4624"/>
              </a:lnSpc>
            </a:pPr>
            <a:r>
              <a:rPr lang="en-US" sz="3400" b="1" spc="-187" dirty="0">
                <a:solidFill>
                  <a:srgbClr val="000000"/>
                </a:solidFill>
                <a:latin typeface="Montserrat Bold"/>
                <a:ea typeface="Montserrat Bold"/>
                <a:cs typeface="Montserrat Bold"/>
                <a:sym typeface="Montserrat Bold"/>
              </a:rPr>
              <a:t>Task:</a:t>
            </a:r>
            <a:r>
              <a:rPr lang="en-US" sz="3400" spc="-187" dirty="0">
                <a:solidFill>
                  <a:srgbClr val="000000"/>
                </a:solidFill>
                <a:latin typeface="Montserrat"/>
                <a:ea typeface="Montserrat"/>
                <a:cs typeface="Montserrat"/>
                <a:sym typeface="Montserrat"/>
              </a:rPr>
              <a:t> Rewrite the meeting plan using the 3-phase Meeting Framework.</a:t>
            </a:r>
          </a:p>
          <a:p>
            <a:pPr algn="l">
              <a:lnSpc>
                <a:spcPts val="5848"/>
              </a:lnSpc>
            </a:pPr>
            <a:endParaRPr lang="en-US" sz="3400" spc="-187" dirty="0">
              <a:solidFill>
                <a:srgbClr val="000000"/>
              </a:solidFill>
              <a:latin typeface="Montserrat"/>
              <a:ea typeface="Montserrat"/>
              <a:cs typeface="Montserrat"/>
              <a:sym typeface="Montserrat"/>
            </a:endParaRPr>
          </a:p>
          <a:p>
            <a:pPr algn="l">
              <a:lnSpc>
                <a:spcPts val="5848"/>
              </a:lnSpc>
            </a:pPr>
            <a:r>
              <a:rPr lang="en-US" sz="4300" b="1" spc="-236" dirty="0">
                <a:solidFill>
                  <a:srgbClr val="000000"/>
                </a:solidFill>
                <a:latin typeface="Montserrat Bold"/>
                <a:ea typeface="Montserrat Bold"/>
                <a:cs typeface="Montserrat Bold"/>
                <a:sym typeface="Montserrat Bold"/>
              </a:rPr>
              <a:t>Deliverables from Each Group</a:t>
            </a:r>
          </a:p>
          <a:p>
            <a:pPr algn="l">
              <a:lnSpc>
                <a:spcPts val="4487"/>
              </a:lnSpc>
            </a:pPr>
            <a:r>
              <a:rPr lang="en-US" sz="3299" spc="-181" dirty="0">
                <a:solidFill>
                  <a:srgbClr val="000000"/>
                </a:solidFill>
                <a:latin typeface="Montserrat"/>
                <a:ea typeface="Montserrat"/>
                <a:cs typeface="Montserrat"/>
                <a:sym typeface="Montserrat"/>
              </a:rPr>
              <a:t>Each group must present:</a:t>
            </a:r>
          </a:p>
          <a:p>
            <a:pPr marL="712468" lvl="1" indent="-356234" algn="l">
              <a:lnSpc>
                <a:spcPts val="4487"/>
              </a:lnSpc>
              <a:buFont typeface="Arial"/>
              <a:buChar char="•"/>
            </a:pPr>
            <a:r>
              <a:rPr lang="en-US" sz="3299" spc="-181" dirty="0">
                <a:solidFill>
                  <a:srgbClr val="000000"/>
                </a:solidFill>
                <a:latin typeface="Montserrat"/>
                <a:ea typeface="Montserrat"/>
                <a:cs typeface="Montserrat"/>
                <a:sym typeface="Montserrat"/>
              </a:rPr>
              <a:t>The </a:t>
            </a:r>
            <a:r>
              <a:rPr lang="en-US" sz="3299" b="1" spc="-181" dirty="0">
                <a:solidFill>
                  <a:srgbClr val="000000"/>
                </a:solidFill>
                <a:latin typeface="Montserrat Bold"/>
                <a:ea typeface="Montserrat Bold"/>
                <a:cs typeface="Montserrat Bold"/>
                <a:sym typeface="Montserrat Bold"/>
              </a:rPr>
              <a:t>root cause </a:t>
            </a:r>
            <a:r>
              <a:rPr lang="en-US" sz="3299" spc="-181" dirty="0">
                <a:solidFill>
                  <a:srgbClr val="000000"/>
                </a:solidFill>
                <a:latin typeface="Montserrat"/>
                <a:ea typeface="Montserrat"/>
                <a:cs typeface="Montserrat"/>
                <a:sym typeface="Montserrat"/>
              </a:rPr>
              <a:t>of the meeting failure</a:t>
            </a:r>
          </a:p>
          <a:p>
            <a:pPr marL="712468" lvl="1" indent="-356234" algn="l">
              <a:lnSpc>
                <a:spcPts val="4487"/>
              </a:lnSpc>
              <a:buFont typeface="Arial"/>
              <a:buChar char="•"/>
            </a:pPr>
            <a:r>
              <a:rPr lang="en-US" sz="3299" spc="-181" dirty="0">
                <a:solidFill>
                  <a:srgbClr val="000000"/>
                </a:solidFill>
                <a:latin typeface="Montserrat"/>
                <a:ea typeface="Montserrat"/>
                <a:cs typeface="Montserrat"/>
                <a:sym typeface="Montserrat"/>
              </a:rPr>
              <a:t>A newly designed </a:t>
            </a:r>
            <a:r>
              <a:rPr lang="en-US" sz="3299" b="1" spc="-181" dirty="0">
                <a:solidFill>
                  <a:srgbClr val="000000"/>
                </a:solidFill>
                <a:latin typeface="Montserrat Bold"/>
                <a:ea typeface="Montserrat Bold"/>
                <a:cs typeface="Montserrat Bold"/>
                <a:sym typeface="Montserrat Bold"/>
              </a:rPr>
              <a:t>meeting plan</a:t>
            </a:r>
            <a:r>
              <a:rPr lang="en-US" sz="3299" spc="-181" dirty="0">
                <a:solidFill>
                  <a:srgbClr val="000000"/>
                </a:solidFill>
                <a:latin typeface="Montserrat"/>
                <a:ea typeface="Montserrat"/>
                <a:cs typeface="Montserrat"/>
                <a:sym typeface="Montserrat"/>
              </a:rPr>
              <a:t> following the 3-phase framework</a:t>
            </a:r>
          </a:p>
          <a:p>
            <a:pPr marL="712468" lvl="1" indent="-356234" algn="l">
              <a:lnSpc>
                <a:spcPts val="4487"/>
              </a:lnSpc>
              <a:buFont typeface="Arial"/>
              <a:buChar char="•"/>
            </a:pPr>
            <a:r>
              <a:rPr lang="en-US" sz="3299" spc="-181" dirty="0">
                <a:solidFill>
                  <a:srgbClr val="000000"/>
                </a:solidFill>
                <a:latin typeface="Montserrat"/>
                <a:ea typeface="Montserrat"/>
                <a:cs typeface="Montserrat"/>
                <a:sym typeface="Montserrat"/>
              </a:rPr>
              <a:t>A template agenda for the redesigned meeting</a:t>
            </a:r>
          </a:p>
          <a:p>
            <a:pPr marL="712468" lvl="1" indent="-356234" algn="l">
              <a:lnSpc>
                <a:spcPts val="4487"/>
              </a:lnSpc>
              <a:buFont typeface="Arial"/>
              <a:buChar char="•"/>
            </a:pPr>
            <a:r>
              <a:rPr lang="en-US" sz="3299" spc="-181" dirty="0">
                <a:solidFill>
                  <a:srgbClr val="000000"/>
                </a:solidFill>
                <a:latin typeface="Montserrat"/>
                <a:ea typeface="Montserrat"/>
                <a:cs typeface="Montserrat"/>
                <a:sym typeface="Montserrat"/>
              </a:rPr>
              <a:t>A final </a:t>
            </a:r>
            <a:r>
              <a:rPr lang="en-US" sz="3299" b="1" spc="-181" dirty="0">
                <a:solidFill>
                  <a:srgbClr val="000000"/>
                </a:solidFill>
                <a:latin typeface="Montserrat Bold"/>
                <a:ea typeface="Montserrat Bold"/>
                <a:cs typeface="Montserrat Bold"/>
                <a:sym typeface="Montserrat Bold"/>
              </a:rPr>
              <a:t>action tracker</a:t>
            </a:r>
            <a:r>
              <a:rPr lang="en-US" sz="3299" spc="-181" dirty="0">
                <a:solidFill>
                  <a:srgbClr val="000000"/>
                </a:solidFill>
                <a:latin typeface="Montserrat"/>
                <a:ea typeface="Montserrat"/>
                <a:cs typeface="Montserrat"/>
                <a:sym typeface="Montserrat"/>
              </a:rPr>
              <a:t> or action log</a:t>
            </a:r>
          </a:p>
          <a:p>
            <a:pPr algn="l">
              <a:lnSpc>
                <a:spcPts val="6256"/>
              </a:lnSpc>
            </a:pPr>
            <a:endParaRPr lang="en-US" sz="3299" spc="-181" dirty="0">
              <a:solidFill>
                <a:srgbClr val="000000"/>
              </a:solidFill>
              <a:latin typeface="Montserrat"/>
              <a:ea typeface="Montserrat"/>
              <a:cs typeface="Montserrat"/>
              <a:sym typeface="Montserrat"/>
            </a:endParaRPr>
          </a:p>
        </p:txBody>
      </p:sp>
    </p:spTree>
    <p:extLst>
      <p:ext uri="{BB962C8B-B14F-4D97-AF65-F5344CB8AC3E}">
        <p14:creationId xmlns:p14="http://schemas.microsoft.com/office/powerpoint/2010/main" val="24492037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bg>
      <p:bgPr>
        <a:solidFill>
          <a:srgbClr val="FF751F"/>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256232" y="1163296"/>
          <a:ext cx="15470648" cy="8297877"/>
        </p:xfrm>
        <a:graphic>
          <a:graphicData uri="http://schemas.openxmlformats.org/drawingml/2006/table">
            <a:tbl>
              <a:tblPr/>
              <a:tblGrid>
                <a:gridCol w="7735324">
                  <a:extLst>
                    <a:ext uri="{9D8B030D-6E8A-4147-A177-3AD203B41FA5}">
                      <a16:colId xmlns:a16="http://schemas.microsoft.com/office/drawing/2014/main" val="20000"/>
                    </a:ext>
                  </a:extLst>
                </a:gridCol>
                <a:gridCol w="7735324">
                  <a:extLst>
                    <a:ext uri="{9D8B030D-6E8A-4147-A177-3AD203B41FA5}">
                      <a16:colId xmlns:a16="http://schemas.microsoft.com/office/drawing/2014/main" val="20001"/>
                    </a:ext>
                  </a:extLst>
                </a:gridCol>
              </a:tblGrid>
              <a:tr h="4321369">
                <a:tc>
                  <a:txBody>
                    <a:bodyPr/>
                    <a:lstStyle/>
                    <a:p>
                      <a:pPr algn="ctr">
                        <a:lnSpc>
                          <a:spcPts val="4200"/>
                        </a:lnSpc>
                        <a:defRPr/>
                      </a:pPr>
                      <a:r>
                        <a:rPr lang="en-US" sz="3000" b="1">
                          <a:solidFill>
                            <a:srgbClr val="000000"/>
                          </a:solidFill>
                          <a:latin typeface="Montserrat Bold"/>
                          <a:ea typeface="Montserrat Bold"/>
                          <a:cs typeface="Montserrat Bold"/>
                          <a:sym typeface="Montserrat Bold"/>
                        </a:rPr>
                        <a:t>SCENARIO 1 — No Agenda</a:t>
                      </a:r>
                      <a:endParaRPr lang="en-US" sz="1100"/>
                    </a:p>
                    <a:p>
                      <a:pPr algn="ctr">
                        <a:lnSpc>
                          <a:spcPts val="4200"/>
                        </a:lnSpc>
                      </a:pPr>
                      <a:r>
                        <a:rPr lang="en-US" sz="3000">
                          <a:solidFill>
                            <a:srgbClr val="000000"/>
                          </a:solidFill>
                          <a:latin typeface="Montserrat"/>
                          <a:ea typeface="Montserrat"/>
                          <a:cs typeface="Montserrat"/>
                          <a:sym typeface="Montserrat"/>
                        </a:rPr>
                        <a:t>The weekly Operations meeting had no agenda. Discussions jumped around, people came with different expectations, and the meeting ended without decisions or clear next steps.</a:t>
                      </a:r>
                    </a:p>
                    <a:p>
                      <a:pPr algn="ctr">
                        <a:lnSpc>
                          <a:spcPts val="4200"/>
                        </a:lnSpc>
                      </a:pPr>
                      <a:endParaRPr lang="en-US" sz="3000">
                        <a:solidFill>
                          <a:srgbClr val="000000"/>
                        </a:solidFill>
                        <a:latin typeface="Montserrat"/>
                        <a:ea typeface="Montserrat"/>
                        <a:cs typeface="Montserrat"/>
                        <a:sym typeface="Montserrat"/>
                      </a:endParaRP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tc>
                  <a:txBody>
                    <a:bodyPr/>
                    <a:lstStyle/>
                    <a:p>
                      <a:pPr algn="ctr">
                        <a:lnSpc>
                          <a:spcPts val="4200"/>
                        </a:lnSpc>
                        <a:defRPr/>
                      </a:pPr>
                      <a:r>
                        <a:rPr lang="en-US" sz="3000" b="1">
                          <a:solidFill>
                            <a:srgbClr val="000000"/>
                          </a:solidFill>
                          <a:latin typeface="Montserrat Bold"/>
                          <a:ea typeface="Montserrat Bold"/>
                          <a:cs typeface="Montserrat Bold"/>
                          <a:sym typeface="Montserrat Bold"/>
                        </a:rPr>
                        <a:t>SCENARIO 2 — Poor Preparation</a:t>
                      </a:r>
                      <a:endParaRPr lang="en-US" sz="1100"/>
                    </a:p>
                    <a:p>
                      <a:pPr algn="ctr">
                        <a:lnSpc>
                          <a:spcPts val="4200"/>
                        </a:lnSpc>
                      </a:pPr>
                      <a:r>
                        <a:rPr lang="en-US" sz="3000">
                          <a:solidFill>
                            <a:srgbClr val="000000"/>
                          </a:solidFill>
                          <a:latin typeface="Montserrat"/>
                          <a:ea typeface="Montserrat"/>
                          <a:cs typeface="Montserrat"/>
                          <a:sym typeface="Montserrat"/>
                        </a:rPr>
                        <a:t>At the HR meeting to finalize the performance form, most participants hadn’t reviewed the document. Key data was missing, and the team couldn’t finish the task.</a:t>
                      </a:r>
                    </a:p>
                    <a:p>
                      <a:pPr algn="ctr">
                        <a:lnSpc>
                          <a:spcPts val="4200"/>
                        </a:lnSpc>
                      </a:pPr>
                      <a:endParaRPr lang="en-US" sz="3000">
                        <a:solidFill>
                          <a:srgbClr val="000000"/>
                        </a:solidFill>
                        <a:latin typeface="Montserrat"/>
                        <a:ea typeface="Montserrat"/>
                        <a:cs typeface="Montserrat"/>
                        <a:sym typeface="Montserrat"/>
                      </a:endParaRP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extLst>
                  <a:ext uri="{0D108BD9-81ED-4DB2-BD59-A6C34878D82A}">
                    <a16:rowId xmlns:a16="http://schemas.microsoft.com/office/drawing/2014/main" val="10000"/>
                  </a:ext>
                </a:extLst>
              </a:tr>
              <a:tr h="3976508">
                <a:tc>
                  <a:txBody>
                    <a:bodyPr/>
                    <a:lstStyle/>
                    <a:p>
                      <a:pPr algn="l">
                        <a:lnSpc>
                          <a:spcPts val="4200"/>
                        </a:lnSpc>
                        <a:defRPr/>
                      </a:pPr>
                      <a:r>
                        <a:rPr lang="en-US" sz="3000" b="1">
                          <a:solidFill>
                            <a:srgbClr val="000000"/>
                          </a:solidFill>
                          <a:latin typeface="Montserrat Bold"/>
                          <a:ea typeface="Montserrat Bold"/>
                          <a:cs typeface="Montserrat Bold"/>
                          <a:sym typeface="Montserrat Bold"/>
                        </a:rPr>
                        <a:t>SCENARIO 3 — Wrong Participants</a:t>
                      </a:r>
                      <a:endParaRPr lang="en-US" sz="1100"/>
                    </a:p>
                    <a:p>
                      <a:pPr algn="l">
                        <a:lnSpc>
                          <a:spcPts val="4200"/>
                        </a:lnSpc>
                      </a:pPr>
                      <a:r>
                        <a:rPr lang="en-US" sz="3000">
                          <a:solidFill>
                            <a:srgbClr val="000000"/>
                          </a:solidFill>
                          <a:latin typeface="Montserrat"/>
                          <a:ea typeface="Montserrat"/>
                          <a:cs typeface="Montserrat"/>
                          <a:sym typeface="Montserrat"/>
                        </a:rPr>
                        <a:t>A pricing strategy meeting excluded Marketing but included unrelated departments. Critical insights were missing, so the group couldn’t make decisions.</a:t>
                      </a: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tc>
                  <a:txBody>
                    <a:bodyPr/>
                    <a:lstStyle/>
                    <a:p>
                      <a:pPr algn="l">
                        <a:lnSpc>
                          <a:spcPts val="4200"/>
                        </a:lnSpc>
                        <a:defRPr/>
                      </a:pPr>
                      <a:r>
                        <a:rPr lang="en-US" sz="3000" b="1">
                          <a:solidFill>
                            <a:srgbClr val="000000"/>
                          </a:solidFill>
                          <a:latin typeface="Montserrat Bold"/>
                          <a:ea typeface="Montserrat Bold"/>
                          <a:cs typeface="Montserrat Bold"/>
                          <a:sym typeface="Montserrat Bold"/>
                        </a:rPr>
                        <a:t>SCENARIO 4 — Time Overruns</a:t>
                      </a:r>
                      <a:endParaRPr lang="en-US" sz="1100"/>
                    </a:p>
                    <a:p>
                      <a:pPr algn="l">
                        <a:lnSpc>
                          <a:spcPts val="4200"/>
                        </a:lnSpc>
                      </a:pPr>
                      <a:r>
                        <a:rPr lang="en-US" sz="3000">
                          <a:solidFill>
                            <a:srgbClr val="000000"/>
                          </a:solidFill>
                          <a:latin typeface="Montserrat"/>
                          <a:ea typeface="Montserrat"/>
                          <a:cs typeface="Montserrat"/>
                          <a:sym typeface="Montserrat"/>
                        </a:rPr>
                        <a:t>A 45-minute project meeting started late, had long speeches and side discussions, and stretched to 1 hour 20 minutes. Action points were rushed and unclear.</a:t>
                      </a: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a:extLst>
            <a:ext uri="{FF2B5EF4-FFF2-40B4-BE49-F238E27FC236}">
              <a16:creationId xmlns:a16="http://schemas.microsoft.com/office/drawing/2014/main" id="{E5FA2266-5D3D-C1A7-AB25-D27A0C282FB6}"/>
            </a:ext>
          </a:extLst>
        </p:cNvPr>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8F517C74-6D8A-4983-C557-A48F69C59542}"/>
              </a:ext>
            </a:extLst>
          </p:cNvPr>
          <p:cNvGraphicFramePr>
            <a:graphicFrameLocks noGrp="1"/>
          </p:cNvGraphicFramePr>
          <p:nvPr>
            <p:extLst>
              <p:ext uri="{D42A27DB-BD31-4B8C-83A1-F6EECF244321}">
                <p14:modId xmlns:p14="http://schemas.microsoft.com/office/powerpoint/2010/main" val="1666196899"/>
              </p:ext>
            </p:extLst>
          </p:nvPr>
        </p:nvGraphicFramePr>
        <p:xfrm>
          <a:off x="1256232" y="1163296"/>
          <a:ext cx="15470648" cy="8297877"/>
        </p:xfrm>
        <a:graphic>
          <a:graphicData uri="http://schemas.openxmlformats.org/drawingml/2006/table">
            <a:tbl>
              <a:tblPr/>
              <a:tblGrid>
                <a:gridCol w="7735324">
                  <a:extLst>
                    <a:ext uri="{9D8B030D-6E8A-4147-A177-3AD203B41FA5}">
                      <a16:colId xmlns:a16="http://schemas.microsoft.com/office/drawing/2014/main" val="20000"/>
                    </a:ext>
                  </a:extLst>
                </a:gridCol>
                <a:gridCol w="7735324">
                  <a:extLst>
                    <a:ext uri="{9D8B030D-6E8A-4147-A177-3AD203B41FA5}">
                      <a16:colId xmlns:a16="http://schemas.microsoft.com/office/drawing/2014/main" val="20001"/>
                    </a:ext>
                  </a:extLst>
                </a:gridCol>
              </a:tblGrid>
              <a:tr h="4321369">
                <a:tc>
                  <a:txBody>
                    <a:bodyPr/>
                    <a:lstStyle/>
                    <a:p>
                      <a:pPr algn="ctr">
                        <a:lnSpc>
                          <a:spcPts val="4200"/>
                        </a:lnSpc>
                        <a:defRPr/>
                      </a:pPr>
                      <a:r>
                        <a:rPr lang="en-US" sz="3000" b="1" dirty="0">
                          <a:solidFill>
                            <a:srgbClr val="000000"/>
                          </a:solidFill>
                          <a:latin typeface="Montserrat Bold"/>
                          <a:ea typeface="Montserrat Bold"/>
                          <a:cs typeface="Montserrat Bold"/>
                          <a:sym typeface="Montserrat Bold"/>
                        </a:rPr>
                        <a:t>SCENARIO 1</a:t>
                      </a:r>
                      <a:endParaRPr lang="en-US" sz="1100" dirty="0"/>
                    </a:p>
                    <a:p>
                      <a:pPr algn="ctr">
                        <a:lnSpc>
                          <a:spcPts val="4200"/>
                        </a:lnSpc>
                      </a:pPr>
                      <a:r>
                        <a:rPr lang="en-US" sz="3000" dirty="0">
                          <a:solidFill>
                            <a:srgbClr val="000000"/>
                          </a:solidFill>
                          <a:latin typeface="Montserrat"/>
                          <a:ea typeface="Montserrat"/>
                          <a:cs typeface="Montserrat"/>
                          <a:sym typeface="Montserrat"/>
                        </a:rPr>
                        <a:t>The weekly Operations meeting held and had discussions jumped around, people came with different expectations, and the meeting ended without decisions or clear next steps.</a:t>
                      </a:r>
                    </a:p>
                    <a:p>
                      <a:pPr algn="ctr">
                        <a:lnSpc>
                          <a:spcPts val="4200"/>
                        </a:lnSpc>
                      </a:pPr>
                      <a:endParaRPr lang="en-US" sz="3000" dirty="0">
                        <a:solidFill>
                          <a:srgbClr val="000000"/>
                        </a:solidFill>
                        <a:latin typeface="Montserrat"/>
                        <a:ea typeface="Montserrat"/>
                        <a:cs typeface="Montserrat"/>
                        <a:sym typeface="Montserrat"/>
                      </a:endParaRP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tc>
                  <a:txBody>
                    <a:bodyPr/>
                    <a:lstStyle/>
                    <a:p>
                      <a:pPr algn="ctr">
                        <a:lnSpc>
                          <a:spcPts val="4200"/>
                        </a:lnSpc>
                        <a:defRPr/>
                      </a:pPr>
                      <a:r>
                        <a:rPr lang="en-US" sz="3000" b="1" dirty="0">
                          <a:solidFill>
                            <a:srgbClr val="000000"/>
                          </a:solidFill>
                          <a:latin typeface="Montserrat Bold"/>
                          <a:ea typeface="Montserrat Bold"/>
                          <a:cs typeface="Montserrat Bold"/>
                          <a:sym typeface="Montserrat Bold"/>
                        </a:rPr>
                        <a:t>SCENARIO 2</a:t>
                      </a:r>
                      <a:endParaRPr lang="en-US" sz="1100" dirty="0"/>
                    </a:p>
                    <a:p>
                      <a:pPr algn="ctr">
                        <a:lnSpc>
                          <a:spcPts val="4200"/>
                        </a:lnSpc>
                      </a:pPr>
                      <a:r>
                        <a:rPr lang="en-US" sz="3000" dirty="0">
                          <a:solidFill>
                            <a:srgbClr val="000000"/>
                          </a:solidFill>
                          <a:latin typeface="Montserrat"/>
                          <a:ea typeface="Montserrat"/>
                          <a:cs typeface="Montserrat"/>
                          <a:sym typeface="Montserrat"/>
                        </a:rPr>
                        <a:t>At the HR meeting to finalize the performance form, most participants hadn’t reviewed the document. Key data was missing, and the team couldn’t finish the task.</a:t>
                      </a:r>
                    </a:p>
                    <a:p>
                      <a:pPr algn="ctr">
                        <a:lnSpc>
                          <a:spcPts val="4200"/>
                        </a:lnSpc>
                      </a:pPr>
                      <a:endParaRPr lang="en-US" sz="3000" dirty="0">
                        <a:solidFill>
                          <a:srgbClr val="000000"/>
                        </a:solidFill>
                        <a:latin typeface="Montserrat"/>
                        <a:ea typeface="Montserrat"/>
                        <a:cs typeface="Montserrat"/>
                        <a:sym typeface="Montserrat"/>
                      </a:endParaRP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extLst>
                  <a:ext uri="{0D108BD9-81ED-4DB2-BD59-A6C34878D82A}">
                    <a16:rowId xmlns:a16="http://schemas.microsoft.com/office/drawing/2014/main" val="10000"/>
                  </a:ext>
                </a:extLst>
              </a:tr>
              <a:tr h="3976508">
                <a:tc>
                  <a:txBody>
                    <a:bodyPr/>
                    <a:lstStyle/>
                    <a:p>
                      <a:pPr algn="ctr">
                        <a:lnSpc>
                          <a:spcPts val="4200"/>
                        </a:lnSpc>
                        <a:defRPr/>
                      </a:pPr>
                      <a:r>
                        <a:rPr lang="en-US" sz="3000" b="1" dirty="0">
                          <a:solidFill>
                            <a:srgbClr val="000000"/>
                          </a:solidFill>
                          <a:latin typeface="Montserrat Bold"/>
                          <a:ea typeface="Montserrat Bold"/>
                          <a:cs typeface="Montserrat Bold"/>
                          <a:sym typeface="Montserrat Bold"/>
                        </a:rPr>
                        <a:t>SCENARIO 3</a:t>
                      </a:r>
                      <a:endParaRPr lang="en-US" sz="1100" dirty="0"/>
                    </a:p>
                    <a:p>
                      <a:pPr algn="l">
                        <a:lnSpc>
                          <a:spcPts val="4200"/>
                        </a:lnSpc>
                      </a:pPr>
                      <a:r>
                        <a:rPr lang="en-US" sz="3000" dirty="0">
                          <a:solidFill>
                            <a:srgbClr val="000000"/>
                          </a:solidFill>
                          <a:latin typeface="Montserrat"/>
                          <a:ea typeface="Montserrat"/>
                          <a:cs typeface="Montserrat"/>
                          <a:sym typeface="Montserrat"/>
                        </a:rPr>
                        <a:t>A pricing strategy meeting excluded Marketing but included unrelated departments. Critical insights were missing, so the group couldn’t make decisions.</a:t>
                      </a: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tc>
                  <a:txBody>
                    <a:bodyPr/>
                    <a:lstStyle/>
                    <a:p>
                      <a:pPr algn="ctr">
                        <a:lnSpc>
                          <a:spcPts val="4200"/>
                        </a:lnSpc>
                        <a:defRPr/>
                      </a:pPr>
                      <a:r>
                        <a:rPr lang="en-US" sz="3000" b="1" dirty="0">
                          <a:solidFill>
                            <a:srgbClr val="000000"/>
                          </a:solidFill>
                          <a:latin typeface="Montserrat Bold"/>
                          <a:ea typeface="Montserrat Bold"/>
                          <a:cs typeface="Montserrat Bold"/>
                          <a:sym typeface="Montserrat Bold"/>
                        </a:rPr>
                        <a:t>SCENARIO 4</a:t>
                      </a:r>
                      <a:endParaRPr lang="en-US" sz="1100" dirty="0"/>
                    </a:p>
                    <a:p>
                      <a:pPr algn="l">
                        <a:lnSpc>
                          <a:spcPts val="4200"/>
                        </a:lnSpc>
                      </a:pPr>
                      <a:r>
                        <a:rPr lang="en-US" sz="3000" dirty="0">
                          <a:solidFill>
                            <a:srgbClr val="000000"/>
                          </a:solidFill>
                          <a:latin typeface="Montserrat"/>
                          <a:ea typeface="Montserrat"/>
                          <a:cs typeface="Montserrat"/>
                          <a:sym typeface="Montserrat"/>
                        </a:rPr>
                        <a:t>A 45-minute project meeting started late, had long speeches and side discussions, and stretched to 1 hour 20 minutes. Action points were rushed and unclear.</a:t>
                      </a:r>
                    </a:p>
                  </a:txBody>
                  <a:tcPr marL="190500" marR="190500" marT="190500" marB="190500" anchor="ctr">
                    <a:lnL w="85725" cap="flat" cmpd="sng" algn="ctr">
                      <a:solidFill>
                        <a:srgbClr val="F8BB84"/>
                      </a:solidFill>
                      <a:prstDash val="solid"/>
                      <a:round/>
                      <a:headEnd type="none" w="med" len="med"/>
                      <a:tailEnd type="none" w="med" len="med"/>
                    </a:lnL>
                    <a:lnR w="85725" cap="flat" cmpd="sng" algn="ctr">
                      <a:solidFill>
                        <a:srgbClr val="F8BB84"/>
                      </a:solidFill>
                      <a:prstDash val="solid"/>
                      <a:round/>
                      <a:headEnd type="none" w="med" len="med"/>
                      <a:tailEnd type="none" w="med" len="med"/>
                    </a:lnR>
                    <a:lnT w="85725" cap="flat" cmpd="sng" algn="ctr">
                      <a:solidFill>
                        <a:srgbClr val="F8BB84"/>
                      </a:solidFill>
                      <a:prstDash val="solid"/>
                      <a:round/>
                      <a:headEnd type="none" w="med" len="med"/>
                      <a:tailEnd type="none" w="med" len="med"/>
                    </a:lnT>
                    <a:lnB w="85725" cap="flat" cmpd="sng" algn="ctr">
                      <a:solidFill>
                        <a:srgbClr val="F8BB84"/>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495881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TextBox 2"/>
          <p:cNvSpPr txBox="1"/>
          <p:nvPr/>
        </p:nvSpPr>
        <p:spPr>
          <a:xfrm>
            <a:off x="1028700" y="1104900"/>
            <a:ext cx="4914900" cy="551433"/>
          </a:xfrm>
          <a:prstGeom prst="rect">
            <a:avLst/>
          </a:prstGeom>
        </p:spPr>
        <p:txBody>
          <a:bodyPr wrap="square"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Session Close</a:t>
            </a:r>
          </a:p>
        </p:txBody>
      </p:sp>
      <p:sp>
        <p:nvSpPr>
          <p:cNvPr id="3" name="TextBox 3"/>
          <p:cNvSpPr txBox="1"/>
          <p:nvPr/>
        </p:nvSpPr>
        <p:spPr>
          <a:xfrm>
            <a:off x="3003500" y="2929408"/>
            <a:ext cx="13303300" cy="4839188"/>
          </a:xfrm>
          <a:prstGeom prst="rect">
            <a:avLst/>
          </a:prstGeom>
        </p:spPr>
        <p:txBody>
          <a:bodyPr wrap="square" lIns="0" tIns="0" rIns="0" bIns="0" rtlCol="0" anchor="t">
            <a:spAutoFit/>
          </a:bodyPr>
          <a:lstStyle/>
          <a:p>
            <a:pPr algn="l">
              <a:lnSpc>
                <a:spcPts val="6394"/>
              </a:lnSpc>
            </a:pPr>
            <a:r>
              <a:rPr lang="en-US" sz="4957" i="1" spc="-272" dirty="0">
                <a:solidFill>
                  <a:srgbClr val="000000"/>
                </a:solidFill>
                <a:latin typeface="Montserrat Italics"/>
                <a:ea typeface="Montserrat Italics"/>
                <a:cs typeface="Montserrat Italics"/>
                <a:sym typeface="Montserrat Italics"/>
              </a:rPr>
              <a:t>Mastery is not perfection — it is consistency.</a:t>
            </a:r>
          </a:p>
          <a:p>
            <a:pPr algn="l">
              <a:lnSpc>
                <a:spcPts val="6394"/>
              </a:lnSpc>
            </a:pPr>
            <a:endParaRPr lang="en-US" sz="4957" i="1" spc="-272" dirty="0">
              <a:solidFill>
                <a:srgbClr val="000000"/>
              </a:solidFill>
              <a:latin typeface="Montserrat Italics"/>
              <a:ea typeface="Montserrat Italics"/>
              <a:cs typeface="Montserrat Italics"/>
              <a:sym typeface="Montserrat Italics"/>
            </a:endParaRPr>
          </a:p>
          <a:p>
            <a:pPr algn="l">
              <a:lnSpc>
                <a:spcPts val="6394"/>
              </a:lnSpc>
            </a:pPr>
            <a:r>
              <a:rPr lang="en-US" sz="4957" spc="-272" dirty="0">
                <a:solidFill>
                  <a:srgbClr val="000000"/>
                </a:solidFill>
                <a:latin typeface="Montserrat"/>
                <a:ea typeface="Montserrat"/>
                <a:cs typeface="Montserrat"/>
                <a:sym typeface="Montserrat"/>
              </a:rPr>
              <a:t>Participants reflect on:</a:t>
            </a:r>
          </a:p>
          <a:p>
            <a:pPr marL="1070289" lvl="1" indent="-535144" algn="l">
              <a:lnSpc>
                <a:spcPts val="6394"/>
              </a:lnSpc>
              <a:buFont typeface="Arial"/>
              <a:buChar char="•"/>
            </a:pPr>
            <a:r>
              <a:rPr lang="en-US" sz="4957" spc="-272" dirty="0">
                <a:solidFill>
                  <a:srgbClr val="000000"/>
                </a:solidFill>
                <a:latin typeface="Montserrat"/>
                <a:ea typeface="Montserrat"/>
                <a:cs typeface="Montserrat"/>
                <a:sym typeface="Montserrat"/>
              </a:rPr>
              <a:t>One skill they will start doing</a:t>
            </a:r>
          </a:p>
          <a:p>
            <a:pPr marL="1070289" lvl="1" indent="-535144" algn="l">
              <a:lnSpc>
                <a:spcPts val="6394"/>
              </a:lnSpc>
              <a:buFont typeface="Arial"/>
              <a:buChar char="•"/>
            </a:pPr>
            <a:r>
              <a:rPr lang="en-US" sz="4957" spc="-272" dirty="0">
                <a:solidFill>
                  <a:srgbClr val="000000"/>
                </a:solidFill>
                <a:latin typeface="Montserrat"/>
                <a:ea typeface="Montserrat"/>
                <a:cs typeface="Montserrat"/>
                <a:sym typeface="Montserrat"/>
              </a:rPr>
              <a:t>One skill they will stop doing</a:t>
            </a:r>
          </a:p>
          <a:p>
            <a:pPr marL="1070289" lvl="1" indent="-535144" algn="l">
              <a:lnSpc>
                <a:spcPts val="6394"/>
              </a:lnSpc>
              <a:buFont typeface="Arial"/>
              <a:buChar char="•"/>
            </a:pPr>
            <a:r>
              <a:rPr lang="en-US" sz="4957" spc="-272" dirty="0">
                <a:solidFill>
                  <a:srgbClr val="000000"/>
                </a:solidFill>
                <a:latin typeface="Montserrat"/>
                <a:ea typeface="Montserrat"/>
                <a:cs typeface="Montserrat"/>
                <a:sym typeface="Montserrat"/>
              </a:rPr>
              <a:t>One skill they will improve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018531" y="8433776"/>
            <a:ext cx="2907069" cy="2907069"/>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extBox 4"/>
          <p:cNvSpPr txBox="1"/>
          <p:nvPr/>
        </p:nvSpPr>
        <p:spPr>
          <a:xfrm>
            <a:off x="4239401" y="1501007"/>
            <a:ext cx="8686920" cy="768225"/>
          </a:xfrm>
          <a:prstGeom prst="rect">
            <a:avLst/>
          </a:prstGeom>
        </p:spPr>
        <p:txBody>
          <a:bodyPr lIns="0" tIns="0" rIns="0" bIns="0" rtlCol="0" anchor="t">
            <a:spAutoFit/>
          </a:bodyPr>
          <a:lstStyle/>
          <a:p>
            <a:pPr marL="0" marR="0" lvl="0" indent="0" algn="ctr" defTabSz="914400" rtl="0" eaLnBrk="1" fontAlgn="auto" latinLnBrk="0" hangingPunct="1">
              <a:lnSpc>
                <a:spcPts val="6535"/>
              </a:lnSpc>
              <a:spcBef>
                <a:spcPts val="0"/>
              </a:spcBef>
              <a:spcAft>
                <a:spcPts val="0"/>
              </a:spcAft>
              <a:buClrTx/>
              <a:buSzTx/>
              <a:buFontTx/>
              <a:buNone/>
              <a:tabLst/>
              <a:defRPr/>
            </a:pPr>
            <a:r>
              <a:rPr kumimoji="0" lang="en-US" sz="37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Attention to detail means</a:t>
            </a:r>
          </a:p>
        </p:txBody>
      </p:sp>
      <p:sp>
        <p:nvSpPr>
          <p:cNvPr id="5" name="Freeform 5"/>
          <p:cNvSpPr/>
          <p:nvPr/>
        </p:nvSpPr>
        <p:spPr>
          <a:xfrm>
            <a:off x="435004" y="2675182"/>
            <a:ext cx="5501120" cy="2220452"/>
          </a:xfrm>
          <a:custGeom>
            <a:avLst/>
            <a:gdLst/>
            <a:ahLst/>
            <a:cxnLst/>
            <a:rect l="l" t="t" r="r" b="b"/>
            <a:pathLst>
              <a:path w="5501120" h="2220452">
                <a:moveTo>
                  <a:pt x="0" y="0"/>
                </a:moveTo>
                <a:lnTo>
                  <a:pt x="5501119" y="0"/>
                </a:lnTo>
                <a:lnTo>
                  <a:pt x="5501119"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3374342" y="405767"/>
            <a:ext cx="10802825" cy="622933"/>
          </a:xfrm>
          <a:prstGeom prst="rect">
            <a:avLst/>
          </a:prstGeom>
        </p:spPr>
        <p:txBody>
          <a:bodyPr lIns="0" tIns="0" rIns="0" bIns="0" rtlCol="0" anchor="t">
            <a:spAutoFit/>
          </a:bodyPr>
          <a:lstStyle/>
          <a:p>
            <a:pPr marL="0" marR="0" lvl="0" indent="0" algn="l" defTabSz="914400" rtl="0" eaLnBrk="1" fontAlgn="auto" latinLnBrk="0" hangingPunct="1">
              <a:lnSpc>
                <a:spcPts val="492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League Spartan"/>
                <a:ea typeface="League Spartan"/>
                <a:cs typeface="League Spartan"/>
                <a:sym typeface="League Spartan"/>
              </a:rPr>
              <a:t>UNDERSTANDING ATTENTION TO DETAIL</a:t>
            </a:r>
          </a:p>
        </p:txBody>
      </p:sp>
      <p:sp>
        <p:nvSpPr>
          <p:cNvPr id="7" name="TextBox 7"/>
          <p:cNvSpPr txBox="1"/>
          <p:nvPr/>
        </p:nvSpPr>
        <p:spPr>
          <a:xfrm>
            <a:off x="435004" y="3461876"/>
            <a:ext cx="5501120" cy="58039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Verifying accuracy </a:t>
            </a:r>
          </a:p>
        </p:txBody>
      </p:sp>
      <p:sp>
        <p:nvSpPr>
          <p:cNvPr id="8" name="Freeform 8"/>
          <p:cNvSpPr/>
          <p:nvPr/>
        </p:nvSpPr>
        <p:spPr>
          <a:xfrm>
            <a:off x="11894560" y="2675182"/>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2696741" y="5404658"/>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0175761" y="5305209"/>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2696741" y="6191352"/>
            <a:ext cx="5501120" cy="58039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Maintaining consistency </a:t>
            </a:r>
          </a:p>
        </p:txBody>
      </p:sp>
      <p:sp>
        <p:nvSpPr>
          <p:cNvPr id="12" name="TextBox 12"/>
          <p:cNvSpPr txBox="1"/>
          <p:nvPr/>
        </p:nvSpPr>
        <p:spPr>
          <a:xfrm>
            <a:off x="10175761" y="6086259"/>
            <a:ext cx="5501120" cy="58039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Following procedures </a:t>
            </a:r>
          </a:p>
        </p:txBody>
      </p:sp>
      <p:sp>
        <p:nvSpPr>
          <p:cNvPr id="13" name="TextBox 13"/>
          <p:cNvSpPr txBox="1"/>
          <p:nvPr/>
        </p:nvSpPr>
        <p:spPr>
          <a:xfrm>
            <a:off x="11894560" y="3461876"/>
            <a:ext cx="5501120" cy="58039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Cross-checking data</a:t>
            </a:r>
          </a:p>
        </p:txBody>
      </p:sp>
      <p:sp>
        <p:nvSpPr>
          <p:cNvPr id="14" name="Freeform 14"/>
          <p:cNvSpPr/>
          <p:nvPr/>
        </p:nvSpPr>
        <p:spPr>
          <a:xfrm>
            <a:off x="6025194" y="7903776"/>
            <a:ext cx="5501120" cy="2220452"/>
          </a:xfrm>
          <a:custGeom>
            <a:avLst/>
            <a:gdLst/>
            <a:ahLst/>
            <a:cxnLst/>
            <a:rect l="l" t="t" r="r" b="b"/>
            <a:pathLst>
              <a:path w="5501120" h="2220452">
                <a:moveTo>
                  <a:pt x="0" y="0"/>
                </a:moveTo>
                <a:lnTo>
                  <a:pt x="5501120" y="0"/>
                </a:lnTo>
                <a:lnTo>
                  <a:pt x="5501120" y="2220452"/>
                </a:lnTo>
                <a:lnTo>
                  <a:pt x="0" y="22204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TextBox 15"/>
          <p:cNvSpPr txBox="1"/>
          <p:nvPr/>
        </p:nvSpPr>
        <p:spPr>
          <a:xfrm>
            <a:off x="6025194" y="8334692"/>
            <a:ext cx="5501120" cy="178054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Taking responsibility for completeness</a:t>
            </a:r>
          </a:p>
          <a:p>
            <a:pPr marL="0" marR="0" lvl="0" indent="0" algn="ctr"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Freeform 2"/>
          <p:cNvSpPr/>
          <p:nvPr/>
        </p:nvSpPr>
        <p:spPr>
          <a:xfrm>
            <a:off x="0" y="44684"/>
            <a:ext cx="18230659" cy="10242316"/>
          </a:xfrm>
          <a:custGeom>
            <a:avLst/>
            <a:gdLst/>
            <a:ahLst/>
            <a:cxnLst/>
            <a:rect l="l" t="t" r="r" b="b"/>
            <a:pathLst>
              <a:path w="18230659" h="10242316">
                <a:moveTo>
                  <a:pt x="0" y="0"/>
                </a:moveTo>
                <a:lnTo>
                  <a:pt x="18230659" y="0"/>
                </a:lnTo>
                <a:lnTo>
                  <a:pt x="18230659" y="10242316"/>
                </a:lnTo>
                <a:lnTo>
                  <a:pt x="0" y="10242316"/>
                </a:lnTo>
                <a:lnTo>
                  <a:pt x="0" y="0"/>
                </a:lnTo>
                <a:close/>
              </a:path>
            </a:pathLst>
          </a:custGeom>
          <a:blipFill>
            <a:blip r:embed="rId3">
              <a:alphaModFix amt="40000"/>
            </a:blip>
            <a:stretch>
              <a:fillRect/>
            </a:stretch>
          </a:blipFill>
        </p:spPr>
        <p:txBody>
          <a:bodyPr/>
          <a:lstStyle/>
          <a:p>
            <a:endParaRPr lang="en-US"/>
          </a:p>
        </p:txBody>
      </p:sp>
      <p:grpSp>
        <p:nvGrpSpPr>
          <p:cNvPr id="3" name="Group 3"/>
          <p:cNvGrpSpPr/>
          <p:nvPr/>
        </p:nvGrpSpPr>
        <p:grpSpPr>
          <a:xfrm>
            <a:off x="1846727" y="3594961"/>
            <a:ext cx="14614057" cy="3668521"/>
            <a:chOff x="0" y="0"/>
            <a:chExt cx="3848970" cy="966195"/>
          </a:xfrm>
        </p:grpSpPr>
        <p:sp>
          <p:nvSpPr>
            <p:cNvPr id="4" name="Freeform 4"/>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5" name="TextBox 5"/>
            <p:cNvSpPr txBox="1"/>
            <p:nvPr/>
          </p:nvSpPr>
          <p:spPr>
            <a:xfrm>
              <a:off x="0" y="-47625"/>
              <a:ext cx="3848970" cy="1013820"/>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AutoShape 6"/>
          <p:cNvSpPr/>
          <p:nvPr/>
        </p:nvSpPr>
        <p:spPr>
          <a:xfrm flipV="1">
            <a:off x="2093845" y="6898101"/>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1827216" y="7412276"/>
            <a:ext cx="14614057" cy="492403"/>
            <a:chOff x="0" y="0"/>
            <a:chExt cx="3848970" cy="129686"/>
          </a:xfrm>
        </p:grpSpPr>
        <p:sp>
          <p:nvSpPr>
            <p:cNvPr id="8" name="Freeform 8"/>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9" name="TextBox 9"/>
            <p:cNvSpPr txBox="1"/>
            <p:nvPr/>
          </p:nvSpPr>
          <p:spPr>
            <a:xfrm>
              <a:off x="0" y="-47625"/>
              <a:ext cx="3848970" cy="177311"/>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4"/>
            <a:stretch>
              <a:fillRect/>
            </a:stretch>
          </a:blipFill>
        </p:spPr>
        <p:txBody>
          <a:bodyPr/>
          <a:lstStyle/>
          <a:p>
            <a:endParaRPr lang="en-US"/>
          </a:p>
        </p:txBody>
      </p:sp>
      <p:sp>
        <p:nvSpPr>
          <p:cNvPr id="11" name="Freeform 11"/>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5"/>
            <a:stretch>
              <a:fillRect l="-8985" r="-16809"/>
            </a:stretch>
          </a:blipFill>
        </p:spPr>
        <p:txBody>
          <a:bodyPr/>
          <a:lstStyle/>
          <a:p>
            <a:endParaRPr lang="en-US"/>
          </a:p>
        </p:txBody>
      </p:sp>
      <p:sp>
        <p:nvSpPr>
          <p:cNvPr id="12" name="TextBox 12"/>
          <p:cNvSpPr txBox="1"/>
          <p:nvPr/>
        </p:nvSpPr>
        <p:spPr>
          <a:xfrm>
            <a:off x="2093845" y="5169169"/>
            <a:ext cx="14119820" cy="1808187"/>
          </a:xfrm>
          <a:prstGeom prst="rect">
            <a:avLst/>
          </a:prstGeom>
        </p:spPr>
        <p:txBody>
          <a:bodyPr lIns="0" tIns="0" rIns="0" bIns="0" rtlCol="0" anchor="t">
            <a:spAutoFit/>
          </a:bodyPr>
          <a:lstStyle/>
          <a:p>
            <a:pPr marL="0" marR="0" lvl="0" indent="0" algn="l" defTabSz="914400" rtl="0" eaLnBrk="1" fontAlgn="auto" latinLnBrk="0" hangingPunct="1">
              <a:lnSpc>
                <a:spcPts val="4700"/>
              </a:lnSpc>
              <a:spcBef>
                <a:spcPts val="0"/>
              </a:spcBef>
              <a:spcAft>
                <a:spcPts val="0"/>
              </a:spcAft>
              <a:buClrTx/>
              <a:buSzTx/>
              <a:buFontTx/>
              <a:buNone/>
              <a:tabLst/>
              <a:defRPr/>
            </a:pPr>
            <a:r>
              <a:rPr kumimoji="0" lang="en-US" sz="4700" b="1" i="0" u="none" strike="noStrike" kern="1200" cap="none" spc="-258" normalizeH="0" baseline="0" noProof="0" dirty="0" err="1">
                <a:ln>
                  <a:noFill/>
                </a:ln>
                <a:solidFill>
                  <a:srgbClr val="FFFFFF"/>
                </a:solidFill>
                <a:effectLst/>
                <a:uLnTx/>
                <a:uFillTx/>
                <a:latin typeface="Montserrat Bold"/>
                <a:ea typeface="Montserrat Bold"/>
                <a:cs typeface="Montserrat Bold"/>
                <a:sym typeface="Montserrat Bold"/>
              </a:rPr>
              <a:t>Programme</a:t>
            </a:r>
            <a:r>
              <a:rPr kumimoji="0" lang="en-US" sz="4700" b="1" i="0" u="none" strike="noStrike" kern="1200" cap="none" spc="-258" normalizeH="0" baseline="0" noProof="0" dirty="0">
                <a:ln>
                  <a:noFill/>
                </a:ln>
                <a:solidFill>
                  <a:srgbClr val="FFFFFF"/>
                </a:solidFill>
                <a:effectLst/>
                <a:uLnTx/>
                <a:uFillTx/>
                <a:latin typeface="Montserrat Bold"/>
                <a:ea typeface="Montserrat Bold"/>
                <a:cs typeface="Montserrat Bold"/>
                <a:sym typeface="Montserrat Bold"/>
              </a:rPr>
              <a:t> Close</a:t>
            </a:r>
          </a:p>
          <a:p>
            <a:pPr marL="0" marR="0" lvl="0" indent="0" algn="l" defTabSz="914400" rtl="0" eaLnBrk="1" fontAlgn="auto" latinLnBrk="0" hangingPunct="1">
              <a:lnSpc>
                <a:spcPts val="4700"/>
              </a:lnSpc>
              <a:spcBef>
                <a:spcPts val="0"/>
              </a:spcBef>
              <a:spcAft>
                <a:spcPts val="0"/>
              </a:spcAft>
              <a:buClrTx/>
              <a:buSzTx/>
              <a:buFontTx/>
              <a:buNone/>
              <a:tabLst/>
              <a:defRPr/>
            </a:pPr>
            <a:r>
              <a:rPr kumimoji="0" lang="en-US" sz="4700" b="0" i="0" u="none" strike="noStrike" kern="1200" cap="none" spc="-258" normalizeH="0" baseline="0" noProof="0" dirty="0">
                <a:ln>
                  <a:noFill/>
                </a:ln>
                <a:solidFill>
                  <a:srgbClr val="FFFFFF"/>
                </a:solidFill>
                <a:effectLst/>
                <a:uLnTx/>
                <a:uFillTx/>
                <a:latin typeface="Montserrat"/>
                <a:ea typeface="Montserrat"/>
                <a:cs typeface="Montserrat"/>
                <a:sym typeface="Montserrat"/>
              </a:rPr>
              <a:t>Commitments • Evaluation • End Of Training Quiz • Closing Remarks</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grpSp>
        <p:nvGrpSpPr>
          <p:cNvPr id="2" name="Group 2"/>
          <p:cNvGrpSpPr/>
          <p:nvPr/>
        </p:nvGrpSpPr>
        <p:grpSpPr>
          <a:xfrm>
            <a:off x="1635830" y="1028700"/>
            <a:ext cx="7301978" cy="7325977"/>
            <a:chOff x="0" y="0"/>
            <a:chExt cx="2224652" cy="2231964"/>
          </a:xfrm>
        </p:grpSpPr>
        <p:sp>
          <p:nvSpPr>
            <p:cNvPr id="3" name="Freeform 3"/>
            <p:cNvSpPr/>
            <p:nvPr/>
          </p:nvSpPr>
          <p:spPr>
            <a:xfrm>
              <a:off x="0" y="0"/>
              <a:ext cx="2224652" cy="2231964"/>
            </a:xfrm>
            <a:custGeom>
              <a:avLst/>
              <a:gdLst/>
              <a:ahLst/>
              <a:cxnLst/>
              <a:rect l="l" t="t" r="r" b="b"/>
              <a:pathLst>
                <a:path w="2224652" h="2231964">
                  <a:moveTo>
                    <a:pt x="47711" y="0"/>
                  </a:moveTo>
                  <a:lnTo>
                    <a:pt x="2176941" y="0"/>
                  </a:lnTo>
                  <a:cubicBezTo>
                    <a:pt x="2189595" y="0"/>
                    <a:pt x="2201731" y="5027"/>
                    <a:pt x="2210678" y="13974"/>
                  </a:cubicBezTo>
                  <a:cubicBezTo>
                    <a:pt x="2219626" y="22922"/>
                    <a:pt x="2224652" y="35057"/>
                    <a:pt x="2224652" y="47711"/>
                  </a:cubicBezTo>
                  <a:lnTo>
                    <a:pt x="2224652" y="2184253"/>
                  </a:lnTo>
                  <a:cubicBezTo>
                    <a:pt x="2224652" y="2196907"/>
                    <a:pt x="2219626" y="2209042"/>
                    <a:pt x="2210678" y="2217990"/>
                  </a:cubicBezTo>
                  <a:cubicBezTo>
                    <a:pt x="2201731" y="2226938"/>
                    <a:pt x="2189595" y="2231964"/>
                    <a:pt x="2176941" y="2231964"/>
                  </a:cubicBezTo>
                  <a:lnTo>
                    <a:pt x="47711" y="2231964"/>
                  </a:lnTo>
                  <a:cubicBezTo>
                    <a:pt x="35057" y="2231964"/>
                    <a:pt x="22922" y="2226938"/>
                    <a:pt x="13974" y="2217990"/>
                  </a:cubicBezTo>
                  <a:cubicBezTo>
                    <a:pt x="5027" y="2209042"/>
                    <a:pt x="0" y="2196907"/>
                    <a:pt x="0" y="2184253"/>
                  </a:cubicBezTo>
                  <a:lnTo>
                    <a:pt x="0" y="47711"/>
                  </a:lnTo>
                  <a:cubicBezTo>
                    <a:pt x="0" y="35057"/>
                    <a:pt x="5027" y="22922"/>
                    <a:pt x="13974" y="13974"/>
                  </a:cubicBezTo>
                  <a:cubicBezTo>
                    <a:pt x="22922" y="5027"/>
                    <a:pt x="35057" y="0"/>
                    <a:pt x="47711" y="0"/>
                  </a:cubicBezTo>
                  <a:close/>
                </a:path>
              </a:pathLst>
            </a:custGeom>
            <a:solidFill>
              <a:srgbClr val="FF751F"/>
            </a:solidFill>
          </p:spPr>
          <p:txBody>
            <a:bodyPr/>
            <a:lstStyle/>
            <a:p>
              <a:endParaRPr lang="en-US"/>
            </a:p>
          </p:txBody>
        </p:sp>
        <p:sp>
          <p:nvSpPr>
            <p:cNvPr id="4" name="TextBox 4"/>
            <p:cNvSpPr txBox="1"/>
            <p:nvPr/>
          </p:nvSpPr>
          <p:spPr>
            <a:xfrm>
              <a:off x="0" y="-38100"/>
              <a:ext cx="2224652" cy="227006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9111953" y="1028700"/>
            <a:ext cx="6981511" cy="7325977"/>
            <a:chOff x="0" y="0"/>
            <a:chExt cx="2127017" cy="2231964"/>
          </a:xfrm>
        </p:grpSpPr>
        <p:sp>
          <p:nvSpPr>
            <p:cNvPr id="6" name="Freeform 6"/>
            <p:cNvSpPr/>
            <p:nvPr/>
          </p:nvSpPr>
          <p:spPr>
            <a:xfrm>
              <a:off x="0" y="0"/>
              <a:ext cx="2127017" cy="2231964"/>
            </a:xfrm>
            <a:custGeom>
              <a:avLst/>
              <a:gdLst/>
              <a:ahLst/>
              <a:cxnLst/>
              <a:rect l="l" t="t" r="r" b="b"/>
              <a:pathLst>
                <a:path w="2127017" h="2231964">
                  <a:moveTo>
                    <a:pt x="49901" y="0"/>
                  </a:moveTo>
                  <a:lnTo>
                    <a:pt x="2077116" y="0"/>
                  </a:lnTo>
                  <a:cubicBezTo>
                    <a:pt x="2104676" y="0"/>
                    <a:pt x="2127017" y="22342"/>
                    <a:pt x="2127017" y="49901"/>
                  </a:cubicBezTo>
                  <a:lnTo>
                    <a:pt x="2127017" y="2182063"/>
                  </a:lnTo>
                  <a:cubicBezTo>
                    <a:pt x="2127017" y="2195298"/>
                    <a:pt x="2121760" y="2207990"/>
                    <a:pt x="2112402" y="2217348"/>
                  </a:cubicBezTo>
                  <a:cubicBezTo>
                    <a:pt x="2103043" y="2226707"/>
                    <a:pt x="2090351" y="2231964"/>
                    <a:pt x="2077116" y="2231964"/>
                  </a:cubicBezTo>
                  <a:lnTo>
                    <a:pt x="49901" y="2231964"/>
                  </a:lnTo>
                  <a:cubicBezTo>
                    <a:pt x="36667" y="2231964"/>
                    <a:pt x="23974" y="2226707"/>
                    <a:pt x="14616" y="2217348"/>
                  </a:cubicBezTo>
                  <a:cubicBezTo>
                    <a:pt x="5257" y="2207990"/>
                    <a:pt x="0" y="2195298"/>
                    <a:pt x="0" y="2182063"/>
                  </a:cubicBezTo>
                  <a:lnTo>
                    <a:pt x="0" y="49901"/>
                  </a:lnTo>
                  <a:cubicBezTo>
                    <a:pt x="0" y="36667"/>
                    <a:pt x="5257" y="23974"/>
                    <a:pt x="14616" y="14616"/>
                  </a:cubicBezTo>
                  <a:cubicBezTo>
                    <a:pt x="23974" y="5257"/>
                    <a:pt x="36667" y="0"/>
                    <a:pt x="49901" y="0"/>
                  </a:cubicBezTo>
                  <a:close/>
                </a:path>
              </a:pathLst>
            </a:custGeom>
            <a:solidFill>
              <a:srgbClr val="060B37"/>
            </a:solidFill>
          </p:spPr>
          <p:txBody>
            <a:bodyPr/>
            <a:lstStyle/>
            <a:p>
              <a:endParaRPr lang="en-US"/>
            </a:p>
          </p:txBody>
        </p:sp>
        <p:sp>
          <p:nvSpPr>
            <p:cNvPr id="7" name="TextBox 7"/>
            <p:cNvSpPr txBox="1"/>
            <p:nvPr/>
          </p:nvSpPr>
          <p:spPr>
            <a:xfrm>
              <a:off x="0" y="-38100"/>
              <a:ext cx="2127017" cy="2270064"/>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Freeform 8"/>
          <p:cNvSpPr/>
          <p:nvPr/>
        </p:nvSpPr>
        <p:spPr>
          <a:xfrm>
            <a:off x="6748073" y="5114920"/>
            <a:ext cx="2363880" cy="2895621"/>
          </a:xfrm>
          <a:custGeom>
            <a:avLst/>
            <a:gdLst/>
            <a:ahLst/>
            <a:cxnLst/>
            <a:rect l="l" t="t" r="r" b="b"/>
            <a:pathLst>
              <a:path w="2363880" h="2895621">
                <a:moveTo>
                  <a:pt x="0" y="0"/>
                </a:moveTo>
                <a:lnTo>
                  <a:pt x="2363880" y="0"/>
                </a:lnTo>
                <a:lnTo>
                  <a:pt x="2363880" y="2895621"/>
                </a:lnTo>
                <a:lnTo>
                  <a:pt x="0" y="2895621"/>
                </a:lnTo>
                <a:lnTo>
                  <a:pt x="0" y="0"/>
                </a:lnTo>
                <a:close/>
              </a:path>
            </a:pathLst>
          </a:custGeom>
          <a:blipFill>
            <a:blip>
              <a:alphaModFix amt="47000"/>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flipH="1">
            <a:off x="13827710" y="2034118"/>
            <a:ext cx="3297033" cy="3213108"/>
          </a:xfrm>
          <a:custGeom>
            <a:avLst/>
            <a:gdLst/>
            <a:ahLst/>
            <a:cxnLst/>
            <a:rect l="l" t="t" r="r" b="b"/>
            <a:pathLst>
              <a:path w="3297033" h="3213108">
                <a:moveTo>
                  <a:pt x="3297033" y="0"/>
                </a:moveTo>
                <a:lnTo>
                  <a:pt x="0" y="0"/>
                </a:lnTo>
                <a:lnTo>
                  <a:pt x="0" y="3213108"/>
                </a:lnTo>
                <a:lnTo>
                  <a:pt x="3297033" y="3213108"/>
                </a:lnTo>
                <a:lnTo>
                  <a:pt x="3297033" y="0"/>
                </a:lnTo>
                <a:close/>
              </a:path>
            </a:pathLst>
          </a:custGeom>
          <a:blipFill>
            <a:blip>
              <a:alphaModFix amt="47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9348975" y="1341229"/>
            <a:ext cx="6507468" cy="7013448"/>
          </a:xfrm>
          <a:prstGeom prst="rect">
            <a:avLst/>
          </a:prstGeom>
        </p:spPr>
        <p:txBody>
          <a:bodyPr lIns="0" tIns="0" rIns="0" bIns="0" rtlCol="0" anchor="t">
            <a:spAutoFit/>
          </a:bodyPr>
          <a:lstStyle/>
          <a:p>
            <a:pPr marL="0" marR="0" lvl="0" indent="0" algn="l" defTabSz="914400" rtl="0" eaLnBrk="1" fontAlgn="auto" latinLnBrk="0" hangingPunct="1">
              <a:lnSpc>
                <a:spcPts val="5031"/>
              </a:lnSpc>
              <a:spcBef>
                <a:spcPts val="0"/>
              </a:spcBef>
              <a:spcAft>
                <a:spcPts val="0"/>
              </a:spcAft>
              <a:buClrTx/>
              <a:buSzTx/>
              <a:buFontTx/>
              <a:buNone/>
              <a:tabLst/>
              <a:defRPr/>
            </a:pPr>
            <a:r>
              <a:rPr kumimoji="0" lang="en-US" sz="3900" b="1" i="0" u="none" strike="noStrike" kern="1200" cap="none" spc="-230" normalizeH="0" baseline="0" noProof="0">
                <a:ln>
                  <a:noFill/>
                </a:ln>
                <a:gradFill>
                  <a:gsLst>
                    <a:gs pos="0">
                      <a:srgbClr val="FFFFFF">
                        <a:alpha val="100000"/>
                      </a:srgbClr>
                    </a:gs>
                    <a:gs pos="100000">
                      <a:srgbClr val="FFFFFF">
                        <a:alpha val="100000"/>
                      </a:srgbClr>
                    </a:gs>
                  </a:gsLst>
                  <a:lin ang="0"/>
                </a:gradFill>
                <a:effectLst/>
                <a:uLnTx/>
                <a:uFillTx/>
                <a:latin typeface="Montserrat Bold"/>
                <a:ea typeface="Montserrat Bold"/>
                <a:cs typeface="Montserrat Bold"/>
                <a:sym typeface="Montserrat Bold"/>
              </a:rPr>
              <a:t>Before you leave, reflect on:</a:t>
            </a:r>
          </a:p>
          <a:p>
            <a:pPr marL="842010" marR="0" lvl="1" indent="-421005" algn="l" defTabSz="914400" rtl="0" eaLnBrk="1" fontAlgn="auto" latinLnBrk="0" hangingPunct="1">
              <a:lnSpc>
                <a:spcPts val="5031"/>
              </a:lnSpc>
              <a:spcBef>
                <a:spcPts val="0"/>
              </a:spcBef>
              <a:spcAft>
                <a:spcPts val="0"/>
              </a:spcAft>
              <a:buClrTx/>
              <a:buSzTx/>
              <a:buFont typeface="Arial"/>
              <a:buChar char="•"/>
              <a:tabLst/>
              <a:defRPr/>
            </a:pPr>
            <a:r>
              <a:rPr kumimoji="0" lang="en-US" sz="3900" b="0" i="0" u="none" strike="noStrike" kern="1200" cap="none" spc="-230" normalizeH="0" baseline="0" noProof="0">
                <a:ln>
                  <a:noFill/>
                </a:ln>
                <a:gradFill>
                  <a:gsLst>
                    <a:gs pos="0">
                      <a:srgbClr val="FFFFFF">
                        <a:alpha val="100000"/>
                      </a:srgbClr>
                    </a:gs>
                    <a:gs pos="100000">
                      <a:srgbClr val="FFFFFF">
                        <a:alpha val="100000"/>
                      </a:srgbClr>
                    </a:gs>
                  </a:gsLst>
                  <a:lin ang="0"/>
                </a:gradFill>
                <a:effectLst/>
                <a:uLnTx/>
                <a:uFillTx/>
                <a:latin typeface="Montserrat"/>
                <a:ea typeface="Montserrat"/>
                <a:cs typeface="Montserrat"/>
                <a:sym typeface="Montserrat"/>
              </a:rPr>
              <a:t>One habit you will start immediately.</a:t>
            </a:r>
          </a:p>
          <a:p>
            <a:pPr marL="842010" marR="0" lvl="1" indent="-421005" algn="l" defTabSz="914400" rtl="0" eaLnBrk="1" fontAlgn="auto" latinLnBrk="0" hangingPunct="1">
              <a:lnSpc>
                <a:spcPts val="5031"/>
              </a:lnSpc>
              <a:spcBef>
                <a:spcPts val="0"/>
              </a:spcBef>
              <a:spcAft>
                <a:spcPts val="0"/>
              </a:spcAft>
              <a:buClrTx/>
              <a:buSzTx/>
              <a:buFont typeface="Arial"/>
              <a:buChar char="•"/>
              <a:tabLst/>
              <a:defRPr/>
            </a:pPr>
            <a:r>
              <a:rPr kumimoji="0" lang="en-US" sz="3900" b="0" i="0" u="none" strike="noStrike" kern="1200" cap="none" spc="-230" normalizeH="0" baseline="0" noProof="0">
                <a:ln>
                  <a:noFill/>
                </a:ln>
                <a:gradFill>
                  <a:gsLst>
                    <a:gs pos="0">
                      <a:srgbClr val="FFFFFF">
                        <a:alpha val="100000"/>
                      </a:srgbClr>
                    </a:gs>
                    <a:gs pos="100000">
                      <a:srgbClr val="FFFFFF">
                        <a:alpha val="100000"/>
                      </a:srgbClr>
                    </a:gs>
                  </a:gsLst>
                  <a:lin ang="0"/>
                </a:gradFill>
                <a:effectLst/>
                <a:uLnTx/>
                <a:uFillTx/>
                <a:latin typeface="Montserrat"/>
                <a:ea typeface="Montserrat"/>
                <a:cs typeface="Montserrat"/>
                <a:sym typeface="Montserrat"/>
              </a:rPr>
              <a:t>One process you will improve in your unit.</a:t>
            </a:r>
          </a:p>
          <a:p>
            <a:pPr marL="842010" marR="0" lvl="1" indent="-421005" algn="l" defTabSz="914400" rtl="0" eaLnBrk="1" fontAlgn="auto" latinLnBrk="0" hangingPunct="1">
              <a:lnSpc>
                <a:spcPts val="5031"/>
              </a:lnSpc>
              <a:spcBef>
                <a:spcPts val="0"/>
              </a:spcBef>
              <a:spcAft>
                <a:spcPts val="0"/>
              </a:spcAft>
              <a:buClrTx/>
              <a:buSzTx/>
              <a:buFont typeface="Arial"/>
              <a:buChar char="•"/>
              <a:tabLst/>
              <a:defRPr/>
            </a:pPr>
            <a:r>
              <a:rPr kumimoji="0" lang="en-US" sz="3900" b="0" i="0" u="none" strike="noStrike" kern="1200" cap="none" spc="-230" normalizeH="0" baseline="0" noProof="0">
                <a:ln>
                  <a:noFill/>
                </a:ln>
                <a:gradFill>
                  <a:gsLst>
                    <a:gs pos="0">
                      <a:srgbClr val="FFFFFF">
                        <a:alpha val="100000"/>
                      </a:srgbClr>
                    </a:gs>
                    <a:gs pos="100000">
                      <a:srgbClr val="FFFFFF">
                        <a:alpha val="100000"/>
                      </a:srgbClr>
                    </a:gs>
                  </a:gsLst>
                  <a:lin ang="0"/>
                </a:gradFill>
                <a:effectLst/>
                <a:uLnTx/>
                <a:uFillTx/>
                <a:latin typeface="Montserrat"/>
                <a:ea typeface="Montserrat"/>
                <a:cs typeface="Montserrat"/>
                <a:sym typeface="Montserrat"/>
              </a:rPr>
              <a:t>One behaviour you will model for operational excellence.</a:t>
            </a:r>
          </a:p>
          <a:p>
            <a:pPr marL="842010" marR="0" lvl="1" indent="-421005" algn="l" defTabSz="914400" rtl="0" eaLnBrk="1" fontAlgn="auto" latinLnBrk="0" hangingPunct="1">
              <a:lnSpc>
                <a:spcPts val="5031"/>
              </a:lnSpc>
              <a:spcBef>
                <a:spcPts val="0"/>
              </a:spcBef>
              <a:spcAft>
                <a:spcPts val="0"/>
              </a:spcAft>
              <a:buClrTx/>
              <a:buSzTx/>
              <a:buFont typeface="Arial"/>
              <a:buChar char="•"/>
              <a:tabLst/>
              <a:defRPr/>
            </a:pPr>
            <a:r>
              <a:rPr kumimoji="0" lang="en-US" sz="3900" b="0" i="0" u="none" strike="noStrike" kern="1200" cap="none" spc="-230" normalizeH="0" baseline="0" noProof="0">
                <a:ln>
                  <a:noFill/>
                </a:ln>
                <a:gradFill>
                  <a:gsLst>
                    <a:gs pos="0">
                      <a:srgbClr val="FFFFFF">
                        <a:alpha val="100000"/>
                      </a:srgbClr>
                    </a:gs>
                    <a:gs pos="100000">
                      <a:srgbClr val="FFFFFF">
                        <a:alpha val="100000"/>
                      </a:srgbClr>
                    </a:gs>
                  </a:gsLst>
                  <a:lin ang="0"/>
                </a:gradFill>
                <a:effectLst/>
                <a:uLnTx/>
                <a:uFillTx/>
                <a:latin typeface="Montserrat"/>
                <a:ea typeface="Montserrat"/>
                <a:cs typeface="Montserrat"/>
                <a:sym typeface="Montserrat"/>
              </a:rPr>
              <a:t>One stakeholder you will engage differently.</a:t>
            </a:r>
          </a:p>
          <a:p>
            <a:pPr marL="0" marR="0" lvl="0" indent="0" algn="l" defTabSz="914400" rtl="0" eaLnBrk="1" fontAlgn="auto" latinLnBrk="0" hangingPunct="1">
              <a:lnSpc>
                <a:spcPts val="5031"/>
              </a:lnSpc>
              <a:spcBef>
                <a:spcPts val="0"/>
              </a:spcBef>
              <a:spcAft>
                <a:spcPts val="0"/>
              </a:spcAft>
              <a:buClrTx/>
              <a:buSzTx/>
              <a:buFontTx/>
              <a:buNone/>
              <a:tabLst/>
              <a:defRPr/>
            </a:pPr>
            <a:endParaRPr kumimoji="0" lang="en-US" sz="3900" b="0" i="0" u="none" strike="noStrike" kern="1200" cap="none" spc="-230" normalizeH="0" baseline="0" noProof="0">
              <a:ln>
                <a:noFill/>
              </a:ln>
              <a:gradFill>
                <a:gsLst>
                  <a:gs pos="0">
                    <a:srgbClr val="FFFFFF">
                      <a:alpha val="100000"/>
                    </a:srgbClr>
                  </a:gs>
                  <a:gs pos="100000">
                    <a:srgbClr val="FFFFFF">
                      <a:alpha val="100000"/>
                    </a:srgbClr>
                  </a:gs>
                </a:gsLst>
                <a:lin ang="0"/>
              </a:gradFill>
              <a:effectLst/>
              <a:uLnTx/>
              <a:uFillTx/>
              <a:latin typeface="Montserrat"/>
              <a:ea typeface="Montserrat"/>
              <a:cs typeface="Montserrat"/>
              <a:sym typeface="Montserrat"/>
            </a:endParaRPr>
          </a:p>
        </p:txBody>
      </p:sp>
      <p:sp>
        <p:nvSpPr>
          <p:cNvPr id="11" name="TextBox 11"/>
          <p:cNvSpPr txBox="1"/>
          <p:nvPr/>
        </p:nvSpPr>
        <p:spPr>
          <a:xfrm>
            <a:off x="2696274" y="4428302"/>
            <a:ext cx="5789978" cy="1582797"/>
          </a:xfrm>
          <a:prstGeom prst="rect">
            <a:avLst/>
          </a:prstGeom>
        </p:spPr>
        <p:txBody>
          <a:bodyPr lIns="0" tIns="0" rIns="0" bIns="0" rtlCol="0" anchor="t">
            <a:spAutoFit/>
          </a:bodyPr>
          <a:lstStyle/>
          <a:p>
            <a:pPr marL="0" marR="0" lvl="0" indent="0" algn="l" defTabSz="914400" rtl="0" eaLnBrk="1" fontAlgn="auto" latinLnBrk="0" hangingPunct="1">
              <a:lnSpc>
                <a:spcPts val="6012"/>
              </a:lnSpc>
              <a:spcBef>
                <a:spcPts val="0"/>
              </a:spcBef>
              <a:spcAft>
                <a:spcPts val="0"/>
              </a:spcAft>
              <a:buClrTx/>
              <a:buSzTx/>
              <a:buFontTx/>
              <a:buNone/>
              <a:tabLst/>
              <a:defRPr/>
            </a:pPr>
            <a:r>
              <a:rPr kumimoji="0" lang="en-US" sz="6396" b="1" i="0" u="none" strike="noStrike" kern="1200" cap="none" spc="-377" normalizeH="0" baseline="0" noProof="0">
                <a:ln>
                  <a:noFill/>
                </a:ln>
                <a:solidFill>
                  <a:srgbClr val="000000"/>
                </a:solidFill>
                <a:effectLst/>
                <a:uLnTx/>
                <a:uFillTx/>
                <a:latin typeface="Montserrat Bold"/>
                <a:ea typeface="Montserrat Bold"/>
                <a:cs typeface="Montserrat Bold"/>
                <a:sym typeface="Montserrat Bold"/>
              </a:rPr>
              <a:t>Personal Commitments</a:t>
            </a:r>
          </a:p>
        </p:txBody>
      </p:sp>
      <p:sp>
        <p:nvSpPr>
          <p:cNvPr id="12" name="TextBox 12"/>
          <p:cNvSpPr txBox="1"/>
          <p:nvPr/>
        </p:nvSpPr>
        <p:spPr>
          <a:xfrm>
            <a:off x="5821065" y="8691878"/>
            <a:ext cx="7742535" cy="589905"/>
          </a:xfrm>
          <a:prstGeom prst="rect">
            <a:avLst/>
          </a:prstGeom>
        </p:spPr>
        <p:txBody>
          <a:bodyPr wrap="square" lIns="0" tIns="0" rIns="0" bIns="0" rtlCol="0" anchor="t">
            <a:spAutoFit/>
          </a:bodyPr>
          <a:lstStyle/>
          <a:p>
            <a:pPr marL="0" marR="0" lvl="0" indent="0" algn="ctr" defTabSz="914400" rtl="0" eaLnBrk="1" fontAlgn="auto" latinLnBrk="0" hangingPunct="1">
              <a:lnSpc>
                <a:spcPts val="4600"/>
              </a:lnSpc>
              <a:spcBef>
                <a:spcPct val="0"/>
              </a:spcBef>
              <a:spcAft>
                <a:spcPts val="0"/>
              </a:spcAft>
              <a:buClrTx/>
              <a:buSzTx/>
              <a:buFontTx/>
              <a:buNone/>
              <a:tabLst/>
              <a:defRPr/>
            </a:pPr>
            <a:r>
              <a:rPr kumimoji="0" lang="en-US" sz="4600" b="1" i="0" u="none" strike="noStrike" kern="1200" cap="none" spc="-253" normalizeH="0" baseline="0" noProof="0" dirty="0">
                <a:ln>
                  <a:noFill/>
                </a:ln>
                <a:solidFill>
                  <a:srgbClr val="000000"/>
                </a:solidFill>
                <a:effectLst/>
                <a:uLnTx/>
                <a:uFillTx/>
                <a:latin typeface="Montserrat Bold"/>
                <a:ea typeface="Montserrat Bold"/>
                <a:cs typeface="Montserrat Bold"/>
                <a:sym typeface="Montserrat Bold"/>
              </a:rPr>
              <a:t>Write it. Own it. Apply it.</a:t>
            </a:r>
          </a:p>
        </p:txBody>
      </p:sp>
      <p:sp>
        <p:nvSpPr>
          <p:cNvPr id="13" name="TextBox 13"/>
          <p:cNvSpPr txBox="1"/>
          <p:nvPr/>
        </p:nvSpPr>
        <p:spPr>
          <a:xfrm>
            <a:off x="914400" y="9333446"/>
            <a:ext cx="15970151" cy="582211"/>
          </a:xfrm>
          <a:prstGeom prst="rect">
            <a:avLst/>
          </a:prstGeom>
        </p:spPr>
        <p:txBody>
          <a:bodyPr wrap="square" lIns="0" tIns="0" rIns="0" bIns="0" rtlCol="0" anchor="t">
            <a:spAutoFit/>
          </a:bodyPr>
          <a:lstStyle/>
          <a:p>
            <a:pPr marL="0" marR="0" lvl="0" indent="0" algn="ctr" defTabSz="914400" rtl="0" eaLnBrk="1" fontAlgn="auto" latinLnBrk="0" hangingPunct="1">
              <a:lnSpc>
                <a:spcPts val="4900"/>
              </a:lnSpc>
              <a:spcBef>
                <a:spcPct val="0"/>
              </a:spcBef>
              <a:spcAft>
                <a:spcPts val="0"/>
              </a:spcAft>
              <a:buClrTx/>
              <a:buSzTx/>
              <a:buFontTx/>
              <a:buNone/>
              <a:tabLst/>
              <a:defRPr/>
            </a:pPr>
            <a:r>
              <a:rPr kumimoji="0" lang="en-US" sz="3500"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rPr>
              <a:t>Kindly forward your commitment to - via IITA-TrainingUnit@cgiar.org</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txBody>
          <a:bodyPr/>
          <a:lstStyle/>
          <a:p>
            <a:endParaRPr lang="en-US"/>
          </a:p>
        </p:txBody>
      </p:sp>
      <p:grpSp>
        <p:nvGrpSpPr>
          <p:cNvPr id="3" name="Group 3"/>
          <p:cNvGrpSpPr/>
          <p:nvPr/>
        </p:nvGrpSpPr>
        <p:grpSpPr>
          <a:xfrm>
            <a:off x="0" y="6578261"/>
            <a:ext cx="298847" cy="881380"/>
            <a:chOff x="0" y="0"/>
            <a:chExt cx="78709" cy="232133"/>
          </a:xfrm>
        </p:grpSpPr>
        <p:sp>
          <p:nvSpPr>
            <p:cNvPr id="4" name="Freeform 4"/>
            <p:cNvSpPr/>
            <p:nvPr/>
          </p:nvSpPr>
          <p:spPr>
            <a:xfrm>
              <a:off x="0" y="0"/>
              <a:ext cx="78709" cy="232133"/>
            </a:xfrm>
            <a:custGeom>
              <a:avLst/>
              <a:gdLst/>
              <a:ahLst/>
              <a:cxnLst/>
              <a:rect l="l" t="t" r="r" b="b"/>
              <a:pathLst>
                <a:path w="78709" h="232133">
                  <a:moveTo>
                    <a:pt x="0" y="0"/>
                  </a:moveTo>
                  <a:lnTo>
                    <a:pt x="78709" y="0"/>
                  </a:lnTo>
                  <a:lnTo>
                    <a:pt x="78709" y="232133"/>
                  </a:lnTo>
                  <a:lnTo>
                    <a:pt x="0" y="232133"/>
                  </a:lnTo>
                  <a:close/>
                </a:path>
              </a:pathLst>
            </a:custGeom>
            <a:solidFill>
              <a:srgbClr val="FFFFFF"/>
            </a:solidFill>
          </p:spPr>
          <p:txBody>
            <a:bodyPr/>
            <a:lstStyle/>
            <a:p>
              <a:endParaRPr lang="en-US"/>
            </a:p>
          </p:txBody>
        </p:sp>
        <p:sp>
          <p:nvSpPr>
            <p:cNvPr id="5" name="TextBox 5"/>
            <p:cNvSpPr txBox="1"/>
            <p:nvPr/>
          </p:nvSpPr>
          <p:spPr>
            <a:xfrm>
              <a:off x="0" y="-76200"/>
              <a:ext cx="78709" cy="308333"/>
            </a:xfrm>
            <a:prstGeom prst="rect">
              <a:avLst/>
            </a:prstGeom>
          </p:spPr>
          <p:txBody>
            <a:bodyPr lIns="50800" tIns="50800" rIns="50800" bIns="50800" rtlCol="0" anchor="ctr"/>
            <a:lstStyle/>
            <a:p>
              <a:pPr marL="0" marR="0" lvl="0" indent="0" algn="ctr" defTabSz="914400" rtl="0" eaLnBrk="1" fontAlgn="auto" latinLnBrk="0" hangingPunct="1">
                <a:lnSpc>
                  <a:spcPts val="49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033314" y="1820392"/>
            <a:ext cx="4520028" cy="3359170"/>
            <a:chOff x="0" y="0"/>
            <a:chExt cx="1064680" cy="791243"/>
          </a:xfrm>
        </p:grpSpPr>
        <p:sp>
          <p:nvSpPr>
            <p:cNvPr id="7" name="Freeform 7"/>
            <p:cNvSpPr/>
            <p:nvPr/>
          </p:nvSpPr>
          <p:spPr>
            <a:xfrm>
              <a:off x="0" y="0"/>
              <a:ext cx="1064680" cy="791243"/>
            </a:xfrm>
            <a:custGeom>
              <a:avLst/>
              <a:gdLst/>
              <a:ahLst/>
              <a:cxnLst/>
              <a:rect l="l" t="t" r="r" b="b"/>
              <a:pathLst>
                <a:path w="1064680" h="791243">
                  <a:moveTo>
                    <a:pt x="0" y="0"/>
                  </a:moveTo>
                  <a:lnTo>
                    <a:pt x="1064680" y="0"/>
                  </a:lnTo>
                  <a:lnTo>
                    <a:pt x="1064680" y="791243"/>
                  </a:lnTo>
                  <a:lnTo>
                    <a:pt x="0" y="791243"/>
                  </a:lnTo>
                  <a:close/>
                </a:path>
              </a:pathLst>
            </a:custGeom>
            <a:solidFill>
              <a:srgbClr val="F8BB84"/>
            </a:solidFill>
          </p:spPr>
          <p:txBody>
            <a:bodyPr/>
            <a:lstStyle/>
            <a:p>
              <a:endParaRPr lang="en-US"/>
            </a:p>
          </p:txBody>
        </p:sp>
        <p:sp>
          <p:nvSpPr>
            <p:cNvPr id="8" name="TextBox 8"/>
            <p:cNvSpPr txBox="1"/>
            <p:nvPr/>
          </p:nvSpPr>
          <p:spPr>
            <a:xfrm>
              <a:off x="0" y="-76200"/>
              <a:ext cx="1064680" cy="867443"/>
            </a:xfrm>
            <a:prstGeom prst="rect">
              <a:avLst/>
            </a:prstGeom>
          </p:spPr>
          <p:txBody>
            <a:bodyPr lIns="50800" tIns="50800" rIns="50800" bIns="50800" rtlCol="0" anchor="ct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What changed in your mindset today?</a:t>
              </a:r>
            </a:p>
          </p:txBody>
        </p:sp>
      </p:grpSp>
      <p:sp>
        <p:nvSpPr>
          <p:cNvPr id="9" name="TextBox 9"/>
          <p:cNvSpPr txBox="1"/>
          <p:nvPr/>
        </p:nvSpPr>
        <p:spPr>
          <a:xfrm>
            <a:off x="1033314" y="464185"/>
            <a:ext cx="9955530" cy="1005205"/>
          </a:xfrm>
          <a:prstGeom prst="rect">
            <a:avLst/>
          </a:prstGeom>
        </p:spPr>
        <p:txBody>
          <a:bodyPr lIns="0" tIns="0" rIns="0" bIns="0" rtlCol="0" anchor="t">
            <a:spAutoFit/>
          </a:bodyPr>
          <a:lstStyle/>
          <a:p>
            <a:pPr marL="0" marR="0" lvl="0" indent="0" algn="l" defTabSz="914400" rtl="0" eaLnBrk="1" fontAlgn="auto" latinLnBrk="0" hangingPunct="1">
              <a:lnSpc>
                <a:spcPts val="8119"/>
              </a:lnSpc>
              <a:spcBef>
                <a:spcPts val="0"/>
              </a:spcBef>
              <a:spcAft>
                <a:spcPts val="0"/>
              </a:spcAft>
              <a:buClrTx/>
              <a:buSzTx/>
              <a:buFontTx/>
              <a:buNone/>
              <a:tabLst/>
              <a:defRPr/>
            </a:pPr>
            <a:r>
              <a:rPr kumimoji="0" lang="en-US" sz="5799" b="1" i="0" u="none" strike="noStrike" kern="1200" cap="none" spc="0" normalizeH="0" baseline="0" noProof="0">
                <a:ln>
                  <a:noFill/>
                </a:ln>
                <a:solidFill>
                  <a:srgbClr val="FFFFFF"/>
                </a:solidFill>
                <a:effectLst/>
                <a:uLnTx/>
                <a:uFillTx/>
                <a:latin typeface="Inter Bold"/>
                <a:ea typeface="Inter Bold"/>
                <a:cs typeface="Inter Bold"/>
                <a:sym typeface="Inter Bold"/>
              </a:rPr>
              <a:t>Final Reflections</a:t>
            </a:r>
          </a:p>
        </p:txBody>
      </p:sp>
      <p:grpSp>
        <p:nvGrpSpPr>
          <p:cNvPr id="10" name="Group 10"/>
          <p:cNvGrpSpPr/>
          <p:nvPr/>
        </p:nvGrpSpPr>
        <p:grpSpPr>
          <a:xfrm>
            <a:off x="1033314" y="5744714"/>
            <a:ext cx="4520028" cy="3359170"/>
            <a:chOff x="0" y="0"/>
            <a:chExt cx="1064680" cy="791243"/>
          </a:xfrm>
        </p:grpSpPr>
        <p:sp>
          <p:nvSpPr>
            <p:cNvPr id="11" name="Freeform 11"/>
            <p:cNvSpPr/>
            <p:nvPr/>
          </p:nvSpPr>
          <p:spPr>
            <a:xfrm>
              <a:off x="0" y="0"/>
              <a:ext cx="1064680" cy="791243"/>
            </a:xfrm>
            <a:custGeom>
              <a:avLst/>
              <a:gdLst/>
              <a:ahLst/>
              <a:cxnLst/>
              <a:rect l="l" t="t" r="r" b="b"/>
              <a:pathLst>
                <a:path w="1064680" h="791243">
                  <a:moveTo>
                    <a:pt x="0" y="0"/>
                  </a:moveTo>
                  <a:lnTo>
                    <a:pt x="1064680" y="0"/>
                  </a:lnTo>
                  <a:lnTo>
                    <a:pt x="1064680" y="791243"/>
                  </a:lnTo>
                  <a:lnTo>
                    <a:pt x="0" y="791243"/>
                  </a:lnTo>
                  <a:close/>
                </a:path>
              </a:pathLst>
            </a:custGeom>
            <a:solidFill>
              <a:srgbClr val="F8BB84"/>
            </a:solidFill>
          </p:spPr>
          <p:txBody>
            <a:bodyPr/>
            <a:lstStyle/>
            <a:p>
              <a:endParaRPr lang="en-US"/>
            </a:p>
          </p:txBody>
        </p:sp>
        <p:sp>
          <p:nvSpPr>
            <p:cNvPr id="12" name="TextBox 12"/>
            <p:cNvSpPr txBox="1"/>
            <p:nvPr/>
          </p:nvSpPr>
          <p:spPr>
            <a:xfrm>
              <a:off x="0" y="-76200"/>
              <a:ext cx="1064680" cy="867443"/>
            </a:xfrm>
            <a:prstGeom prst="rect">
              <a:avLst/>
            </a:prstGeom>
          </p:spPr>
          <p:txBody>
            <a:bodyPr lIns="50800" tIns="50800" rIns="50800" bIns="50800" rtlCol="0" anchor="ct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000000"/>
                  </a:solidFill>
                  <a:effectLst/>
                  <a:uLnTx/>
                  <a:uFillTx/>
                  <a:latin typeface="Montserrat"/>
                  <a:ea typeface="Montserrat"/>
                  <a:cs typeface="Montserrat"/>
                  <a:sym typeface="Montserrat"/>
                </a:rPr>
                <a:t>What will you do differently by tomorrow morning?</a:t>
              </a:r>
            </a:p>
          </p:txBody>
        </p:sp>
      </p:grpSp>
      <p:grpSp>
        <p:nvGrpSpPr>
          <p:cNvPr id="13" name="Group 13"/>
          <p:cNvGrpSpPr/>
          <p:nvPr/>
        </p:nvGrpSpPr>
        <p:grpSpPr>
          <a:xfrm>
            <a:off x="6169690" y="5744714"/>
            <a:ext cx="4453464" cy="3359170"/>
            <a:chOff x="0" y="0"/>
            <a:chExt cx="1049001" cy="791243"/>
          </a:xfrm>
        </p:grpSpPr>
        <p:sp>
          <p:nvSpPr>
            <p:cNvPr id="14" name="Freeform 14"/>
            <p:cNvSpPr/>
            <p:nvPr/>
          </p:nvSpPr>
          <p:spPr>
            <a:xfrm>
              <a:off x="0" y="0"/>
              <a:ext cx="1049001" cy="791243"/>
            </a:xfrm>
            <a:custGeom>
              <a:avLst/>
              <a:gdLst/>
              <a:ahLst/>
              <a:cxnLst/>
              <a:rect l="l" t="t" r="r" b="b"/>
              <a:pathLst>
                <a:path w="1049001" h="791243">
                  <a:moveTo>
                    <a:pt x="0" y="0"/>
                  </a:moveTo>
                  <a:lnTo>
                    <a:pt x="1049001" y="0"/>
                  </a:lnTo>
                  <a:lnTo>
                    <a:pt x="1049001" y="791243"/>
                  </a:lnTo>
                  <a:lnTo>
                    <a:pt x="0" y="791243"/>
                  </a:lnTo>
                  <a:close/>
                </a:path>
              </a:pathLst>
            </a:custGeom>
            <a:solidFill>
              <a:srgbClr val="F8BB84"/>
            </a:solidFill>
          </p:spPr>
          <p:txBody>
            <a:bodyPr/>
            <a:lstStyle/>
            <a:p>
              <a:endParaRPr lang="en-US"/>
            </a:p>
          </p:txBody>
        </p:sp>
        <p:sp>
          <p:nvSpPr>
            <p:cNvPr id="15" name="TextBox 15"/>
            <p:cNvSpPr txBox="1"/>
            <p:nvPr/>
          </p:nvSpPr>
          <p:spPr>
            <a:xfrm>
              <a:off x="0" y="-76200"/>
              <a:ext cx="1049001" cy="867443"/>
            </a:xfrm>
            <a:prstGeom prst="rect">
              <a:avLst/>
            </a:prstGeom>
          </p:spPr>
          <p:txBody>
            <a:bodyPr lIns="50800" tIns="50800" rIns="50800" bIns="50800" rtlCol="0" anchor="ct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How will you apply operational excellence daily?</a:t>
              </a:r>
            </a:p>
            <a:p>
              <a:pPr marL="0" marR="0" lvl="0" indent="0" algn="ctr"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grpSp>
      <p:grpSp>
        <p:nvGrpSpPr>
          <p:cNvPr id="16" name="Group 16"/>
          <p:cNvGrpSpPr/>
          <p:nvPr/>
        </p:nvGrpSpPr>
        <p:grpSpPr>
          <a:xfrm>
            <a:off x="6169690" y="1820392"/>
            <a:ext cx="4453464" cy="3359170"/>
            <a:chOff x="0" y="0"/>
            <a:chExt cx="1049001" cy="791243"/>
          </a:xfrm>
        </p:grpSpPr>
        <p:sp>
          <p:nvSpPr>
            <p:cNvPr id="17" name="Freeform 17"/>
            <p:cNvSpPr/>
            <p:nvPr/>
          </p:nvSpPr>
          <p:spPr>
            <a:xfrm>
              <a:off x="0" y="0"/>
              <a:ext cx="1049001" cy="791243"/>
            </a:xfrm>
            <a:custGeom>
              <a:avLst/>
              <a:gdLst/>
              <a:ahLst/>
              <a:cxnLst/>
              <a:rect l="l" t="t" r="r" b="b"/>
              <a:pathLst>
                <a:path w="1049001" h="791243">
                  <a:moveTo>
                    <a:pt x="0" y="0"/>
                  </a:moveTo>
                  <a:lnTo>
                    <a:pt x="1049001" y="0"/>
                  </a:lnTo>
                  <a:lnTo>
                    <a:pt x="1049001" y="791243"/>
                  </a:lnTo>
                  <a:lnTo>
                    <a:pt x="0" y="791243"/>
                  </a:lnTo>
                  <a:close/>
                </a:path>
              </a:pathLst>
            </a:custGeom>
            <a:solidFill>
              <a:srgbClr val="F8BB84"/>
            </a:solidFill>
          </p:spPr>
          <p:txBody>
            <a:bodyPr/>
            <a:lstStyle/>
            <a:p>
              <a:endParaRPr lang="en-US"/>
            </a:p>
          </p:txBody>
        </p:sp>
        <p:sp>
          <p:nvSpPr>
            <p:cNvPr id="18" name="TextBox 18"/>
            <p:cNvSpPr txBox="1"/>
            <p:nvPr/>
          </p:nvSpPr>
          <p:spPr>
            <a:xfrm>
              <a:off x="0" y="-76200"/>
              <a:ext cx="1049001" cy="867443"/>
            </a:xfrm>
            <a:prstGeom prst="rect">
              <a:avLst/>
            </a:prstGeom>
          </p:spPr>
          <p:txBody>
            <a:bodyPr lIns="50800" tIns="50800" rIns="50800" bIns="50800" rtlCol="0" anchor="ctr"/>
            <a:lstStyle/>
            <a:p>
              <a:pPr marL="0" marR="0" lvl="0" indent="0" algn="ctr"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What clarity did you gain about your role?</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549385" y="0"/>
            <a:ext cx="438150" cy="9601200"/>
            <a:chOff x="0" y="0"/>
            <a:chExt cx="812800" cy="3518523"/>
          </a:xfrm>
        </p:grpSpPr>
        <p:sp>
          <p:nvSpPr>
            <p:cNvPr id="3" name="Freeform 3"/>
            <p:cNvSpPr/>
            <p:nvPr/>
          </p:nvSpPr>
          <p:spPr>
            <a:xfrm>
              <a:off x="0" y="0"/>
              <a:ext cx="812800" cy="3518523"/>
            </a:xfrm>
            <a:custGeom>
              <a:avLst/>
              <a:gdLst/>
              <a:ahLst/>
              <a:cxnLst/>
              <a:rect l="l" t="t" r="r" b="b"/>
              <a:pathLst>
                <a:path w="812800" h="3518523">
                  <a:moveTo>
                    <a:pt x="0" y="0"/>
                  </a:moveTo>
                  <a:lnTo>
                    <a:pt x="812800" y="0"/>
                  </a:lnTo>
                  <a:lnTo>
                    <a:pt x="812800" y="3518523"/>
                  </a:lnTo>
                  <a:lnTo>
                    <a:pt x="0" y="3518523"/>
                  </a:lnTo>
                  <a:close/>
                </a:path>
              </a:pathLst>
            </a:custGeom>
            <a:solidFill>
              <a:srgbClr val="202322"/>
            </a:solidFill>
          </p:spPr>
          <p:txBody>
            <a:bodyPr/>
            <a:lstStyle/>
            <a:p>
              <a:endParaRPr lang="en-US"/>
            </a:p>
          </p:txBody>
        </p:sp>
        <p:sp>
          <p:nvSpPr>
            <p:cNvPr id="4" name="TextBox 4"/>
            <p:cNvSpPr txBox="1"/>
            <p:nvPr/>
          </p:nvSpPr>
          <p:spPr>
            <a:xfrm>
              <a:off x="0" y="-38100"/>
              <a:ext cx="812800" cy="355662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600200" y="6438900"/>
            <a:ext cx="14146737" cy="3478482"/>
          </a:xfrm>
          <a:custGeom>
            <a:avLst/>
            <a:gdLst/>
            <a:ahLst/>
            <a:cxnLst/>
            <a:rect l="l" t="t" r="r" b="b"/>
            <a:pathLst>
              <a:path w="14146737" h="4127619">
                <a:moveTo>
                  <a:pt x="0" y="0"/>
                </a:moveTo>
                <a:lnTo>
                  <a:pt x="14146737" y="0"/>
                </a:lnTo>
                <a:lnTo>
                  <a:pt x="14146737" y="4127619"/>
                </a:lnTo>
                <a:lnTo>
                  <a:pt x="0" y="4127619"/>
                </a:lnTo>
                <a:lnTo>
                  <a:pt x="0" y="0"/>
                </a:lnTo>
                <a:close/>
              </a:path>
            </a:pathLst>
          </a:custGeom>
          <a:blipFill>
            <a:blip r:embed="rId3"/>
            <a:stretch>
              <a:fillRect t="-69508" b="-58837"/>
            </a:stretch>
          </a:blipFill>
        </p:spPr>
        <p:txBody>
          <a:bodyPr/>
          <a:lstStyle/>
          <a:p>
            <a:endParaRPr lang="en-US"/>
          </a:p>
        </p:txBody>
      </p:sp>
      <p:sp>
        <p:nvSpPr>
          <p:cNvPr id="6" name="TextBox 6"/>
          <p:cNvSpPr txBox="1"/>
          <p:nvPr/>
        </p:nvSpPr>
        <p:spPr>
          <a:xfrm>
            <a:off x="526787" y="1598741"/>
            <a:ext cx="16003478" cy="4878259"/>
          </a:xfrm>
          <a:prstGeom prst="rect">
            <a:avLst/>
          </a:prstGeom>
        </p:spPr>
        <p:txBody>
          <a:bodyPr wrap="square" lIns="0" tIns="0" rIns="0" bIns="0" rtlCol="0" anchor="t">
            <a:spAutoFit/>
          </a:bodyPr>
          <a:lstStyle/>
          <a:p>
            <a:pPr marL="734058" marR="0" lvl="1" indent="-367029"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Operational excellence is not </a:t>
            </a:r>
            <a:r>
              <a:rPr kumimoji="0" lang="en-US" sz="3399" b="1" i="0" u="none" strike="noStrike" kern="1200" cap="none" spc="0" normalizeH="0" baseline="0" noProof="0" dirty="0">
                <a:ln>
                  <a:noFill/>
                </a:ln>
                <a:solidFill>
                  <a:srgbClr val="000000"/>
                </a:solidFill>
                <a:effectLst/>
                <a:uLnTx/>
                <a:uFillTx/>
                <a:latin typeface="Montserrat"/>
                <a:ea typeface="Montserrat"/>
                <a:cs typeface="Montserrat"/>
                <a:sym typeface="Montserrat"/>
              </a:rPr>
              <a:t>an event</a:t>
            </a: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—it’s </a:t>
            </a:r>
            <a:r>
              <a:rPr kumimoji="0" lang="en-US" sz="3399" b="1" i="0" u="none" strike="noStrike" kern="1200" cap="none" spc="0" normalizeH="0" baseline="0" noProof="0" dirty="0">
                <a:ln>
                  <a:noFill/>
                </a:ln>
                <a:solidFill>
                  <a:srgbClr val="000000"/>
                </a:solidFill>
                <a:effectLst/>
                <a:uLnTx/>
                <a:uFillTx/>
                <a:latin typeface="Montserrat"/>
                <a:ea typeface="Montserrat"/>
                <a:cs typeface="Montserrat"/>
                <a:sym typeface="Montserrat"/>
              </a:rPr>
              <a:t>a daily practice</a:t>
            </a: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a:t>
            </a:r>
          </a:p>
          <a:p>
            <a:pPr marL="734058" marR="0" lvl="1" indent="-367029"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Administrative professionals are the silent drivers of organizational success.</a:t>
            </a:r>
          </a:p>
          <a:p>
            <a:pPr marL="734058" marR="0" lvl="1" indent="-367029"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Thank you for bringing your energy, insights and commitment.</a:t>
            </a:r>
          </a:p>
          <a:p>
            <a:pPr marL="734058" marR="0" lvl="1" indent="-367029"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We look forward to partnering with you again.</a:t>
            </a:r>
          </a:p>
          <a:p>
            <a:pPr marL="734058" marR="0" lvl="1" indent="-367029" algn="l" defTabSz="914400" rtl="0" eaLnBrk="1" fontAlgn="auto" latinLnBrk="0" hangingPunct="1">
              <a:lnSpc>
                <a:spcPts val="4759"/>
              </a:lnSpc>
              <a:spcBef>
                <a:spcPts val="0"/>
              </a:spcBef>
              <a:spcAft>
                <a:spcPts val="0"/>
              </a:spcAft>
              <a:buClrTx/>
              <a:buSzTx/>
              <a:buFont typeface="Arial"/>
              <a:buChar char="•"/>
              <a:tabLst/>
              <a:defRPr/>
            </a:pPr>
            <a:r>
              <a:rPr kumimoji="0" lang="en-US" sz="3600" b="1" i="0" u="none" strike="noStrike" kern="1200" cap="none" spc="0" normalizeH="0" baseline="0" noProof="0" dirty="0">
                <a:ln>
                  <a:noFill/>
                </a:ln>
                <a:solidFill>
                  <a:srgbClr val="F79646">
                    <a:lumMod val="75000"/>
                  </a:srgbClr>
                </a:solidFill>
                <a:effectLst/>
                <a:uLnTx/>
                <a:uFillTx/>
                <a:latin typeface="Montserrat" panose="00000500000000000000" pitchFamily="2" charset="0"/>
                <a:ea typeface="+mn-ea"/>
                <a:cs typeface="+mn-cs"/>
              </a:rPr>
              <a:t>The quality of every organization is reflected in the quality of its administration.</a:t>
            </a:r>
            <a:endParaRPr kumimoji="0" lang="en-US" sz="3399" b="1" i="0" u="none" strike="noStrike" kern="1200" cap="none" spc="0" normalizeH="0" baseline="0" noProof="0" dirty="0">
              <a:ln>
                <a:noFill/>
              </a:ln>
              <a:solidFill>
                <a:srgbClr val="F79646">
                  <a:lumMod val="75000"/>
                </a:srgbClr>
              </a:solidFill>
              <a:effectLst/>
              <a:uLnTx/>
              <a:uFillTx/>
              <a:latin typeface="Montserrat" panose="00000500000000000000" pitchFamily="2" charset="0"/>
              <a:ea typeface="Montserrat"/>
              <a:cs typeface="Montserrat"/>
              <a:sym typeface="Montserrat"/>
            </a:endParaRP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p:txBody>
      </p:sp>
      <p:sp>
        <p:nvSpPr>
          <p:cNvPr id="7" name="TextBox 7"/>
          <p:cNvSpPr txBox="1"/>
          <p:nvPr/>
        </p:nvSpPr>
        <p:spPr>
          <a:xfrm>
            <a:off x="1028700" y="111064"/>
            <a:ext cx="9615004" cy="1351916"/>
          </a:xfrm>
          <a:prstGeom prst="rect">
            <a:avLst/>
          </a:prstGeom>
        </p:spPr>
        <p:txBody>
          <a:bodyPr lIns="0" tIns="0" rIns="0" bIns="0" rtlCol="0" anchor="t">
            <a:spAutoFit/>
          </a:bodyPr>
          <a:lstStyle/>
          <a:p>
            <a:pPr marL="0" marR="0" lvl="0" indent="0" algn="l" defTabSz="914400" rtl="0" eaLnBrk="1" fontAlgn="auto" latinLnBrk="0" hangingPunct="1">
              <a:lnSpc>
                <a:spcPts val="11059"/>
              </a:lnSpc>
              <a:spcBef>
                <a:spcPts val="0"/>
              </a:spcBef>
              <a:spcAft>
                <a:spcPts val="0"/>
              </a:spcAft>
              <a:buClrTx/>
              <a:buSzTx/>
              <a:buFontTx/>
              <a:buNone/>
              <a:tabLst/>
              <a:defRPr/>
            </a:pPr>
            <a:r>
              <a:rPr kumimoji="0" lang="en-US" sz="7899" b="1" i="0" u="none" strike="noStrike" kern="1200" cap="none" spc="0" normalizeH="0" baseline="0" noProof="0" dirty="0">
                <a:ln>
                  <a:noFill/>
                </a:ln>
                <a:solidFill>
                  <a:srgbClr val="000000"/>
                </a:solidFill>
                <a:effectLst/>
                <a:uLnTx/>
                <a:uFillTx/>
                <a:latin typeface="Glacial Indifference Bold"/>
                <a:ea typeface="Glacial Indifference Bold"/>
                <a:cs typeface="Glacial Indifference Bold"/>
                <a:sym typeface="Glacial Indifference Bold"/>
              </a:rPr>
              <a:t>KEY MESSAGES</a:t>
            </a:r>
          </a:p>
        </p:txBody>
      </p:sp>
      <p:pic>
        <p:nvPicPr>
          <p:cNvPr id="9" name="Picture 8">
            <a:extLst>
              <a:ext uri="{FF2B5EF4-FFF2-40B4-BE49-F238E27FC236}">
                <a16:creationId xmlns:a16="http://schemas.microsoft.com/office/drawing/2014/main" id="{0875DF2A-82BD-7B90-7FB7-08F5337892CC}"/>
              </a:ext>
            </a:extLst>
          </p:cNvPr>
          <p:cNvPicPr>
            <a:picLocks noChangeAspect="1"/>
          </p:cNvPicPr>
          <p:nvPr/>
        </p:nvPicPr>
        <p:blipFill>
          <a:blip r:embed="rId4"/>
          <a:stretch>
            <a:fillRect/>
          </a:stretch>
        </p:blipFill>
        <p:spPr>
          <a:xfrm>
            <a:off x="16820350" y="581327"/>
            <a:ext cx="438950" cy="9705673"/>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5F4D0-21D1-43DB-101B-A4B522EA9C7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E1DF2E0-88F7-6AE3-B157-21357EA4F988}"/>
              </a:ext>
            </a:extLst>
          </p:cNvPr>
          <p:cNvGrpSpPr/>
          <p:nvPr/>
        </p:nvGrpSpPr>
        <p:grpSpPr>
          <a:xfrm>
            <a:off x="17549385" y="0"/>
            <a:ext cx="438150" cy="9601200"/>
            <a:chOff x="0" y="0"/>
            <a:chExt cx="812800" cy="3518523"/>
          </a:xfrm>
        </p:grpSpPr>
        <p:sp>
          <p:nvSpPr>
            <p:cNvPr id="3" name="Freeform 3">
              <a:extLst>
                <a:ext uri="{FF2B5EF4-FFF2-40B4-BE49-F238E27FC236}">
                  <a16:creationId xmlns:a16="http://schemas.microsoft.com/office/drawing/2014/main" id="{C716F8E8-B046-614C-0E89-B453F88A0A2D}"/>
                </a:ext>
              </a:extLst>
            </p:cNvPr>
            <p:cNvSpPr/>
            <p:nvPr/>
          </p:nvSpPr>
          <p:spPr>
            <a:xfrm>
              <a:off x="0" y="0"/>
              <a:ext cx="812800" cy="3518523"/>
            </a:xfrm>
            <a:custGeom>
              <a:avLst/>
              <a:gdLst/>
              <a:ahLst/>
              <a:cxnLst/>
              <a:rect l="l" t="t" r="r" b="b"/>
              <a:pathLst>
                <a:path w="812800" h="3518523">
                  <a:moveTo>
                    <a:pt x="0" y="0"/>
                  </a:moveTo>
                  <a:lnTo>
                    <a:pt x="812800" y="0"/>
                  </a:lnTo>
                  <a:lnTo>
                    <a:pt x="812800" y="3518523"/>
                  </a:lnTo>
                  <a:lnTo>
                    <a:pt x="0" y="3518523"/>
                  </a:lnTo>
                  <a:close/>
                </a:path>
              </a:pathLst>
            </a:custGeom>
            <a:solidFill>
              <a:srgbClr val="202322"/>
            </a:solidFill>
          </p:spPr>
          <p:txBody>
            <a:bodyPr/>
            <a:lstStyle/>
            <a:p>
              <a:endParaRPr lang="en-US"/>
            </a:p>
          </p:txBody>
        </p:sp>
        <p:sp>
          <p:nvSpPr>
            <p:cNvPr id="4" name="TextBox 4">
              <a:extLst>
                <a:ext uri="{FF2B5EF4-FFF2-40B4-BE49-F238E27FC236}">
                  <a16:creationId xmlns:a16="http://schemas.microsoft.com/office/drawing/2014/main" id="{9E303983-67B0-D518-E4EB-1A2499667159}"/>
                </a:ext>
              </a:extLst>
            </p:cNvPr>
            <p:cNvSpPr txBox="1"/>
            <p:nvPr/>
          </p:nvSpPr>
          <p:spPr>
            <a:xfrm>
              <a:off x="0" y="-38100"/>
              <a:ext cx="812800" cy="355662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a:extLst>
              <a:ext uri="{FF2B5EF4-FFF2-40B4-BE49-F238E27FC236}">
                <a16:creationId xmlns:a16="http://schemas.microsoft.com/office/drawing/2014/main" id="{CBD2D04E-920C-1107-9DAC-F8299B0315B0}"/>
              </a:ext>
            </a:extLst>
          </p:cNvPr>
          <p:cNvSpPr txBox="1"/>
          <p:nvPr/>
        </p:nvSpPr>
        <p:spPr>
          <a:xfrm>
            <a:off x="4336498" y="8281192"/>
            <a:ext cx="9615004" cy="772584"/>
          </a:xfrm>
          <a:prstGeom prst="rect">
            <a:avLst/>
          </a:prstGeom>
        </p:spPr>
        <p:txBody>
          <a:bodyPr wrap="square" lIns="0" tIns="0" rIns="0" bIns="0" rtlCol="0" anchor="t">
            <a:spAutoFit/>
          </a:bodyPr>
          <a:lstStyle/>
          <a:p>
            <a:pPr marL="0" marR="0" lvl="0" indent="0" algn="l" defTabSz="914400" rtl="0" eaLnBrk="1" fontAlgn="auto" latinLnBrk="0" hangingPunct="1">
              <a:lnSpc>
                <a:spcPts val="6394"/>
              </a:lnSpc>
              <a:spcBef>
                <a:spcPts val="0"/>
              </a:spcBef>
              <a:spcAft>
                <a:spcPts val="0"/>
              </a:spcAft>
              <a:buClrTx/>
              <a:buSzTx/>
              <a:buFontTx/>
              <a:buNone/>
              <a:tabLst/>
              <a:defRPr/>
            </a:pPr>
            <a:r>
              <a:rPr kumimoji="0" lang="en-US" sz="4957" b="0" i="0" u="none" strike="noStrike" kern="1200" cap="none" spc="-272" normalizeH="0" baseline="0" noProof="0" dirty="0">
                <a:ln>
                  <a:noFill/>
                </a:ln>
                <a:solidFill>
                  <a:srgbClr val="000000"/>
                </a:solidFill>
                <a:effectLst/>
                <a:uLnTx/>
                <a:uFillTx/>
                <a:latin typeface="Montserrat"/>
                <a:ea typeface="Montserrat"/>
                <a:cs typeface="Montserrat"/>
                <a:sym typeface="Montserrat"/>
              </a:rPr>
              <a:t>The link https://bit.ly/IITAPOST</a:t>
            </a:r>
          </a:p>
        </p:txBody>
      </p:sp>
      <p:sp>
        <p:nvSpPr>
          <p:cNvPr id="7" name="TextBox 7">
            <a:extLst>
              <a:ext uri="{FF2B5EF4-FFF2-40B4-BE49-F238E27FC236}">
                <a16:creationId xmlns:a16="http://schemas.microsoft.com/office/drawing/2014/main" id="{84F18576-863F-1C7C-EB2A-54856E01062B}"/>
              </a:ext>
            </a:extLst>
          </p:cNvPr>
          <p:cNvSpPr txBox="1"/>
          <p:nvPr/>
        </p:nvSpPr>
        <p:spPr>
          <a:xfrm>
            <a:off x="3962400" y="1031932"/>
            <a:ext cx="9615004" cy="734368"/>
          </a:xfrm>
          <a:prstGeom prst="rect">
            <a:avLst/>
          </a:prstGeom>
        </p:spPr>
        <p:txBody>
          <a:bodyPr lIns="0" tIns="0" rIns="0" bIns="0" rtlCol="0" anchor="t">
            <a:spAutoFit/>
          </a:bodyPr>
          <a:lstStyle/>
          <a:p>
            <a:pPr marL="0" marR="0" lvl="0" indent="0" algn="l" defTabSz="914400" rtl="0" eaLnBrk="1" fontAlgn="auto" latinLnBrk="0" hangingPunct="1">
              <a:lnSpc>
                <a:spcPts val="5000"/>
              </a:lnSpc>
              <a:spcBef>
                <a:spcPct val="0"/>
              </a:spcBef>
              <a:spcAft>
                <a:spcPts val="0"/>
              </a:spcAft>
              <a:buClrTx/>
              <a:buSzTx/>
              <a:buFontTx/>
              <a:buNone/>
              <a:tabLst/>
              <a:defRPr/>
            </a:pPr>
            <a:r>
              <a:rPr kumimoji="0" lang="en-US" sz="8000" b="1" i="0" u="none" strike="noStrike" kern="1200" cap="none" spc="-272" normalizeH="0" baseline="0" noProof="0" dirty="0">
                <a:ln>
                  <a:noFill/>
                </a:ln>
                <a:solidFill>
                  <a:srgbClr val="000000"/>
                </a:solidFill>
                <a:effectLst/>
                <a:uLnTx/>
                <a:uFillTx/>
                <a:latin typeface="Montserrat"/>
                <a:ea typeface="Montserrat"/>
                <a:cs typeface="Montserrat"/>
                <a:sym typeface="Montserrat"/>
              </a:rPr>
              <a:t>Evaluation Code</a:t>
            </a:r>
            <a:endParaRPr kumimoji="0" lang="en-US" sz="8000" b="1" i="0" u="none" strike="noStrike" kern="1200" cap="none" spc="-275" normalizeH="0" baseline="0" noProof="0" dirty="0">
              <a:ln>
                <a:noFill/>
              </a:ln>
              <a:solidFill>
                <a:srgbClr val="000000"/>
              </a:solidFill>
              <a:effectLst/>
              <a:uLnTx/>
              <a:uFillTx/>
              <a:latin typeface="Montserrat Bold"/>
              <a:ea typeface="Montserrat Bold"/>
              <a:cs typeface="Montserrat Bold"/>
              <a:sym typeface="Montserrat Bold"/>
            </a:endParaRPr>
          </a:p>
        </p:txBody>
      </p:sp>
      <p:pic>
        <p:nvPicPr>
          <p:cNvPr id="9" name="Picture 8">
            <a:extLst>
              <a:ext uri="{FF2B5EF4-FFF2-40B4-BE49-F238E27FC236}">
                <a16:creationId xmlns:a16="http://schemas.microsoft.com/office/drawing/2014/main" id="{771E7912-5EAB-93B7-C3BE-BC125B1EC61B}"/>
              </a:ext>
            </a:extLst>
          </p:cNvPr>
          <p:cNvPicPr>
            <a:picLocks noChangeAspect="1"/>
          </p:cNvPicPr>
          <p:nvPr/>
        </p:nvPicPr>
        <p:blipFill>
          <a:blip r:embed="rId2"/>
          <a:stretch>
            <a:fillRect/>
          </a:stretch>
        </p:blipFill>
        <p:spPr>
          <a:xfrm>
            <a:off x="352748" y="565529"/>
            <a:ext cx="438950" cy="9705673"/>
          </a:xfrm>
          <a:prstGeom prst="rect">
            <a:avLst/>
          </a:prstGeom>
        </p:spPr>
      </p:pic>
      <p:pic>
        <p:nvPicPr>
          <p:cNvPr id="10" name="Picture 9">
            <a:extLst>
              <a:ext uri="{FF2B5EF4-FFF2-40B4-BE49-F238E27FC236}">
                <a16:creationId xmlns:a16="http://schemas.microsoft.com/office/drawing/2014/main" id="{A4576D30-7D7A-2312-0863-CD77A376AD60}"/>
              </a:ext>
            </a:extLst>
          </p:cNvPr>
          <p:cNvPicPr>
            <a:picLocks noChangeAspect="1"/>
          </p:cNvPicPr>
          <p:nvPr/>
        </p:nvPicPr>
        <p:blipFill>
          <a:blip r:embed="rId3"/>
          <a:stretch>
            <a:fillRect/>
          </a:stretch>
        </p:blipFill>
        <p:spPr>
          <a:xfrm>
            <a:off x="5235025" y="1619516"/>
            <a:ext cx="6642568" cy="6642568"/>
          </a:xfrm>
          <a:prstGeom prst="rect">
            <a:avLst/>
          </a:prstGeom>
        </p:spPr>
      </p:pic>
    </p:spTree>
    <p:extLst>
      <p:ext uri="{BB962C8B-B14F-4D97-AF65-F5344CB8AC3E}">
        <p14:creationId xmlns:p14="http://schemas.microsoft.com/office/powerpoint/2010/main" val="38025746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0"/>
        </a:gradFill>
        <a:effectLst/>
      </p:bgPr>
    </p:bg>
    <p:spTree>
      <p:nvGrpSpPr>
        <p:cNvPr id="1" name="">
          <a:extLst>
            <a:ext uri="{FF2B5EF4-FFF2-40B4-BE49-F238E27FC236}">
              <a16:creationId xmlns:a16="http://schemas.microsoft.com/office/drawing/2014/main" id="{87C4057D-CDB8-BABD-1318-AB20FEA4279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989FF01-3C0B-555B-78E6-139B5F878B2A}"/>
              </a:ext>
            </a:extLst>
          </p:cNvPr>
          <p:cNvSpPr/>
          <p:nvPr/>
        </p:nvSpPr>
        <p:spPr>
          <a:xfrm>
            <a:off x="5963076" y="2494374"/>
            <a:ext cx="5713471" cy="6490937"/>
          </a:xfrm>
          <a:custGeom>
            <a:avLst/>
            <a:gdLst/>
            <a:ahLst/>
            <a:cxnLst/>
            <a:rect l="l" t="t" r="r" b="b"/>
            <a:pathLst>
              <a:path w="5713471" h="6490937">
                <a:moveTo>
                  <a:pt x="0" y="0"/>
                </a:moveTo>
                <a:lnTo>
                  <a:pt x="5713471" y="0"/>
                </a:lnTo>
                <a:lnTo>
                  <a:pt x="5713471" y="6490937"/>
                </a:lnTo>
                <a:lnTo>
                  <a:pt x="0" y="6490937"/>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000CC3C5-A74D-D551-7F98-8F1F3922018C}"/>
              </a:ext>
            </a:extLst>
          </p:cNvPr>
          <p:cNvSpPr txBox="1"/>
          <p:nvPr/>
        </p:nvSpPr>
        <p:spPr>
          <a:xfrm>
            <a:off x="1028700" y="1123950"/>
            <a:ext cx="7505700" cy="660401"/>
          </a:xfrm>
          <a:prstGeom prst="rect">
            <a:avLst/>
          </a:prstGeom>
        </p:spPr>
        <p:txBody>
          <a:bodyPr wrap="square" lIns="0" tIns="0" rIns="0" bIns="0" rtlCol="0" anchor="t">
            <a:spAutoFit/>
          </a:bodyPr>
          <a:lstStyle/>
          <a:p>
            <a:pPr marL="0" marR="0" lvl="0" indent="0" algn="l" defTabSz="914400" rtl="0" eaLnBrk="1" fontAlgn="auto" latinLnBrk="0" hangingPunct="1">
              <a:lnSpc>
                <a:spcPts val="5000"/>
              </a:lnSpc>
              <a:spcBef>
                <a:spcPct val="0"/>
              </a:spcBef>
              <a:spcAft>
                <a:spcPts val="0"/>
              </a:spcAft>
              <a:buClrTx/>
              <a:buSzTx/>
              <a:buFontTx/>
              <a:buNone/>
              <a:tabLst/>
              <a:defRPr/>
            </a:pPr>
            <a:r>
              <a:rPr kumimoji="0" lang="en-US" sz="5000" b="1" i="0" u="none" strike="noStrike" kern="1200" cap="none" spc="-275" normalizeH="0" baseline="0" noProof="0" dirty="0">
                <a:ln>
                  <a:noFill/>
                </a:ln>
                <a:solidFill>
                  <a:srgbClr val="000000"/>
                </a:solidFill>
                <a:effectLst/>
                <a:uLnTx/>
                <a:uFillTx/>
                <a:latin typeface="Montserrat Bold"/>
                <a:ea typeface="Montserrat Bold"/>
                <a:cs typeface="Montserrat Bold"/>
                <a:sym typeface="Montserrat Bold"/>
              </a:rPr>
              <a:t>End of Training Quiz</a:t>
            </a:r>
          </a:p>
        </p:txBody>
      </p:sp>
      <p:sp>
        <p:nvSpPr>
          <p:cNvPr id="4" name="TextBox 4">
            <a:extLst>
              <a:ext uri="{FF2B5EF4-FFF2-40B4-BE49-F238E27FC236}">
                <a16:creationId xmlns:a16="http://schemas.microsoft.com/office/drawing/2014/main" id="{1FF33CDA-3927-9244-4FB2-35A4429AF0E0}"/>
              </a:ext>
            </a:extLst>
          </p:cNvPr>
          <p:cNvSpPr txBox="1"/>
          <p:nvPr/>
        </p:nvSpPr>
        <p:spPr>
          <a:xfrm>
            <a:off x="10896600" y="8589779"/>
            <a:ext cx="6362700" cy="791063"/>
          </a:xfrm>
          <a:prstGeom prst="rect">
            <a:avLst/>
          </a:prstGeom>
        </p:spPr>
        <p:txBody>
          <a:bodyPr wrap="square" lIns="0" tIns="0" rIns="0" bIns="0" rtlCol="0" anchor="t">
            <a:spAutoFit/>
          </a:bodyPr>
          <a:lstStyle/>
          <a:p>
            <a:pPr marL="0" marR="0" lvl="0" indent="0" algn="l" defTabSz="914400" rtl="0" eaLnBrk="1" fontAlgn="auto" latinLnBrk="0" hangingPunct="1">
              <a:lnSpc>
                <a:spcPts val="6394"/>
              </a:lnSpc>
              <a:spcBef>
                <a:spcPts val="0"/>
              </a:spcBef>
              <a:spcAft>
                <a:spcPts val="0"/>
              </a:spcAft>
              <a:buClrTx/>
              <a:buSzTx/>
              <a:buFontTx/>
              <a:buNone/>
              <a:tabLst/>
              <a:defRPr/>
            </a:pPr>
            <a:r>
              <a:rPr kumimoji="0" lang="en-US" sz="4957" b="0" i="0" u="none" strike="noStrike" kern="1200" cap="none" spc="-272" normalizeH="0" baseline="0" noProof="0" dirty="0">
                <a:ln>
                  <a:noFill/>
                </a:ln>
                <a:solidFill>
                  <a:srgbClr val="000000"/>
                </a:solidFill>
                <a:effectLst/>
                <a:uLnTx/>
                <a:uFillTx/>
                <a:latin typeface="Montserrat"/>
                <a:ea typeface="Montserrat"/>
                <a:cs typeface="Montserrat"/>
                <a:sym typeface="Montserrat"/>
              </a:rPr>
              <a:t>https://bit.ly/IITA_quiz</a:t>
            </a:r>
          </a:p>
        </p:txBody>
      </p:sp>
    </p:spTree>
    <p:extLst>
      <p:ext uri="{BB962C8B-B14F-4D97-AF65-F5344CB8AC3E}">
        <p14:creationId xmlns:p14="http://schemas.microsoft.com/office/powerpoint/2010/main" val="37164342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3762" y="635271"/>
            <a:ext cx="16740476" cy="9016458"/>
          </a:xfrm>
          <a:custGeom>
            <a:avLst/>
            <a:gdLst/>
            <a:ahLst/>
            <a:cxnLst/>
            <a:rect l="l" t="t" r="r" b="b"/>
            <a:pathLst>
              <a:path w="16740476" h="9016458">
                <a:moveTo>
                  <a:pt x="0" y="0"/>
                </a:moveTo>
                <a:lnTo>
                  <a:pt x="16740476" y="0"/>
                </a:lnTo>
                <a:lnTo>
                  <a:pt x="16740476" y="9016458"/>
                </a:lnTo>
                <a:lnTo>
                  <a:pt x="0" y="9016458"/>
                </a:lnTo>
                <a:lnTo>
                  <a:pt x="0" y="0"/>
                </a:lnTo>
                <a:close/>
              </a:path>
            </a:pathLst>
          </a:custGeom>
          <a:blipFill>
            <a:blip r:embed="rId2">
              <a:alphaModFix amt="35000"/>
            </a:blip>
            <a:stretch>
              <a:fillRect t="-11888" b="-11888"/>
            </a:stretch>
          </a:blipFill>
        </p:spPr>
        <p:txBody>
          <a:bodyPr/>
          <a:lstStyle/>
          <a:p>
            <a:endParaRPr lang="en-US"/>
          </a:p>
        </p:txBody>
      </p:sp>
      <p:grpSp>
        <p:nvGrpSpPr>
          <p:cNvPr id="3" name="Group 3"/>
          <p:cNvGrpSpPr/>
          <p:nvPr/>
        </p:nvGrpSpPr>
        <p:grpSpPr>
          <a:xfrm>
            <a:off x="0" y="8787460"/>
            <a:ext cx="18350389" cy="1499540"/>
            <a:chOff x="0" y="0"/>
            <a:chExt cx="4538202" cy="370849"/>
          </a:xfrm>
        </p:grpSpPr>
        <p:sp>
          <p:nvSpPr>
            <p:cNvPr id="4" name="Freeform 4"/>
            <p:cNvSpPr/>
            <p:nvPr/>
          </p:nvSpPr>
          <p:spPr>
            <a:xfrm>
              <a:off x="0" y="0"/>
              <a:ext cx="4538202" cy="370849"/>
            </a:xfrm>
            <a:custGeom>
              <a:avLst/>
              <a:gdLst/>
              <a:ahLst/>
              <a:cxnLst/>
              <a:rect l="l" t="t" r="r" b="b"/>
              <a:pathLst>
                <a:path w="4538202" h="370849">
                  <a:moveTo>
                    <a:pt x="10547" y="0"/>
                  </a:moveTo>
                  <a:lnTo>
                    <a:pt x="4527655" y="0"/>
                  </a:lnTo>
                  <a:cubicBezTo>
                    <a:pt x="4530453" y="0"/>
                    <a:pt x="4533135" y="1111"/>
                    <a:pt x="4535113" y="3089"/>
                  </a:cubicBezTo>
                  <a:cubicBezTo>
                    <a:pt x="4537091" y="5067"/>
                    <a:pt x="4538202" y="7750"/>
                    <a:pt x="4538202" y="10547"/>
                  </a:cubicBezTo>
                  <a:lnTo>
                    <a:pt x="4538202" y="360301"/>
                  </a:lnTo>
                  <a:cubicBezTo>
                    <a:pt x="4538202" y="363099"/>
                    <a:pt x="4537091" y="365781"/>
                    <a:pt x="4535113" y="367759"/>
                  </a:cubicBezTo>
                  <a:cubicBezTo>
                    <a:pt x="4533135" y="369737"/>
                    <a:pt x="4530453" y="370849"/>
                    <a:pt x="4527655" y="370849"/>
                  </a:cubicBezTo>
                  <a:lnTo>
                    <a:pt x="10547" y="370849"/>
                  </a:lnTo>
                  <a:cubicBezTo>
                    <a:pt x="7750" y="370849"/>
                    <a:pt x="5067" y="369737"/>
                    <a:pt x="3089" y="367759"/>
                  </a:cubicBezTo>
                  <a:cubicBezTo>
                    <a:pt x="1111" y="365781"/>
                    <a:pt x="0" y="363099"/>
                    <a:pt x="0" y="360301"/>
                  </a:cubicBezTo>
                  <a:lnTo>
                    <a:pt x="0" y="10547"/>
                  </a:lnTo>
                  <a:cubicBezTo>
                    <a:pt x="0" y="7750"/>
                    <a:pt x="1111" y="5067"/>
                    <a:pt x="3089" y="3089"/>
                  </a:cubicBezTo>
                  <a:cubicBezTo>
                    <a:pt x="5067" y="1111"/>
                    <a:pt x="7750" y="0"/>
                    <a:pt x="10547" y="0"/>
                  </a:cubicBezTo>
                  <a:close/>
                </a:path>
              </a:pathLst>
            </a:custGeom>
            <a:solidFill>
              <a:srgbClr val="202322">
                <a:alpha val="81961"/>
              </a:srgbClr>
            </a:solidFill>
          </p:spPr>
          <p:txBody>
            <a:bodyPr/>
            <a:lstStyle/>
            <a:p>
              <a:endParaRPr lang="en-US"/>
            </a:p>
          </p:txBody>
        </p:sp>
        <p:sp>
          <p:nvSpPr>
            <p:cNvPr id="5" name="TextBox 5"/>
            <p:cNvSpPr txBox="1"/>
            <p:nvPr/>
          </p:nvSpPr>
          <p:spPr>
            <a:xfrm>
              <a:off x="0" y="-38100"/>
              <a:ext cx="4538202" cy="40894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7240250" y="5186"/>
            <a:ext cx="1028700" cy="3086100"/>
            <a:chOff x="0" y="0"/>
            <a:chExt cx="270933" cy="812800"/>
          </a:xfrm>
        </p:grpSpPr>
        <p:sp>
          <p:nvSpPr>
            <p:cNvPr id="7" name="Freeform 7"/>
            <p:cNvSpPr/>
            <p:nvPr/>
          </p:nvSpPr>
          <p:spPr>
            <a:xfrm>
              <a:off x="0" y="0"/>
              <a:ext cx="270933" cy="812800"/>
            </a:xfrm>
            <a:custGeom>
              <a:avLst/>
              <a:gdLst/>
              <a:ahLst/>
              <a:cxnLst/>
              <a:rect l="l" t="t" r="r" b="b"/>
              <a:pathLst>
                <a:path w="270933" h="812800">
                  <a:moveTo>
                    <a:pt x="135467" y="0"/>
                  </a:moveTo>
                  <a:lnTo>
                    <a:pt x="135467" y="0"/>
                  </a:lnTo>
                  <a:cubicBezTo>
                    <a:pt x="171395" y="0"/>
                    <a:pt x="205851" y="14272"/>
                    <a:pt x="231256" y="39677"/>
                  </a:cubicBezTo>
                  <a:cubicBezTo>
                    <a:pt x="256661" y="65082"/>
                    <a:pt x="270933" y="99539"/>
                    <a:pt x="270933" y="135467"/>
                  </a:cubicBezTo>
                  <a:lnTo>
                    <a:pt x="270933" y="677333"/>
                  </a:lnTo>
                  <a:cubicBezTo>
                    <a:pt x="270933" y="713261"/>
                    <a:pt x="256661" y="747718"/>
                    <a:pt x="231256" y="773123"/>
                  </a:cubicBezTo>
                  <a:cubicBezTo>
                    <a:pt x="205851" y="798528"/>
                    <a:pt x="171395" y="812800"/>
                    <a:pt x="135467" y="812800"/>
                  </a:cubicBezTo>
                  <a:lnTo>
                    <a:pt x="135467" y="812800"/>
                  </a:lnTo>
                  <a:cubicBezTo>
                    <a:pt x="99539" y="812800"/>
                    <a:pt x="65082" y="798528"/>
                    <a:pt x="39677" y="773123"/>
                  </a:cubicBezTo>
                  <a:cubicBezTo>
                    <a:pt x="14272" y="747718"/>
                    <a:pt x="0" y="713261"/>
                    <a:pt x="0" y="677333"/>
                  </a:cubicBezTo>
                  <a:lnTo>
                    <a:pt x="0" y="135467"/>
                  </a:lnTo>
                  <a:cubicBezTo>
                    <a:pt x="0" y="99539"/>
                    <a:pt x="14272" y="65082"/>
                    <a:pt x="39677" y="39677"/>
                  </a:cubicBezTo>
                  <a:cubicBezTo>
                    <a:pt x="65082" y="14272"/>
                    <a:pt x="99539" y="0"/>
                    <a:pt x="135467" y="0"/>
                  </a:cubicBezTo>
                  <a:close/>
                </a:path>
              </a:pathLst>
            </a:custGeom>
            <a:solidFill>
              <a:srgbClr val="202322">
                <a:alpha val="81961"/>
              </a:srgbClr>
            </a:solidFill>
          </p:spPr>
          <p:txBody>
            <a:bodyPr/>
            <a:lstStyle/>
            <a:p>
              <a:endParaRPr lang="en-US"/>
            </a:p>
          </p:txBody>
        </p:sp>
        <p:sp>
          <p:nvSpPr>
            <p:cNvPr id="8" name="TextBox 8"/>
            <p:cNvSpPr txBox="1"/>
            <p:nvPr/>
          </p:nvSpPr>
          <p:spPr>
            <a:xfrm>
              <a:off x="0" y="-9525"/>
              <a:ext cx="270933" cy="822325"/>
            </a:xfrm>
            <a:prstGeom prst="rect">
              <a:avLst/>
            </a:prstGeom>
          </p:spPr>
          <p:txBody>
            <a:bodyPr lIns="50800" tIns="50800" rIns="50800" bIns="50800" rtlCol="0" anchor="ctr"/>
            <a:lstStyle/>
            <a:p>
              <a:pPr marL="0" marR="0" lvl="0" indent="0" algn="ctr" defTabSz="914400" rtl="0" eaLnBrk="1" fontAlgn="auto" latinLnBrk="0" hangingPunct="1">
                <a:lnSpc>
                  <a:spcPts val="280"/>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773762" y="9053403"/>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0" name="Freeform 10"/>
          <p:cNvSpPr/>
          <p:nvPr/>
        </p:nvSpPr>
        <p:spPr>
          <a:xfrm>
            <a:off x="15818796" y="9053403"/>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540365" y="554446"/>
            <a:ext cx="15718935" cy="775971"/>
          </a:xfrm>
          <a:prstGeom prst="rect">
            <a:avLst/>
          </a:prstGeom>
        </p:spPr>
        <p:txBody>
          <a:bodyPr lIns="0" tIns="0" rIns="0" bIns="0" rtlCol="0" anchor="t">
            <a:spAutoFit/>
          </a:bodyPr>
          <a:lstStyle/>
          <a:p>
            <a:pPr marL="0" marR="0" lvl="0" indent="0" algn="ctr" defTabSz="914400" rtl="0" eaLnBrk="1" fontAlgn="auto" latinLnBrk="0" hangingPunct="1">
              <a:lnSpc>
                <a:spcPts val="5800"/>
              </a:lnSpc>
              <a:spcBef>
                <a:spcPts val="0"/>
              </a:spcBef>
              <a:spcAft>
                <a:spcPts val="0"/>
              </a:spcAft>
              <a:buClrTx/>
              <a:buSzTx/>
              <a:buFontTx/>
              <a:buNone/>
              <a:tabLst/>
              <a:defRPr/>
            </a:pPr>
            <a:r>
              <a:rPr kumimoji="0" lang="en-US" sz="5800" b="1" i="0" u="none" strike="noStrike" kern="1200" cap="none" spc="-319" normalizeH="0" baseline="0" noProof="0">
                <a:ln>
                  <a:noFill/>
                </a:ln>
                <a:solidFill>
                  <a:srgbClr val="0B0A0A"/>
                </a:solidFill>
                <a:effectLst/>
                <a:uLnTx/>
                <a:uFillTx/>
                <a:latin typeface="Montserrat Bold"/>
                <a:ea typeface="Montserrat Bold"/>
                <a:cs typeface="Montserrat Bold"/>
                <a:sym typeface="Montserrat Bold"/>
              </a:rPr>
              <a:t>Attention to Detail Checklist</a:t>
            </a:r>
          </a:p>
        </p:txBody>
      </p:sp>
      <p:grpSp>
        <p:nvGrpSpPr>
          <p:cNvPr id="3" name="Group 3"/>
          <p:cNvGrpSpPr/>
          <p:nvPr/>
        </p:nvGrpSpPr>
        <p:grpSpPr>
          <a:xfrm>
            <a:off x="4949417" y="7838426"/>
            <a:ext cx="9308389" cy="1532487"/>
            <a:chOff x="0" y="0"/>
            <a:chExt cx="2557795" cy="421103"/>
          </a:xfrm>
        </p:grpSpPr>
        <p:sp>
          <p:nvSpPr>
            <p:cNvPr id="4" name="Freeform 4"/>
            <p:cNvSpPr/>
            <p:nvPr/>
          </p:nvSpPr>
          <p:spPr>
            <a:xfrm>
              <a:off x="0" y="0"/>
              <a:ext cx="2557795" cy="421103"/>
            </a:xfrm>
            <a:custGeom>
              <a:avLst/>
              <a:gdLst/>
              <a:ahLst/>
              <a:cxnLst/>
              <a:rect l="l" t="t" r="r" b="b"/>
              <a:pathLst>
                <a:path w="2557795" h="421103">
                  <a:moveTo>
                    <a:pt x="42417" y="0"/>
                  </a:moveTo>
                  <a:lnTo>
                    <a:pt x="2515378" y="0"/>
                  </a:lnTo>
                  <a:cubicBezTo>
                    <a:pt x="2526628" y="0"/>
                    <a:pt x="2537417" y="4469"/>
                    <a:pt x="2545372" y="12424"/>
                  </a:cubicBezTo>
                  <a:cubicBezTo>
                    <a:pt x="2553327" y="20379"/>
                    <a:pt x="2557795" y="31168"/>
                    <a:pt x="2557795" y="42417"/>
                  </a:cubicBezTo>
                  <a:lnTo>
                    <a:pt x="2557795" y="378685"/>
                  </a:lnTo>
                  <a:cubicBezTo>
                    <a:pt x="2557795" y="389935"/>
                    <a:pt x="2553327" y="400724"/>
                    <a:pt x="2545372" y="408679"/>
                  </a:cubicBezTo>
                  <a:cubicBezTo>
                    <a:pt x="2537417" y="416634"/>
                    <a:pt x="2526628" y="421103"/>
                    <a:pt x="2515378" y="421103"/>
                  </a:cubicBezTo>
                  <a:lnTo>
                    <a:pt x="42417" y="421103"/>
                  </a:lnTo>
                  <a:cubicBezTo>
                    <a:pt x="31168" y="421103"/>
                    <a:pt x="20379" y="416634"/>
                    <a:pt x="12424" y="408679"/>
                  </a:cubicBezTo>
                  <a:cubicBezTo>
                    <a:pt x="4469" y="400724"/>
                    <a:pt x="0" y="389935"/>
                    <a:pt x="0" y="378685"/>
                  </a:cubicBezTo>
                  <a:lnTo>
                    <a:pt x="0" y="42417"/>
                  </a:lnTo>
                  <a:cubicBezTo>
                    <a:pt x="0" y="31168"/>
                    <a:pt x="4469" y="20379"/>
                    <a:pt x="12424" y="12424"/>
                  </a:cubicBezTo>
                  <a:cubicBezTo>
                    <a:pt x="20379" y="4469"/>
                    <a:pt x="31168" y="0"/>
                    <a:pt x="42417" y="0"/>
                  </a:cubicBezTo>
                  <a:close/>
                </a:path>
              </a:pathLst>
            </a:custGeom>
            <a:solidFill>
              <a:srgbClr val="060B37"/>
            </a:solidFill>
          </p:spPr>
          <p:txBody>
            <a:bodyPr/>
            <a:lstStyle/>
            <a:p>
              <a:endParaRPr lang="en-US"/>
            </a:p>
          </p:txBody>
        </p:sp>
        <p:sp>
          <p:nvSpPr>
            <p:cNvPr id="5" name="TextBox 5"/>
            <p:cNvSpPr txBox="1"/>
            <p:nvPr/>
          </p:nvSpPr>
          <p:spPr>
            <a:xfrm>
              <a:off x="0" y="-38100"/>
              <a:ext cx="2557795" cy="459203"/>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566700" y="5318045"/>
            <a:ext cx="7800466" cy="2130251"/>
            <a:chOff x="0" y="0"/>
            <a:chExt cx="2143443" cy="585359"/>
          </a:xfrm>
        </p:grpSpPr>
        <p:sp>
          <p:nvSpPr>
            <p:cNvPr id="7" name="Freeform 7"/>
            <p:cNvSpPr/>
            <p:nvPr/>
          </p:nvSpPr>
          <p:spPr>
            <a:xfrm>
              <a:off x="0" y="0"/>
              <a:ext cx="2143443" cy="585359"/>
            </a:xfrm>
            <a:custGeom>
              <a:avLst/>
              <a:gdLst/>
              <a:ahLst/>
              <a:cxnLst/>
              <a:rect l="l" t="t" r="r" b="b"/>
              <a:pathLst>
                <a:path w="2143443" h="585359">
                  <a:moveTo>
                    <a:pt x="50617" y="0"/>
                  </a:moveTo>
                  <a:lnTo>
                    <a:pt x="2092825" y="0"/>
                  </a:lnTo>
                  <a:cubicBezTo>
                    <a:pt x="2106250" y="0"/>
                    <a:pt x="2119125" y="5333"/>
                    <a:pt x="2128617" y="14825"/>
                  </a:cubicBezTo>
                  <a:cubicBezTo>
                    <a:pt x="2138110" y="24318"/>
                    <a:pt x="2143443" y="37193"/>
                    <a:pt x="2143443" y="50617"/>
                  </a:cubicBezTo>
                  <a:lnTo>
                    <a:pt x="2143443" y="534742"/>
                  </a:lnTo>
                  <a:cubicBezTo>
                    <a:pt x="2143443" y="562697"/>
                    <a:pt x="2120780" y="585359"/>
                    <a:pt x="2092825" y="585359"/>
                  </a:cubicBezTo>
                  <a:lnTo>
                    <a:pt x="50617" y="585359"/>
                  </a:lnTo>
                  <a:cubicBezTo>
                    <a:pt x="22662" y="585359"/>
                    <a:pt x="0" y="562697"/>
                    <a:pt x="0" y="534742"/>
                  </a:cubicBezTo>
                  <a:lnTo>
                    <a:pt x="0" y="50617"/>
                  </a:lnTo>
                  <a:cubicBezTo>
                    <a:pt x="0" y="22662"/>
                    <a:pt x="22662" y="0"/>
                    <a:pt x="50617" y="0"/>
                  </a:cubicBezTo>
                  <a:close/>
                </a:path>
              </a:pathLst>
            </a:custGeom>
            <a:solidFill>
              <a:srgbClr val="060B37"/>
            </a:solidFill>
          </p:spPr>
          <p:txBody>
            <a:bodyPr/>
            <a:lstStyle/>
            <a:p>
              <a:endParaRPr lang="en-US"/>
            </a:p>
          </p:txBody>
        </p:sp>
        <p:sp>
          <p:nvSpPr>
            <p:cNvPr id="8" name="TextBox 8"/>
            <p:cNvSpPr txBox="1"/>
            <p:nvPr/>
          </p:nvSpPr>
          <p:spPr>
            <a:xfrm>
              <a:off x="0" y="-38100"/>
              <a:ext cx="2143443"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10059985" y="5434885"/>
            <a:ext cx="7650943" cy="2130251"/>
            <a:chOff x="0" y="0"/>
            <a:chExt cx="2102356" cy="585359"/>
          </a:xfrm>
        </p:grpSpPr>
        <p:sp>
          <p:nvSpPr>
            <p:cNvPr id="10" name="Freeform 10"/>
            <p:cNvSpPr/>
            <p:nvPr/>
          </p:nvSpPr>
          <p:spPr>
            <a:xfrm>
              <a:off x="0" y="0"/>
              <a:ext cx="2102356" cy="585359"/>
            </a:xfrm>
            <a:custGeom>
              <a:avLst/>
              <a:gdLst/>
              <a:ahLst/>
              <a:cxnLst/>
              <a:rect l="l" t="t" r="r" b="b"/>
              <a:pathLst>
                <a:path w="2102356" h="585359">
                  <a:moveTo>
                    <a:pt x="51606" y="0"/>
                  </a:moveTo>
                  <a:lnTo>
                    <a:pt x="2050750" y="0"/>
                  </a:lnTo>
                  <a:cubicBezTo>
                    <a:pt x="2064436" y="0"/>
                    <a:pt x="2077563" y="5437"/>
                    <a:pt x="2087241" y="15115"/>
                  </a:cubicBezTo>
                  <a:cubicBezTo>
                    <a:pt x="2096919" y="24793"/>
                    <a:pt x="2102356" y="37920"/>
                    <a:pt x="2102356" y="51606"/>
                  </a:cubicBezTo>
                  <a:lnTo>
                    <a:pt x="2102356" y="533752"/>
                  </a:lnTo>
                  <a:cubicBezTo>
                    <a:pt x="2102356" y="562254"/>
                    <a:pt x="2079251" y="585359"/>
                    <a:pt x="2050750" y="585359"/>
                  </a:cubicBezTo>
                  <a:lnTo>
                    <a:pt x="51606" y="585359"/>
                  </a:lnTo>
                  <a:cubicBezTo>
                    <a:pt x="23105" y="585359"/>
                    <a:pt x="0" y="562254"/>
                    <a:pt x="0" y="533752"/>
                  </a:cubicBezTo>
                  <a:lnTo>
                    <a:pt x="0" y="51606"/>
                  </a:lnTo>
                  <a:cubicBezTo>
                    <a:pt x="0" y="23105"/>
                    <a:pt x="23105" y="0"/>
                    <a:pt x="51606" y="0"/>
                  </a:cubicBezTo>
                  <a:close/>
                </a:path>
              </a:pathLst>
            </a:custGeom>
            <a:solidFill>
              <a:srgbClr val="060B37"/>
            </a:solidFill>
          </p:spPr>
          <p:txBody>
            <a:bodyPr/>
            <a:lstStyle/>
            <a:p>
              <a:endParaRPr lang="en-US"/>
            </a:p>
          </p:txBody>
        </p:sp>
        <p:sp>
          <p:nvSpPr>
            <p:cNvPr id="11" name="TextBox 11"/>
            <p:cNvSpPr txBox="1"/>
            <p:nvPr/>
          </p:nvSpPr>
          <p:spPr>
            <a:xfrm>
              <a:off x="0" y="-38100"/>
              <a:ext cx="2102356"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11330822" y="6212867"/>
            <a:ext cx="6721777"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Are all attachments included?</a:t>
            </a:r>
          </a:p>
        </p:txBody>
      </p:sp>
      <p:sp>
        <p:nvSpPr>
          <p:cNvPr id="13" name="TextBox 13"/>
          <p:cNvSpPr txBox="1"/>
          <p:nvPr/>
        </p:nvSpPr>
        <p:spPr>
          <a:xfrm>
            <a:off x="1748207" y="6212867"/>
            <a:ext cx="6402421"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Is formatting consistent?</a:t>
            </a:r>
          </a:p>
        </p:txBody>
      </p:sp>
      <p:sp>
        <p:nvSpPr>
          <p:cNvPr id="14" name="TextBox 14"/>
          <p:cNvSpPr txBox="1"/>
          <p:nvPr/>
        </p:nvSpPr>
        <p:spPr>
          <a:xfrm>
            <a:off x="5876766" y="8390102"/>
            <a:ext cx="8202125"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Is the document clear and professional?</a:t>
            </a:r>
          </a:p>
        </p:txBody>
      </p:sp>
      <p:sp>
        <p:nvSpPr>
          <p:cNvPr id="15" name="Freeform 15"/>
          <p:cNvSpPr/>
          <p:nvPr/>
        </p:nvSpPr>
        <p:spPr>
          <a:xfrm>
            <a:off x="4949417" y="814099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6" name="Freeform 16"/>
          <p:cNvSpPr/>
          <p:nvPr/>
        </p:nvSpPr>
        <p:spPr>
          <a:xfrm>
            <a:off x="805645" y="603633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7" name="Freeform 17"/>
          <p:cNvSpPr/>
          <p:nvPr/>
        </p:nvSpPr>
        <p:spPr>
          <a:xfrm>
            <a:off x="10403473" y="603633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8" name="Group 18"/>
          <p:cNvGrpSpPr/>
          <p:nvPr/>
        </p:nvGrpSpPr>
        <p:grpSpPr>
          <a:xfrm>
            <a:off x="1748207" y="2838104"/>
            <a:ext cx="7096172" cy="2130251"/>
            <a:chOff x="0" y="0"/>
            <a:chExt cx="1949914" cy="585359"/>
          </a:xfrm>
        </p:grpSpPr>
        <p:sp>
          <p:nvSpPr>
            <p:cNvPr id="19" name="Freeform 19"/>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0" name="TextBox 20"/>
            <p:cNvSpPr txBox="1"/>
            <p:nvPr/>
          </p:nvSpPr>
          <p:spPr>
            <a:xfrm>
              <a:off x="0" y="-38100"/>
              <a:ext cx="1949914"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p:cNvGrpSpPr/>
          <p:nvPr/>
        </p:nvGrpSpPr>
        <p:grpSpPr>
          <a:xfrm>
            <a:off x="9603612" y="2838104"/>
            <a:ext cx="7096172" cy="2130251"/>
            <a:chOff x="0" y="0"/>
            <a:chExt cx="1949914" cy="585359"/>
          </a:xfrm>
        </p:grpSpPr>
        <p:sp>
          <p:nvSpPr>
            <p:cNvPr id="22" name="Freeform 22"/>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3" name="TextBox 23"/>
            <p:cNvSpPr txBox="1"/>
            <p:nvPr/>
          </p:nvSpPr>
          <p:spPr>
            <a:xfrm>
              <a:off x="0" y="-38100"/>
              <a:ext cx="1949914"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TextBox 24"/>
          <p:cNvSpPr txBox="1"/>
          <p:nvPr/>
        </p:nvSpPr>
        <p:spPr>
          <a:xfrm>
            <a:off x="3433195" y="3616086"/>
            <a:ext cx="4887143"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Are all dates correct?</a:t>
            </a:r>
          </a:p>
        </p:txBody>
      </p:sp>
      <p:sp>
        <p:nvSpPr>
          <p:cNvPr id="25" name="TextBox 25"/>
          <p:cNvSpPr txBox="1"/>
          <p:nvPr/>
        </p:nvSpPr>
        <p:spPr>
          <a:xfrm>
            <a:off x="11445770" y="3616086"/>
            <a:ext cx="4879372"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Are figures accurate?</a:t>
            </a:r>
          </a:p>
        </p:txBody>
      </p:sp>
      <p:sp>
        <p:nvSpPr>
          <p:cNvPr id="26" name="Freeform 26"/>
          <p:cNvSpPr/>
          <p:nvPr/>
        </p:nvSpPr>
        <p:spPr>
          <a:xfrm>
            <a:off x="2144308" y="343955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7" name="Freeform 27"/>
          <p:cNvSpPr/>
          <p:nvPr/>
        </p:nvSpPr>
        <p:spPr>
          <a:xfrm>
            <a:off x="9939799" y="3350031"/>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8" name="TextBox 28"/>
          <p:cNvSpPr txBox="1"/>
          <p:nvPr/>
        </p:nvSpPr>
        <p:spPr>
          <a:xfrm>
            <a:off x="1540365" y="1692367"/>
            <a:ext cx="15718935" cy="600077"/>
          </a:xfrm>
          <a:prstGeom prst="rect">
            <a:avLst/>
          </a:prstGeom>
        </p:spPr>
        <p:txBody>
          <a:bodyPr lIns="0" tIns="0" rIns="0" bIns="0" rtlCol="0" anchor="t">
            <a:spAutoFit/>
          </a:bodyPr>
          <a:lstStyle/>
          <a:p>
            <a:pPr marL="0" marR="0" lvl="0" indent="0" algn="ctr" defTabSz="914400" rtl="0" eaLnBrk="1" fontAlgn="auto" latinLnBrk="0" hangingPunct="1">
              <a:lnSpc>
                <a:spcPts val="4500"/>
              </a:lnSpc>
              <a:spcBef>
                <a:spcPts val="0"/>
              </a:spcBef>
              <a:spcAft>
                <a:spcPts val="0"/>
              </a:spcAft>
              <a:buClrTx/>
              <a:buSzTx/>
              <a:buFontTx/>
              <a:buNone/>
              <a:tabLst/>
              <a:defRPr/>
            </a:pPr>
            <a:r>
              <a:rPr kumimoji="0" lang="en-US" sz="4500" b="1" i="0" u="none" strike="noStrike" kern="1200" cap="none" spc="-247" normalizeH="0" baseline="0" noProof="0">
                <a:ln>
                  <a:noFill/>
                </a:ln>
                <a:solidFill>
                  <a:srgbClr val="0B0A0A"/>
                </a:solidFill>
                <a:effectLst/>
                <a:uLnTx/>
                <a:uFillTx/>
                <a:latin typeface="Montserrat Bold"/>
                <a:ea typeface="Montserrat Bold"/>
                <a:cs typeface="Montserrat Bold"/>
                <a:sym typeface="Montserrat Bold"/>
              </a:rPr>
              <a:t>Before submitting any document: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3714" y="69850"/>
            <a:ext cx="18174286" cy="10217150"/>
          </a:xfrm>
          <a:prstGeom prst="rect">
            <a:avLst/>
          </a:prstGeom>
        </p:spPr>
        <p:txBody>
          <a:bodyPr lIns="0" tIns="0" rIns="0" bIns="0" rtlCol="0" anchor="t">
            <a:spAutoFit/>
          </a:bodyPr>
          <a:lstStyle/>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IITA INTERNAL MEMO</a:t>
            </a: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Subject:</a:t>
            </a: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 Donor Visit Preparation and Logistics Update</a:t>
            </a: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Date:</a:t>
            </a: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 15th April, 2026</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The upcoming donor visit is scheduled to hold on May 25th, 2025, at the IITA Ibadan campus. All administrative and logistics arrangements must be finalized by 20th May, 2026 to ensure smooth coordination.</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The expected number of visitors is 15 delegates, including representatives from partner organisations and funding agencies. However, accommodation has currently been reserved for 12 guest at the IITA guest house.</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Transportation arrangements includes:</a:t>
            </a:r>
          </a:p>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2 buses for airport pick-ups</a:t>
            </a:r>
          </a:p>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1 SUV for VIP movement</a:t>
            </a:r>
          </a:p>
          <a:p>
            <a:pPr marL="431801" marR="0" lvl="1" indent="-215900" algn="l" defTabSz="914400" rtl="0" eaLnBrk="1" fontAlgn="auto" latinLnBrk="0" hangingPunct="1">
              <a:lnSpc>
                <a:spcPts val="2800"/>
              </a:lnSpc>
              <a:spcBef>
                <a:spcPts val="0"/>
              </a:spcBef>
              <a:spcAft>
                <a:spcPts val="0"/>
              </a:spcAft>
              <a:buClrTx/>
              <a:buSzTx/>
              <a:buFont typeface="Arial"/>
              <a:buChar char="•"/>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1 backup vehicle incase of emergency</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The workshop session will take place in the Main Conference room, starting at 9:00am and ending at 4:00 PM. All presentation materials should be submitted by May 18th, 2026.</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Kindly ensure that all documentations are properly completed and submitted to the Admin Office. Any delay in submission may affect the overall success of the visit.</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For further enquires, please contact the Logistics Team.</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Prepared by:</a:t>
            </a: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 Adminstrative Officer</a:t>
            </a: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 IITA Ibadan</a:t>
            </a:r>
          </a:p>
          <a:p>
            <a:pPr marL="0" marR="0" lvl="0" indent="0" algn="l" defTabSz="914400" rtl="0" eaLnBrk="1" fontAlgn="auto" latinLnBrk="0" hangingPunct="1">
              <a:lnSpc>
                <a:spcPts val="28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Approved by:</a:t>
            </a:r>
          </a:p>
          <a:p>
            <a:pPr marL="0" marR="0" lvl="0" indent="0" algn="l" defTabSz="914400" rtl="0" eaLnBrk="1" fontAlgn="auto" latinLnBrk="0" hangingPunct="1">
              <a:lnSpc>
                <a:spcPts val="28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nva Sans"/>
                <a:ea typeface="Canva Sans"/>
                <a:cs typeface="Canva Sans"/>
                <a:sym typeface="Canva Sans"/>
              </a:rPr>
              <a:t> Head of Operations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TextBox 2"/>
          <p:cNvSpPr txBox="1"/>
          <p:nvPr/>
        </p:nvSpPr>
        <p:spPr>
          <a:xfrm>
            <a:off x="6408120" y="174901"/>
            <a:ext cx="5471761" cy="622933"/>
          </a:xfrm>
          <a:prstGeom prst="rect">
            <a:avLst/>
          </a:prstGeom>
        </p:spPr>
        <p:txBody>
          <a:bodyPr lIns="0" tIns="0" rIns="0" bIns="0" rtlCol="0" anchor="t">
            <a:spAutoFit/>
          </a:bodyPr>
          <a:lstStyle/>
          <a:p>
            <a:pPr marL="0" marR="0" lvl="0" indent="0" algn="l" defTabSz="914400" rtl="0" eaLnBrk="1" fontAlgn="auto" latinLnBrk="0" hangingPunct="1">
              <a:lnSpc>
                <a:spcPts val="492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League Spartan"/>
                <a:ea typeface="League Spartan"/>
                <a:cs typeface="League Spartan"/>
                <a:sym typeface="League Spartan"/>
              </a:rPr>
              <a:t>Errors Embedded:</a:t>
            </a:r>
          </a:p>
        </p:txBody>
      </p:sp>
      <p:sp>
        <p:nvSpPr>
          <p:cNvPr id="3" name="TextBox 3"/>
          <p:cNvSpPr txBox="1"/>
          <p:nvPr/>
        </p:nvSpPr>
        <p:spPr>
          <a:xfrm>
            <a:off x="267392" y="705485"/>
            <a:ext cx="9629377" cy="8381365"/>
          </a:xfrm>
          <a:prstGeom prst="rect">
            <a:avLst/>
          </a:prstGeom>
        </p:spPr>
        <p:txBody>
          <a:bodyPr lIns="0" tIns="0" rIns="0" bIns="0" rtlCol="0" anchor="t">
            <a:spAutoFit/>
          </a:bodyPr>
          <a:lstStyle/>
          <a:p>
            <a:pPr marL="0" marR="0" lvl="0" indent="0" algn="l" defTabSz="914400" rtl="0" eaLnBrk="1" fontAlgn="auto" latinLnBrk="0" hangingPunct="1">
              <a:lnSpc>
                <a:spcPts val="47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1. </a:t>
            </a:r>
            <a:r>
              <a:rPr kumimoji="0" lang="en-US" sz="33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Wrong Dates</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Memo date: 15th April, 2026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Event date: May 25th, 2025 ❌ (past year)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Deadline: 20th May, 2026 (inconsistent timeline logic) </a:t>
            </a: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2. </a:t>
            </a:r>
            <a:r>
              <a:rPr kumimoji="0" lang="en-US" sz="33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Spelling Errors</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incase → should be in case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documentations → should be documentation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enquires → should be enquiries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Adminstrative → should be Administrative </a:t>
            </a: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endParaRPr>
          </a:p>
        </p:txBody>
      </p:sp>
      <p:sp>
        <p:nvSpPr>
          <p:cNvPr id="4" name="TextBox 4"/>
          <p:cNvSpPr txBox="1"/>
          <p:nvPr/>
        </p:nvSpPr>
        <p:spPr>
          <a:xfrm>
            <a:off x="9896769" y="1221294"/>
            <a:ext cx="8391231" cy="7781290"/>
          </a:xfrm>
          <a:prstGeom prst="rect">
            <a:avLst/>
          </a:prstGeom>
        </p:spPr>
        <p:txBody>
          <a:bodyPr lIns="0" tIns="0" rIns="0" bIns="0" rtlCol="0" anchor="t">
            <a:spAutoFit/>
          </a:bodyPr>
          <a:lstStyle/>
          <a:p>
            <a:pPr marL="0" marR="0" lvl="0" indent="0" algn="l" defTabSz="914400" rtl="0" eaLnBrk="1" fontAlgn="auto" latinLnBrk="0" hangingPunct="1">
              <a:lnSpc>
                <a:spcPts val="4759"/>
              </a:lnSpc>
              <a:spcBef>
                <a:spcPts val="0"/>
              </a:spcBef>
              <a:spcAft>
                <a:spcPts val="0"/>
              </a:spcAft>
              <a:buClrTx/>
              <a:buSzTx/>
              <a:buFontTx/>
              <a:buNone/>
              <a:tabLst/>
              <a:defRPr/>
            </a:pPr>
            <a:r>
              <a:rPr kumimoji="0" lang="en-US" sz="33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3. Inconsistent Formatting</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“9:00am” vs “4:00 PM”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“Main Conference room” (capitalization inconsistency)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Mixed date formats (15th March vs April 18th) </a:t>
            </a: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4759"/>
              </a:lnSpc>
              <a:spcBef>
                <a:spcPts val="0"/>
              </a:spcBef>
              <a:spcAft>
                <a:spcPts val="0"/>
              </a:spcAft>
              <a:buClrTx/>
              <a:buSzTx/>
              <a:buFontTx/>
              <a:buNone/>
              <a:tabLst/>
              <a:defRPr/>
            </a:pPr>
            <a:r>
              <a:rPr kumimoji="0" lang="en-US" sz="33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4. Incorrect Figures</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15 delegates vs accommodation for 12 guests ❌ </a:t>
            </a:r>
          </a:p>
          <a:p>
            <a:pPr marL="734059" marR="0" lvl="1" indent="-367030" algn="l" defTabSz="914400" rtl="0" eaLnBrk="1" fontAlgn="auto" latinLnBrk="0" hangingPunct="1">
              <a:lnSpc>
                <a:spcPts val="4759"/>
              </a:lnSpc>
              <a:spcBef>
                <a:spcPts val="0"/>
              </a:spcBef>
              <a:spcAft>
                <a:spcPts val="0"/>
              </a:spcAft>
              <a:buClrTx/>
              <a:buSzTx/>
              <a:buFont typeface="Arial"/>
              <a:buChar char="•"/>
              <a:tabLst/>
              <a:defRPr/>
            </a:pPr>
            <a:r>
              <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rPr>
              <a:t>“12 guest” → grammatical + numerical inconsistency </a:t>
            </a:r>
          </a:p>
          <a:p>
            <a:pPr marL="0" marR="0" lvl="0" indent="0" algn="l" defTabSz="914400" rtl="0" eaLnBrk="1" fontAlgn="auto" latinLnBrk="0" hangingPunct="1">
              <a:lnSpc>
                <a:spcPts val="4759"/>
              </a:lnSpc>
              <a:spcBef>
                <a:spcPts val="0"/>
              </a:spcBef>
              <a:spcAft>
                <a:spcPts val="0"/>
              </a:spcAft>
              <a:buClrTx/>
              <a:buSzTx/>
              <a:buFontTx/>
              <a:buNone/>
              <a:tabLst/>
              <a:defRPr/>
            </a:pPr>
            <a:endParaRPr kumimoji="0" lang="en-US" sz="3399" b="0" i="0" u="none" strike="noStrike" kern="1200" cap="none" spc="0" normalizeH="0" baseline="0" noProof="0">
              <a:ln>
                <a:noFill/>
              </a:ln>
              <a:solidFill>
                <a:srgbClr val="000000"/>
              </a:solidFill>
              <a:effectLst/>
              <a:uLnTx/>
              <a:uFillTx/>
              <a:latin typeface="Canva Sans"/>
              <a:ea typeface="Canva Sans"/>
              <a:cs typeface="Canva Sans"/>
              <a:sym typeface="Canva Sans"/>
            </a:endParaRPr>
          </a:p>
        </p:txBody>
      </p:sp>
      <p:sp>
        <p:nvSpPr>
          <p:cNvPr id="5" name="TextBox 5"/>
          <p:cNvSpPr txBox="1"/>
          <p:nvPr/>
        </p:nvSpPr>
        <p:spPr>
          <a:xfrm>
            <a:off x="3114898" y="9505950"/>
            <a:ext cx="14334902" cy="574196"/>
          </a:xfrm>
          <a:prstGeom prst="rect">
            <a:avLst/>
          </a:prstGeom>
        </p:spPr>
        <p:txBody>
          <a:bodyPr wrap="square"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1" i="1" u="none" strike="noStrike" kern="1200" cap="none" spc="0" normalizeH="0" baseline="0" noProof="0" dirty="0">
                <a:ln>
                  <a:noFill/>
                </a:ln>
                <a:solidFill>
                  <a:srgbClr val="FF2828"/>
                </a:solidFill>
                <a:effectLst/>
                <a:uLnTx/>
                <a:uFillTx/>
                <a:latin typeface="Canva Sans Bold Italics"/>
                <a:ea typeface="Canva Sans Bold Italics"/>
                <a:cs typeface="Canva Sans Bold Italics"/>
                <a:sym typeface="Canva Sans Bold Italics"/>
              </a:rPr>
              <a:t>Accuracy requires deliberate attention—not assumption.</a:t>
            </a:r>
          </a:p>
        </p:txBody>
      </p:sp>
      <p:sp>
        <p:nvSpPr>
          <p:cNvPr id="6" name="TextBox 6"/>
          <p:cNvSpPr txBox="1"/>
          <p:nvPr/>
        </p:nvSpPr>
        <p:spPr>
          <a:xfrm>
            <a:off x="721906" y="8799752"/>
            <a:ext cx="10634169" cy="574196"/>
          </a:xfrm>
          <a:prstGeom prst="rect">
            <a:avLst/>
          </a:prstGeom>
        </p:spPr>
        <p:txBody>
          <a:bodyPr wrap="square"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1" i="1" u="none" strike="noStrike" kern="1200" cap="none" spc="0" normalizeH="0" baseline="0" noProof="0" dirty="0">
                <a:ln>
                  <a:noFill/>
                </a:ln>
                <a:solidFill>
                  <a:srgbClr val="FF2828"/>
                </a:solidFill>
                <a:effectLst/>
                <a:uLnTx/>
                <a:uFillTx/>
                <a:latin typeface="Canva Sans Bold Italics"/>
                <a:ea typeface="Canva Sans Bold Italics"/>
                <a:cs typeface="Canva Sans Bold Italics"/>
                <a:sym typeface="Canva Sans Bold Italics"/>
              </a:rPr>
              <a:t>We don’t see what we don’t deliberately check.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4924352" y="614362"/>
            <a:ext cx="8439296" cy="752477"/>
          </a:xfrm>
          <a:prstGeom prst="rect">
            <a:avLst/>
          </a:prstGeom>
        </p:spPr>
        <p:txBody>
          <a:bodyPr lIns="0" tIns="0" rIns="0" bIns="0" rtlCol="0" anchor="t">
            <a:spAutoFit/>
          </a:bodyPr>
          <a:lstStyle/>
          <a:p>
            <a:pPr marL="0" marR="0" lvl="0" indent="0" algn="l" defTabSz="914400" rtl="0" eaLnBrk="1" fontAlgn="auto" latinLnBrk="0" hangingPunct="1">
              <a:lnSpc>
                <a:spcPts val="6299"/>
              </a:lnSpc>
              <a:spcBef>
                <a:spcPct val="0"/>
              </a:spcBef>
              <a:spcAft>
                <a:spcPts val="0"/>
              </a:spcAft>
              <a:buClrTx/>
              <a:buSzTx/>
              <a:buFontTx/>
              <a:buNone/>
              <a:tabLst/>
              <a:defRPr/>
            </a:pPr>
            <a:r>
              <a:rPr kumimoji="0" lang="en-US" sz="44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The Quality Mindset Shift</a:t>
            </a:r>
          </a:p>
        </p:txBody>
      </p:sp>
      <p:sp>
        <p:nvSpPr>
          <p:cNvPr id="3" name="TextBox 3"/>
          <p:cNvSpPr txBox="1"/>
          <p:nvPr/>
        </p:nvSpPr>
        <p:spPr>
          <a:xfrm>
            <a:off x="4000798" y="1817030"/>
            <a:ext cx="10286405" cy="4274931"/>
          </a:xfrm>
          <a:prstGeom prst="rect">
            <a:avLst/>
          </a:prstGeom>
        </p:spPr>
        <p:txBody>
          <a:bodyPr lIns="0" tIns="0" rIns="0" bIns="0" rtlCol="0" anchor="t">
            <a:spAutoFit/>
          </a:bodyPr>
          <a:lstStyle/>
          <a:p>
            <a:pPr marL="0" marR="0" lvl="0" indent="0" algn="ctr" defTabSz="914400" rtl="0" eaLnBrk="1" fontAlgn="auto" latinLnBrk="0" hangingPunct="1">
              <a:lnSpc>
                <a:spcPts val="4823"/>
              </a:lnSpc>
              <a:spcBef>
                <a:spcPct val="0"/>
              </a:spcBef>
              <a:spcAft>
                <a:spcPts val="0"/>
              </a:spcAft>
              <a:buClrTx/>
              <a:buSzTx/>
              <a:buFontTx/>
              <a:buNone/>
              <a:tabLst/>
              <a:defRPr/>
            </a:pPr>
            <a:r>
              <a:rPr kumimoji="0" lang="en-US" sz="3445" b="0" i="0" u="none" strike="noStrike" kern="1200" cap="none" spc="0" normalizeH="0" baseline="0" noProof="0">
                <a:ln>
                  <a:noFill/>
                </a:ln>
                <a:solidFill>
                  <a:srgbClr val="000000"/>
                </a:solidFill>
                <a:effectLst/>
                <a:uLnTx/>
                <a:uFillTx/>
                <a:latin typeface="Montserrat"/>
                <a:ea typeface="Montserrat"/>
                <a:cs typeface="Montserrat"/>
                <a:sym typeface="Montserrat"/>
              </a:rPr>
              <a:t>Move from:</a:t>
            </a:r>
          </a:p>
          <a:p>
            <a:pPr marL="0" marR="0" lvl="0" indent="0" algn="ctr" defTabSz="914400" rtl="0" eaLnBrk="1" fontAlgn="auto" latinLnBrk="0" hangingPunct="1">
              <a:lnSpc>
                <a:spcPts val="4823"/>
              </a:lnSpc>
              <a:spcBef>
                <a:spcPct val="0"/>
              </a:spcBef>
              <a:spcAft>
                <a:spcPts val="0"/>
              </a:spcAft>
              <a:buClrTx/>
              <a:buSzTx/>
              <a:buFontTx/>
              <a:buNone/>
              <a:tabLst/>
              <a:defRPr/>
            </a:pPr>
            <a:endParaRPr kumimoji="0" lang="en-US" sz="3445"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ts val="3686"/>
              </a:lnSpc>
              <a:spcBef>
                <a:spcPts val="0"/>
              </a:spcBef>
              <a:spcAft>
                <a:spcPts val="0"/>
              </a:spcAft>
              <a:buClrTx/>
              <a:buSzTx/>
              <a:buFontTx/>
              <a:buNone/>
              <a:tabLst/>
              <a:defRPr/>
            </a:pPr>
            <a:r>
              <a:rPr kumimoji="0" lang="en-US" sz="3445" b="0" i="0" u="none" strike="noStrike" kern="1200" cap="none" spc="0" normalizeH="0" baseline="0" noProof="0">
                <a:ln>
                  <a:noFill/>
                </a:ln>
                <a:solidFill>
                  <a:srgbClr val="000000"/>
                </a:solidFill>
                <a:effectLst/>
                <a:uLnTx/>
                <a:uFillTx/>
                <a:latin typeface="Montserrat"/>
                <a:ea typeface="Montserrat"/>
                <a:cs typeface="Montserrat"/>
                <a:sym typeface="Montserrat"/>
              </a:rPr>
              <a:t>Completing tasks quickly</a:t>
            </a:r>
          </a:p>
          <a:p>
            <a:pPr marL="0" marR="0" lvl="0" indent="0" algn="ctr" defTabSz="914400" rtl="0" eaLnBrk="1" fontAlgn="auto" latinLnBrk="0" hangingPunct="1">
              <a:lnSpc>
                <a:spcPts val="3686"/>
              </a:lnSpc>
              <a:spcBef>
                <a:spcPts val="0"/>
              </a:spcBef>
              <a:spcAft>
                <a:spcPts val="0"/>
              </a:spcAft>
              <a:buClrTx/>
              <a:buSzTx/>
              <a:buFontTx/>
              <a:buNone/>
              <a:tabLst/>
              <a:defRPr/>
            </a:pPr>
            <a:r>
              <a:rPr kumimoji="0" lang="en-US" sz="3445" b="0" i="0" u="none" strike="noStrike" kern="1200" cap="none" spc="0" normalizeH="0" baseline="0" noProof="0">
                <a:ln>
                  <a:noFill/>
                </a:ln>
                <a:solidFill>
                  <a:srgbClr val="000000"/>
                </a:solidFill>
                <a:effectLst/>
                <a:uLnTx/>
                <a:uFillTx/>
                <a:latin typeface="Montserrat"/>
                <a:ea typeface="Montserrat"/>
                <a:cs typeface="Montserrat"/>
                <a:sym typeface="Montserrat"/>
              </a:rPr>
              <a:t> </a:t>
            </a:r>
          </a:p>
          <a:p>
            <a:pPr marL="0" marR="0" lvl="0" indent="0" algn="ctr" defTabSz="914400" rtl="0" eaLnBrk="1" fontAlgn="auto" latinLnBrk="0" hangingPunct="1">
              <a:lnSpc>
                <a:spcPts val="3686"/>
              </a:lnSpc>
              <a:spcBef>
                <a:spcPts val="0"/>
              </a:spcBef>
              <a:spcAft>
                <a:spcPts val="0"/>
              </a:spcAft>
              <a:buClrTx/>
              <a:buSzTx/>
              <a:buFontTx/>
              <a:buNone/>
              <a:tabLst/>
              <a:defRPr/>
            </a:pPr>
            <a:r>
              <a:rPr kumimoji="0" lang="en-US" sz="3445" b="0" i="0" u="none" strike="noStrike" kern="1200" cap="none" spc="0" normalizeH="0" baseline="0" noProof="0">
                <a:ln>
                  <a:noFill/>
                </a:ln>
                <a:solidFill>
                  <a:srgbClr val="000000"/>
                </a:solidFill>
                <a:effectLst/>
                <a:uLnTx/>
                <a:uFillTx/>
                <a:latin typeface="Montserrat"/>
                <a:ea typeface="Montserrat"/>
                <a:cs typeface="Montserrat"/>
                <a:sym typeface="Montserrat"/>
              </a:rPr>
              <a:t>To</a:t>
            </a:r>
          </a:p>
          <a:p>
            <a:pPr marL="0" marR="0" lvl="0" indent="0" algn="ctr" defTabSz="914400" rtl="0" eaLnBrk="1" fontAlgn="auto" latinLnBrk="0" hangingPunct="1">
              <a:lnSpc>
                <a:spcPts val="4221"/>
              </a:lnSpc>
              <a:spcBef>
                <a:spcPts val="0"/>
              </a:spcBef>
              <a:spcAft>
                <a:spcPts val="0"/>
              </a:spcAft>
              <a:buClrTx/>
              <a:buSzTx/>
              <a:buFontTx/>
              <a:buNone/>
              <a:tabLst/>
              <a:defRPr/>
            </a:pPr>
            <a:r>
              <a:rPr kumimoji="0" lang="en-US" sz="3945" b="0" i="0" u="none" strike="noStrike" kern="1200" cap="none" spc="0" normalizeH="0" baseline="0" noProof="0">
                <a:ln>
                  <a:noFill/>
                </a:ln>
                <a:solidFill>
                  <a:srgbClr val="F14A16"/>
                </a:solidFill>
                <a:effectLst/>
                <a:uLnTx/>
                <a:uFillTx/>
                <a:latin typeface="Montserrat"/>
                <a:ea typeface="Montserrat"/>
                <a:cs typeface="Montserrat"/>
                <a:sym typeface="Montserrat"/>
              </a:rPr>
              <a:t> </a:t>
            </a:r>
            <a:r>
              <a:rPr kumimoji="0" lang="en-US" sz="3945" b="1" i="1" u="sng" strike="noStrike" kern="1200" cap="none" spc="0" normalizeH="0" baseline="0" noProof="0">
                <a:ln>
                  <a:noFill/>
                </a:ln>
                <a:solidFill>
                  <a:srgbClr val="F14A16"/>
                </a:solidFill>
                <a:effectLst/>
                <a:uLnTx/>
                <a:uFillTx/>
                <a:latin typeface="Montserrat Bold Italics"/>
                <a:ea typeface="Montserrat Bold Italics"/>
                <a:cs typeface="Montserrat Bold Italics"/>
                <a:sym typeface="Montserrat Bold Italics"/>
              </a:rPr>
              <a:t>Completing tasks correctly and credibly</a:t>
            </a:r>
          </a:p>
          <a:p>
            <a:pPr marL="0" marR="0" lvl="0" indent="0" algn="ctr" defTabSz="914400" rtl="0" eaLnBrk="1" fontAlgn="auto" latinLnBrk="0" hangingPunct="1">
              <a:lnSpc>
                <a:spcPts val="4823"/>
              </a:lnSpc>
              <a:spcBef>
                <a:spcPct val="0"/>
              </a:spcBef>
              <a:spcAft>
                <a:spcPts val="0"/>
              </a:spcAft>
              <a:buClrTx/>
              <a:buSzTx/>
              <a:buFontTx/>
              <a:buNone/>
              <a:tabLst/>
              <a:defRPr/>
            </a:pPr>
            <a:endParaRPr kumimoji="0" lang="en-US" sz="3945" b="1" i="1" u="sng" strike="noStrike" kern="1200" cap="none" spc="0" normalizeH="0" baseline="0" noProof="0">
              <a:ln>
                <a:noFill/>
              </a:ln>
              <a:solidFill>
                <a:srgbClr val="F14A16"/>
              </a:solidFill>
              <a:effectLst/>
              <a:uLnTx/>
              <a:uFillTx/>
              <a:latin typeface="Montserrat Bold Italics"/>
              <a:ea typeface="Montserrat Bold Italics"/>
              <a:cs typeface="Montserrat Bold Italics"/>
              <a:sym typeface="Montserrat Bold Italics"/>
            </a:endParaRPr>
          </a:p>
        </p:txBody>
      </p:sp>
      <p:sp>
        <p:nvSpPr>
          <p:cNvPr id="4" name="TextBox 4"/>
          <p:cNvSpPr txBox="1"/>
          <p:nvPr/>
        </p:nvSpPr>
        <p:spPr>
          <a:xfrm>
            <a:off x="6100815" y="5910987"/>
            <a:ext cx="6086370" cy="1536829"/>
          </a:xfrm>
          <a:prstGeom prst="rect">
            <a:avLst/>
          </a:prstGeom>
        </p:spPr>
        <p:txBody>
          <a:bodyPr lIns="0" tIns="0" rIns="0" bIns="0" rtlCol="0" anchor="t">
            <a:spAutoFit/>
          </a:bodyPr>
          <a:lstStyle/>
          <a:p>
            <a:pPr marL="0" marR="0" lvl="0" indent="0" algn="ctr" defTabSz="914400" rtl="0" eaLnBrk="1" fontAlgn="auto" latinLnBrk="0" hangingPunct="1">
              <a:lnSpc>
                <a:spcPts val="6363"/>
              </a:lnSpc>
              <a:spcBef>
                <a:spcPct val="0"/>
              </a:spcBef>
              <a:spcAft>
                <a:spcPts val="0"/>
              </a:spcAft>
              <a:buClrTx/>
              <a:buSzTx/>
              <a:buFontTx/>
              <a:buNone/>
              <a:tabLst/>
              <a:defRPr/>
            </a:pPr>
            <a:r>
              <a:rPr kumimoji="0" lang="en-US" sz="36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Have you ever rushed a task and regretted it?</a:t>
            </a:r>
          </a:p>
        </p:txBody>
      </p:sp>
      <p:sp>
        <p:nvSpPr>
          <p:cNvPr id="5" name="TextBox 5"/>
          <p:cNvSpPr txBox="1"/>
          <p:nvPr/>
        </p:nvSpPr>
        <p:spPr>
          <a:xfrm>
            <a:off x="2910214" y="7781191"/>
            <a:ext cx="12467572" cy="1536829"/>
          </a:xfrm>
          <a:prstGeom prst="rect">
            <a:avLst/>
          </a:prstGeom>
        </p:spPr>
        <p:txBody>
          <a:bodyPr lIns="0" tIns="0" rIns="0" bIns="0" rtlCol="0" anchor="t">
            <a:spAutoFit/>
          </a:bodyPr>
          <a:lstStyle/>
          <a:p>
            <a:pPr marL="0" marR="0" lvl="0" indent="0" algn="ctr" defTabSz="914400" rtl="0" eaLnBrk="1" fontAlgn="auto" latinLnBrk="0" hangingPunct="1">
              <a:lnSpc>
                <a:spcPts val="6363"/>
              </a:lnSpc>
              <a:spcBef>
                <a:spcPct val="0"/>
              </a:spcBef>
              <a:spcAft>
                <a:spcPts val="0"/>
              </a:spcAft>
              <a:buClrTx/>
              <a:buSzTx/>
              <a:buFontTx/>
              <a:buNone/>
              <a:tabLst/>
              <a:defRPr/>
            </a:pPr>
            <a:r>
              <a:rPr kumimoji="0" lang="en-US" sz="3699" b="1" i="0" u="none" strike="noStrike" kern="1200" cap="none" spc="0" normalizeH="0" baseline="0" noProof="0">
                <a:ln>
                  <a:noFill/>
                </a:ln>
                <a:solidFill>
                  <a:srgbClr val="F14A16"/>
                </a:solidFill>
                <a:effectLst/>
                <a:uLnTx/>
                <a:uFillTx/>
                <a:latin typeface="Montserrat Bold"/>
                <a:ea typeface="Montserrat Bold"/>
                <a:cs typeface="Montserrat Bold"/>
                <a:sym typeface="Montserrat Bold"/>
              </a:rPr>
              <a:t>Speed without accuracy creates rework—and rework wastes more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8100000">
            <a:off x="14528025" y="2028020"/>
            <a:ext cx="4253272" cy="4253272"/>
          </a:xfrm>
          <a:custGeom>
            <a:avLst/>
            <a:gdLst/>
            <a:ahLst/>
            <a:cxnLst/>
            <a:rect l="l" t="t" r="r" b="b"/>
            <a:pathLst>
              <a:path w="4253272" h="4253272">
                <a:moveTo>
                  <a:pt x="0" y="0"/>
                </a:moveTo>
                <a:lnTo>
                  <a:pt x="4253272" y="0"/>
                </a:lnTo>
                <a:lnTo>
                  <a:pt x="4253272" y="4253272"/>
                </a:lnTo>
                <a:lnTo>
                  <a:pt x="0" y="4253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191713" y="3740075"/>
            <a:ext cx="3422098" cy="3422098"/>
          </a:xfrm>
          <a:custGeom>
            <a:avLst/>
            <a:gdLst/>
            <a:ahLst/>
            <a:cxnLst/>
            <a:rect l="l" t="t" r="r" b="b"/>
            <a:pathLst>
              <a:path w="3422098" h="3422098">
                <a:moveTo>
                  <a:pt x="0" y="0"/>
                </a:moveTo>
                <a:lnTo>
                  <a:pt x="3422098" y="0"/>
                </a:lnTo>
                <a:lnTo>
                  <a:pt x="3422098" y="3422098"/>
                </a:lnTo>
                <a:lnTo>
                  <a:pt x="0" y="34220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018531" y="8433776"/>
            <a:ext cx="2907069" cy="2907069"/>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4452318" y="1428432"/>
            <a:ext cx="9383365" cy="697228"/>
          </a:xfrm>
          <a:prstGeom prst="rect">
            <a:avLst/>
          </a:prstGeom>
        </p:spPr>
        <p:txBody>
          <a:bodyPr lIns="0" tIns="0" rIns="0" bIns="0" rtlCol="0" anchor="t">
            <a:spAutoFit/>
          </a:bodyPr>
          <a:lstStyle/>
          <a:p>
            <a:pPr marL="0" marR="0" lvl="0" indent="0" algn="l" defTabSz="914400" rtl="0" eaLnBrk="1" fontAlgn="auto" latinLnBrk="0" hangingPunct="1">
              <a:lnSpc>
                <a:spcPts val="5535"/>
              </a:lnSpc>
              <a:spcBef>
                <a:spcPts val="0"/>
              </a:spcBef>
              <a:spcAft>
                <a:spcPts val="0"/>
              </a:spcAft>
              <a:buClrTx/>
              <a:buSzTx/>
              <a:buFontTx/>
              <a:buNone/>
              <a:tabLst/>
              <a:defRPr/>
            </a:pPr>
            <a:r>
              <a:rPr kumimoji="0" lang="en-US" sz="4500" b="0" i="0" u="none" strike="noStrike" kern="1200" cap="none" spc="0" normalizeH="0" baseline="0" noProof="0">
                <a:ln>
                  <a:noFill/>
                </a:ln>
                <a:solidFill>
                  <a:srgbClr val="000000"/>
                </a:solidFill>
                <a:effectLst/>
                <a:uLnTx/>
                <a:uFillTx/>
                <a:latin typeface="League Spartan"/>
                <a:ea typeface="League Spartan"/>
                <a:cs typeface="League Spartan"/>
                <a:sym typeface="League Spartan"/>
              </a:rPr>
              <a:t>BUILDING A QUALITY MINDSET</a:t>
            </a:r>
          </a:p>
        </p:txBody>
      </p:sp>
      <p:sp>
        <p:nvSpPr>
          <p:cNvPr id="7" name="TextBox 7"/>
          <p:cNvSpPr txBox="1"/>
          <p:nvPr/>
        </p:nvSpPr>
        <p:spPr>
          <a:xfrm>
            <a:off x="4155101" y="2640336"/>
            <a:ext cx="9250423" cy="4521837"/>
          </a:xfrm>
          <a:prstGeom prst="rect">
            <a:avLst/>
          </a:prstGeom>
        </p:spPr>
        <p:txBody>
          <a:bodyPr lIns="0" tIns="0" rIns="0" bIns="0" rtlCol="0" anchor="t">
            <a:spAutoFit/>
          </a:bodyPr>
          <a:lstStyle/>
          <a:p>
            <a:pPr marL="0" marR="0" lvl="0" indent="0" algn="l" defTabSz="914400" rtl="0" eaLnBrk="1" fontAlgn="auto" latinLnBrk="0" hangingPunct="1">
              <a:lnSpc>
                <a:spcPts val="601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6019"/>
              </a:lnSpc>
              <a:spcBef>
                <a:spcPts val="0"/>
              </a:spcBef>
              <a:spcAft>
                <a:spcPts val="0"/>
              </a:spcAft>
              <a:buClrTx/>
              <a:buSzTx/>
              <a:buFontTx/>
              <a:buNone/>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Slow down to get it right</a:t>
            </a:r>
          </a:p>
          <a:p>
            <a:pPr marL="0" marR="0" lvl="0" indent="0" algn="l"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6019"/>
              </a:lnSpc>
              <a:spcBef>
                <a:spcPts val="0"/>
              </a:spcBef>
              <a:spcAft>
                <a:spcPts val="0"/>
              </a:spcAft>
              <a:buClrTx/>
              <a:buSzTx/>
              <a:buFontTx/>
              <a:buNone/>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Take ownership of your work</a:t>
            </a:r>
          </a:p>
          <a:p>
            <a:pPr marL="0" marR="0" lvl="0" indent="0" algn="l"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6019"/>
              </a:lnSpc>
              <a:spcBef>
                <a:spcPts val="0"/>
              </a:spcBef>
              <a:spcAft>
                <a:spcPts val="0"/>
              </a:spcAft>
              <a:buClrTx/>
              <a:buSzTx/>
              <a:buFontTx/>
              <a:buNone/>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Develop a habit of excellence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8100000">
            <a:off x="14864689" y="2997016"/>
            <a:ext cx="4253272" cy="4253272"/>
          </a:xfrm>
          <a:custGeom>
            <a:avLst/>
            <a:gdLst/>
            <a:ahLst/>
            <a:cxnLst/>
            <a:rect l="l" t="t" r="r" b="b"/>
            <a:pathLst>
              <a:path w="4253272" h="4253272">
                <a:moveTo>
                  <a:pt x="0" y="0"/>
                </a:moveTo>
                <a:lnTo>
                  <a:pt x="4253272" y="0"/>
                </a:lnTo>
                <a:lnTo>
                  <a:pt x="4253272" y="4253272"/>
                </a:lnTo>
                <a:lnTo>
                  <a:pt x="0" y="4253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074254" y="1043622"/>
            <a:ext cx="3422098" cy="3422098"/>
          </a:xfrm>
          <a:custGeom>
            <a:avLst/>
            <a:gdLst/>
            <a:ahLst/>
            <a:cxnLst/>
            <a:rect l="l" t="t" r="r" b="b"/>
            <a:pathLst>
              <a:path w="3422098" h="3422098">
                <a:moveTo>
                  <a:pt x="0" y="0"/>
                </a:moveTo>
                <a:lnTo>
                  <a:pt x="3422098" y="0"/>
                </a:lnTo>
                <a:lnTo>
                  <a:pt x="3422098" y="3422098"/>
                </a:lnTo>
                <a:lnTo>
                  <a:pt x="0" y="34220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018531" y="8433776"/>
            <a:ext cx="2907069" cy="2907069"/>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4313717" y="1043622"/>
            <a:ext cx="9660565" cy="1082038"/>
          </a:xfrm>
          <a:prstGeom prst="rect">
            <a:avLst/>
          </a:prstGeom>
        </p:spPr>
        <p:txBody>
          <a:bodyPr lIns="0" tIns="0" rIns="0" bIns="0" rtlCol="0" anchor="t">
            <a:spAutoFit/>
          </a:bodyPr>
          <a:lstStyle/>
          <a:p>
            <a:pPr marL="0" marR="0" lvl="0" indent="0" algn="l" defTabSz="914400" rtl="0" eaLnBrk="1" fontAlgn="auto" latinLnBrk="0" hangingPunct="1">
              <a:lnSpc>
                <a:spcPts val="4551"/>
              </a:lnSpc>
              <a:spcBef>
                <a:spcPts val="0"/>
              </a:spcBef>
              <a:spcAft>
                <a:spcPts val="0"/>
              </a:spcAft>
              <a:buClrTx/>
              <a:buSzTx/>
              <a:buFontTx/>
              <a:buNone/>
              <a:tabLst/>
              <a:defRPr/>
            </a:pPr>
            <a:r>
              <a:rPr kumimoji="0" lang="en-US" sz="3700" b="0" i="0" u="none" strike="noStrike" kern="1200" cap="none" spc="0" normalizeH="0" baseline="0" noProof="0">
                <a:ln>
                  <a:noFill/>
                </a:ln>
                <a:solidFill>
                  <a:srgbClr val="000000"/>
                </a:solidFill>
                <a:effectLst/>
                <a:uLnTx/>
                <a:uFillTx/>
                <a:latin typeface="League Spartan"/>
                <a:ea typeface="League Spartan"/>
                <a:cs typeface="League Spartan"/>
                <a:sym typeface="League Spartan"/>
              </a:rPr>
              <a:t>TECHNIQUES TO IMPROVE ACCURACY</a:t>
            </a:r>
          </a:p>
          <a:p>
            <a:pPr marL="0" marR="0" lvl="0" indent="0" algn="l" defTabSz="914400" rtl="0" eaLnBrk="1" fontAlgn="auto" latinLnBrk="0" hangingPunct="1">
              <a:lnSpc>
                <a:spcPts val="4059"/>
              </a:lnSpc>
              <a:spcBef>
                <a:spcPts val="0"/>
              </a:spcBef>
              <a:spcAft>
                <a:spcPts val="0"/>
              </a:spcAft>
              <a:buClrTx/>
              <a:buSzTx/>
              <a:buFontTx/>
              <a:buNone/>
              <a:tabLst/>
              <a:defRPr/>
            </a:pPr>
            <a:endParaRPr kumimoji="0" lang="en-US" sz="3700" b="0" i="0" u="none" strike="noStrike" kern="1200" cap="none" spc="0" normalizeH="0" baseline="0" noProof="0">
              <a:ln>
                <a:noFill/>
              </a:ln>
              <a:solidFill>
                <a:srgbClr val="000000"/>
              </a:solidFill>
              <a:effectLst/>
              <a:uLnTx/>
              <a:uFillTx/>
              <a:latin typeface="League Spartan"/>
              <a:ea typeface="League Spartan"/>
              <a:cs typeface="League Spartan"/>
              <a:sym typeface="League Spartan"/>
            </a:endParaRPr>
          </a:p>
        </p:txBody>
      </p:sp>
      <p:sp>
        <p:nvSpPr>
          <p:cNvPr id="7" name="TextBox 7"/>
          <p:cNvSpPr txBox="1"/>
          <p:nvPr/>
        </p:nvSpPr>
        <p:spPr>
          <a:xfrm>
            <a:off x="5413689" y="1383981"/>
            <a:ext cx="7460623" cy="7569837"/>
          </a:xfrm>
          <a:prstGeom prst="rect">
            <a:avLst/>
          </a:prstGeom>
        </p:spPr>
        <p:txBody>
          <a:bodyPr lIns="0" tIns="0" rIns="0" bIns="0" rtlCol="0" anchor="t">
            <a:spAutoFit/>
          </a:bodyPr>
          <a:lstStyle/>
          <a:p>
            <a:pPr marL="0" marR="0" lvl="0" indent="0" algn="l" defTabSz="914400" rtl="0" eaLnBrk="1" fontAlgn="auto" latinLnBrk="0" hangingPunct="1">
              <a:lnSpc>
                <a:spcPts val="601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601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6019"/>
              </a:lnSpc>
              <a:spcBef>
                <a:spcPts val="0"/>
              </a:spcBef>
              <a:spcAft>
                <a:spcPts val="0"/>
              </a:spcAft>
              <a:buClrTx/>
              <a:buSzTx/>
              <a:buFontTx/>
              <a:buNone/>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 Practical Tools:</a:t>
            </a:r>
          </a:p>
          <a:p>
            <a:pPr marL="755644" marR="0" lvl="1" indent="-377822" algn="l"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Checklists </a:t>
            </a:r>
          </a:p>
          <a:p>
            <a:pPr marL="755644" marR="0" lvl="1" indent="-377822" algn="l"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Templates </a:t>
            </a:r>
          </a:p>
          <a:p>
            <a:pPr marL="755644" marR="0" lvl="1" indent="-377822" algn="l"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Version control </a:t>
            </a:r>
          </a:p>
          <a:p>
            <a:pPr marL="755644" marR="0" lvl="1" indent="-377822" algn="l"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rPr>
              <a:t>Scheduled review time </a:t>
            </a:r>
          </a:p>
          <a:p>
            <a:pPr marL="0" marR="0" lvl="0" indent="0" algn="l"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284532" y="373127"/>
            <a:ext cx="15718935" cy="775971"/>
          </a:xfrm>
          <a:prstGeom prst="rect">
            <a:avLst/>
          </a:prstGeom>
        </p:spPr>
        <p:txBody>
          <a:bodyPr lIns="0" tIns="0" rIns="0" bIns="0" rtlCol="0" anchor="t">
            <a:spAutoFit/>
          </a:bodyPr>
          <a:lstStyle/>
          <a:p>
            <a:pPr marL="0" marR="0" lvl="0" indent="0" algn="ctr" defTabSz="914400" rtl="0" eaLnBrk="1" fontAlgn="auto" latinLnBrk="0" hangingPunct="1">
              <a:lnSpc>
                <a:spcPts val="5800"/>
              </a:lnSpc>
              <a:spcBef>
                <a:spcPts val="0"/>
              </a:spcBef>
              <a:spcAft>
                <a:spcPts val="0"/>
              </a:spcAft>
              <a:buClrTx/>
              <a:buSzTx/>
              <a:buFontTx/>
              <a:buNone/>
              <a:tabLst/>
              <a:defRPr/>
            </a:pPr>
            <a:r>
              <a:rPr kumimoji="0" lang="en-US" sz="5800" b="0" i="0" u="none" strike="noStrike" kern="1200" cap="none" spc="-319" normalizeH="0" baseline="0" noProof="0">
                <a:ln>
                  <a:noFill/>
                </a:ln>
                <a:solidFill>
                  <a:srgbClr val="0B0A0A"/>
                </a:solidFill>
                <a:effectLst/>
                <a:uLnTx/>
                <a:uFillTx/>
                <a:latin typeface="Montserrat"/>
                <a:ea typeface="Montserrat"/>
                <a:cs typeface="Montserrat"/>
                <a:sym typeface="Montserrat"/>
              </a:rPr>
              <a:t>TECHNIQUES TO IMPROVE ACCURACY</a:t>
            </a:r>
          </a:p>
        </p:txBody>
      </p:sp>
      <p:grpSp>
        <p:nvGrpSpPr>
          <p:cNvPr id="3" name="Group 3"/>
          <p:cNvGrpSpPr/>
          <p:nvPr/>
        </p:nvGrpSpPr>
        <p:grpSpPr>
          <a:xfrm>
            <a:off x="1284532" y="5787631"/>
            <a:ext cx="7544634" cy="3470669"/>
            <a:chOff x="0" y="0"/>
            <a:chExt cx="2073144" cy="953684"/>
          </a:xfrm>
        </p:grpSpPr>
        <p:sp>
          <p:nvSpPr>
            <p:cNvPr id="4" name="Freeform 4"/>
            <p:cNvSpPr/>
            <p:nvPr/>
          </p:nvSpPr>
          <p:spPr>
            <a:xfrm>
              <a:off x="0" y="0"/>
              <a:ext cx="2073144" cy="953684"/>
            </a:xfrm>
            <a:custGeom>
              <a:avLst/>
              <a:gdLst/>
              <a:ahLst/>
              <a:cxnLst/>
              <a:rect l="l" t="t" r="r" b="b"/>
              <a:pathLst>
                <a:path w="2073144" h="953684">
                  <a:moveTo>
                    <a:pt x="52334" y="0"/>
                  </a:moveTo>
                  <a:lnTo>
                    <a:pt x="2020810" y="0"/>
                  </a:lnTo>
                  <a:cubicBezTo>
                    <a:pt x="2034690" y="0"/>
                    <a:pt x="2048001" y="5514"/>
                    <a:pt x="2057816" y="15328"/>
                  </a:cubicBezTo>
                  <a:cubicBezTo>
                    <a:pt x="2067630" y="25143"/>
                    <a:pt x="2073144" y="38454"/>
                    <a:pt x="2073144" y="52334"/>
                  </a:cubicBezTo>
                  <a:lnTo>
                    <a:pt x="2073144" y="901350"/>
                  </a:lnTo>
                  <a:cubicBezTo>
                    <a:pt x="2073144" y="930253"/>
                    <a:pt x="2049713" y="953684"/>
                    <a:pt x="2020810" y="953684"/>
                  </a:cubicBezTo>
                  <a:lnTo>
                    <a:pt x="52334" y="953684"/>
                  </a:lnTo>
                  <a:cubicBezTo>
                    <a:pt x="38454" y="953684"/>
                    <a:pt x="25143" y="948170"/>
                    <a:pt x="15328" y="938356"/>
                  </a:cubicBezTo>
                  <a:cubicBezTo>
                    <a:pt x="5514" y="928541"/>
                    <a:pt x="0" y="915230"/>
                    <a:pt x="0" y="901350"/>
                  </a:cubicBezTo>
                  <a:lnTo>
                    <a:pt x="0" y="52334"/>
                  </a:lnTo>
                  <a:cubicBezTo>
                    <a:pt x="0" y="38454"/>
                    <a:pt x="5514" y="25143"/>
                    <a:pt x="15328" y="15328"/>
                  </a:cubicBezTo>
                  <a:cubicBezTo>
                    <a:pt x="25143" y="5514"/>
                    <a:pt x="38454" y="0"/>
                    <a:pt x="52334" y="0"/>
                  </a:cubicBezTo>
                  <a:close/>
                </a:path>
              </a:pathLst>
            </a:custGeom>
            <a:solidFill>
              <a:srgbClr val="060B37"/>
            </a:solidFill>
          </p:spPr>
          <p:txBody>
            <a:bodyPr/>
            <a:lstStyle/>
            <a:p>
              <a:endParaRPr lang="en-US"/>
            </a:p>
          </p:txBody>
        </p:sp>
        <p:sp>
          <p:nvSpPr>
            <p:cNvPr id="5" name="TextBox 5"/>
            <p:cNvSpPr txBox="1"/>
            <p:nvPr/>
          </p:nvSpPr>
          <p:spPr>
            <a:xfrm>
              <a:off x="0" y="-38100"/>
              <a:ext cx="2073144" cy="991784"/>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9458834" y="5933707"/>
            <a:ext cx="7419542" cy="3470669"/>
            <a:chOff x="0" y="0"/>
            <a:chExt cx="2038771" cy="953684"/>
          </a:xfrm>
        </p:grpSpPr>
        <p:sp>
          <p:nvSpPr>
            <p:cNvPr id="7" name="Freeform 7"/>
            <p:cNvSpPr/>
            <p:nvPr/>
          </p:nvSpPr>
          <p:spPr>
            <a:xfrm>
              <a:off x="0" y="0"/>
              <a:ext cx="2038771" cy="953684"/>
            </a:xfrm>
            <a:custGeom>
              <a:avLst/>
              <a:gdLst/>
              <a:ahLst/>
              <a:cxnLst/>
              <a:rect l="l" t="t" r="r" b="b"/>
              <a:pathLst>
                <a:path w="2038771" h="953684">
                  <a:moveTo>
                    <a:pt x="53216" y="0"/>
                  </a:moveTo>
                  <a:lnTo>
                    <a:pt x="1985555" y="0"/>
                  </a:lnTo>
                  <a:cubicBezTo>
                    <a:pt x="2014945" y="0"/>
                    <a:pt x="2038771" y="23826"/>
                    <a:pt x="2038771" y="53216"/>
                  </a:cubicBezTo>
                  <a:lnTo>
                    <a:pt x="2038771" y="900468"/>
                  </a:lnTo>
                  <a:cubicBezTo>
                    <a:pt x="2038771" y="929858"/>
                    <a:pt x="2014945" y="953684"/>
                    <a:pt x="1985555" y="953684"/>
                  </a:cubicBezTo>
                  <a:lnTo>
                    <a:pt x="53216" y="953684"/>
                  </a:lnTo>
                  <a:cubicBezTo>
                    <a:pt x="39102" y="953684"/>
                    <a:pt x="25567" y="948077"/>
                    <a:pt x="15587" y="938097"/>
                  </a:cubicBezTo>
                  <a:cubicBezTo>
                    <a:pt x="5607" y="928117"/>
                    <a:pt x="0" y="914582"/>
                    <a:pt x="0" y="900468"/>
                  </a:cubicBezTo>
                  <a:lnTo>
                    <a:pt x="0" y="53216"/>
                  </a:lnTo>
                  <a:cubicBezTo>
                    <a:pt x="0" y="23826"/>
                    <a:pt x="23826" y="0"/>
                    <a:pt x="53216" y="0"/>
                  </a:cubicBezTo>
                  <a:close/>
                </a:path>
              </a:pathLst>
            </a:custGeom>
            <a:solidFill>
              <a:srgbClr val="060B37"/>
            </a:solidFill>
          </p:spPr>
          <p:txBody>
            <a:bodyPr/>
            <a:lstStyle/>
            <a:p>
              <a:endParaRPr lang="en-US"/>
            </a:p>
          </p:txBody>
        </p:sp>
        <p:sp>
          <p:nvSpPr>
            <p:cNvPr id="8" name="TextBox 8"/>
            <p:cNvSpPr txBox="1"/>
            <p:nvPr/>
          </p:nvSpPr>
          <p:spPr>
            <a:xfrm>
              <a:off x="0" y="-38100"/>
              <a:ext cx="2038771" cy="991784"/>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9"/>
          <p:cNvSpPr txBox="1"/>
          <p:nvPr/>
        </p:nvSpPr>
        <p:spPr>
          <a:xfrm>
            <a:off x="1568958" y="6823237"/>
            <a:ext cx="6975782" cy="1967833"/>
          </a:xfrm>
          <a:prstGeom prst="rect">
            <a:avLst/>
          </a:prstGeom>
        </p:spPr>
        <p:txBody>
          <a:bodyPr lIns="0" tIns="0" rIns="0" bIns="0" rtlCol="0" anchor="t">
            <a:spAutoFit/>
          </a:bodyPr>
          <a:lstStyle/>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Version control helps prevent confusion and costly mistakes caused by outdated documents.</a:t>
            </a:r>
          </a:p>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It means managing document updates clearly so everyone works from the correct version.</a:t>
            </a:r>
          </a:p>
          <a:p>
            <a:pPr marL="0" marR="0" lvl="0" indent="0" algn="l" defTabSz="914400" rtl="0" eaLnBrk="1" fontAlgn="auto" latinLnBrk="0" hangingPunct="1">
              <a:lnSpc>
                <a:spcPts val="3130"/>
              </a:lnSpc>
              <a:spcBef>
                <a:spcPts val="0"/>
              </a:spcBef>
              <a:spcAft>
                <a:spcPts val="0"/>
              </a:spcAft>
              <a:buClrTx/>
              <a:buSzTx/>
              <a:buFontTx/>
              <a:buNone/>
              <a:tabLst/>
              <a:defRPr/>
            </a:pPr>
            <a:endPar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sp>
        <p:nvSpPr>
          <p:cNvPr id="10" name="TextBox 10"/>
          <p:cNvSpPr txBox="1"/>
          <p:nvPr/>
        </p:nvSpPr>
        <p:spPr>
          <a:xfrm>
            <a:off x="9558517" y="6645738"/>
            <a:ext cx="7158173" cy="2758637"/>
          </a:xfrm>
          <a:prstGeom prst="rect">
            <a:avLst/>
          </a:prstGeom>
        </p:spPr>
        <p:txBody>
          <a:bodyPr lIns="0" tIns="0" rIns="0" bIns="0" rtlCol="0" anchor="t">
            <a:spAutoFit/>
          </a:bodyPr>
          <a:lstStyle/>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Accuracy improves when review is intentional, not rushed.</a:t>
            </a:r>
          </a:p>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Build dedicated time to review work before submission.</a:t>
            </a:r>
          </a:p>
          <a:p>
            <a:pPr marL="0" marR="0" lvl="0" indent="0" algn="l" defTabSz="914400" rtl="0" eaLnBrk="1" fontAlgn="auto" latinLnBrk="0" hangingPunct="1">
              <a:lnSpc>
                <a:spcPts val="3130"/>
              </a:lnSpc>
              <a:spcBef>
                <a:spcPts val="0"/>
              </a:spcBef>
              <a:spcAft>
                <a:spcPts val="0"/>
              </a:spcAft>
              <a:buClrTx/>
              <a:buSzTx/>
              <a:buFontTx/>
              <a:buNone/>
              <a:tabLst/>
              <a:defRPr/>
            </a:pPr>
            <a:endPar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Use the 3-Step Review Approach: Maker/Checker</a:t>
            </a:r>
          </a:p>
          <a:p>
            <a:pPr marL="0" marR="0" lvl="0" indent="0" algn="l" defTabSz="914400" rtl="0" eaLnBrk="1" fontAlgn="auto" latinLnBrk="0" hangingPunct="1">
              <a:lnSpc>
                <a:spcPts val="3130"/>
              </a:lnSpc>
              <a:spcBef>
                <a:spcPts val="0"/>
              </a:spcBef>
              <a:spcAft>
                <a:spcPts val="0"/>
              </a:spcAft>
              <a:buClrTx/>
              <a:buSzTx/>
              <a:buFontTx/>
              <a:buNone/>
              <a:tabLst/>
              <a:defRPr/>
            </a:pPr>
            <a:endPar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sp>
        <p:nvSpPr>
          <p:cNvPr id="11" name="TextBox 11"/>
          <p:cNvSpPr txBox="1"/>
          <p:nvPr/>
        </p:nvSpPr>
        <p:spPr>
          <a:xfrm>
            <a:off x="2463390" y="6042169"/>
            <a:ext cx="5047427"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Practice Version Control</a:t>
            </a:r>
          </a:p>
        </p:txBody>
      </p:sp>
      <p:sp>
        <p:nvSpPr>
          <p:cNvPr id="12" name="TextBox 12"/>
          <p:cNvSpPr txBox="1"/>
          <p:nvPr/>
        </p:nvSpPr>
        <p:spPr>
          <a:xfrm>
            <a:off x="10648146" y="6042169"/>
            <a:ext cx="5364288"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Schedule Review Time </a:t>
            </a:r>
          </a:p>
        </p:txBody>
      </p:sp>
      <p:grpSp>
        <p:nvGrpSpPr>
          <p:cNvPr id="13" name="Group 13"/>
          <p:cNvGrpSpPr/>
          <p:nvPr/>
        </p:nvGrpSpPr>
        <p:grpSpPr>
          <a:xfrm>
            <a:off x="1284532" y="1846829"/>
            <a:ext cx="7544634" cy="3551072"/>
            <a:chOff x="0" y="0"/>
            <a:chExt cx="2073144" cy="975777"/>
          </a:xfrm>
        </p:grpSpPr>
        <p:sp>
          <p:nvSpPr>
            <p:cNvPr id="14" name="Freeform 14"/>
            <p:cNvSpPr/>
            <p:nvPr/>
          </p:nvSpPr>
          <p:spPr>
            <a:xfrm>
              <a:off x="0" y="0"/>
              <a:ext cx="2073144" cy="975777"/>
            </a:xfrm>
            <a:custGeom>
              <a:avLst/>
              <a:gdLst/>
              <a:ahLst/>
              <a:cxnLst/>
              <a:rect l="l" t="t" r="r" b="b"/>
              <a:pathLst>
                <a:path w="2073144" h="975777">
                  <a:moveTo>
                    <a:pt x="52334" y="0"/>
                  </a:moveTo>
                  <a:lnTo>
                    <a:pt x="2020810" y="0"/>
                  </a:lnTo>
                  <a:cubicBezTo>
                    <a:pt x="2034690" y="0"/>
                    <a:pt x="2048001" y="5514"/>
                    <a:pt x="2057816" y="15328"/>
                  </a:cubicBezTo>
                  <a:cubicBezTo>
                    <a:pt x="2067630" y="25143"/>
                    <a:pt x="2073144" y="38454"/>
                    <a:pt x="2073144" y="52334"/>
                  </a:cubicBezTo>
                  <a:lnTo>
                    <a:pt x="2073144" y="923444"/>
                  </a:lnTo>
                  <a:cubicBezTo>
                    <a:pt x="2073144" y="952347"/>
                    <a:pt x="2049713" y="975777"/>
                    <a:pt x="2020810" y="975777"/>
                  </a:cubicBezTo>
                  <a:lnTo>
                    <a:pt x="52334" y="975777"/>
                  </a:lnTo>
                  <a:cubicBezTo>
                    <a:pt x="38454" y="975777"/>
                    <a:pt x="25143" y="970264"/>
                    <a:pt x="15328" y="960449"/>
                  </a:cubicBezTo>
                  <a:cubicBezTo>
                    <a:pt x="5514" y="950635"/>
                    <a:pt x="0" y="937324"/>
                    <a:pt x="0" y="923444"/>
                  </a:cubicBezTo>
                  <a:lnTo>
                    <a:pt x="0" y="52334"/>
                  </a:lnTo>
                  <a:cubicBezTo>
                    <a:pt x="0" y="38454"/>
                    <a:pt x="5514" y="25143"/>
                    <a:pt x="15328" y="15328"/>
                  </a:cubicBezTo>
                  <a:cubicBezTo>
                    <a:pt x="25143" y="5514"/>
                    <a:pt x="38454" y="0"/>
                    <a:pt x="52334" y="0"/>
                  </a:cubicBezTo>
                  <a:close/>
                </a:path>
              </a:pathLst>
            </a:custGeom>
            <a:solidFill>
              <a:srgbClr val="060B37"/>
            </a:solidFill>
          </p:spPr>
          <p:txBody>
            <a:bodyPr/>
            <a:lstStyle/>
            <a:p>
              <a:endParaRPr lang="en-US"/>
            </a:p>
          </p:txBody>
        </p:sp>
        <p:sp>
          <p:nvSpPr>
            <p:cNvPr id="15" name="TextBox 15"/>
            <p:cNvSpPr txBox="1"/>
            <p:nvPr/>
          </p:nvSpPr>
          <p:spPr>
            <a:xfrm>
              <a:off x="0" y="-38100"/>
              <a:ext cx="2073144" cy="1013877"/>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6" name="Group 16"/>
          <p:cNvGrpSpPr/>
          <p:nvPr/>
        </p:nvGrpSpPr>
        <p:grpSpPr>
          <a:xfrm>
            <a:off x="9458834" y="1992110"/>
            <a:ext cx="7419542" cy="3551072"/>
            <a:chOff x="0" y="0"/>
            <a:chExt cx="2038771" cy="975777"/>
          </a:xfrm>
        </p:grpSpPr>
        <p:sp>
          <p:nvSpPr>
            <p:cNvPr id="17" name="Freeform 17"/>
            <p:cNvSpPr/>
            <p:nvPr/>
          </p:nvSpPr>
          <p:spPr>
            <a:xfrm>
              <a:off x="0" y="0"/>
              <a:ext cx="2038771" cy="975777"/>
            </a:xfrm>
            <a:custGeom>
              <a:avLst/>
              <a:gdLst/>
              <a:ahLst/>
              <a:cxnLst/>
              <a:rect l="l" t="t" r="r" b="b"/>
              <a:pathLst>
                <a:path w="2038771" h="975777">
                  <a:moveTo>
                    <a:pt x="53216" y="0"/>
                  </a:moveTo>
                  <a:lnTo>
                    <a:pt x="1985555" y="0"/>
                  </a:lnTo>
                  <a:cubicBezTo>
                    <a:pt x="2014945" y="0"/>
                    <a:pt x="2038771" y="23826"/>
                    <a:pt x="2038771" y="53216"/>
                  </a:cubicBezTo>
                  <a:lnTo>
                    <a:pt x="2038771" y="922562"/>
                  </a:lnTo>
                  <a:cubicBezTo>
                    <a:pt x="2038771" y="951952"/>
                    <a:pt x="2014945" y="975777"/>
                    <a:pt x="1985555" y="975777"/>
                  </a:cubicBezTo>
                  <a:lnTo>
                    <a:pt x="53216" y="975777"/>
                  </a:lnTo>
                  <a:cubicBezTo>
                    <a:pt x="39102" y="975777"/>
                    <a:pt x="25567" y="970171"/>
                    <a:pt x="15587" y="960191"/>
                  </a:cubicBezTo>
                  <a:cubicBezTo>
                    <a:pt x="5607" y="950211"/>
                    <a:pt x="0" y="936675"/>
                    <a:pt x="0" y="922562"/>
                  </a:cubicBezTo>
                  <a:lnTo>
                    <a:pt x="0" y="53216"/>
                  </a:lnTo>
                  <a:cubicBezTo>
                    <a:pt x="0" y="23826"/>
                    <a:pt x="23826" y="0"/>
                    <a:pt x="53216" y="0"/>
                  </a:cubicBezTo>
                  <a:close/>
                </a:path>
              </a:pathLst>
            </a:custGeom>
            <a:solidFill>
              <a:srgbClr val="060B37"/>
            </a:solidFill>
          </p:spPr>
          <p:txBody>
            <a:bodyPr/>
            <a:lstStyle/>
            <a:p>
              <a:endParaRPr lang="en-US"/>
            </a:p>
          </p:txBody>
        </p:sp>
        <p:sp>
          <p:nvSpPr>
            <p:cNvPr id="18" name="TextBox 18"/>
            <p:cNvSpPr txBox="1"/>
            <p:nvPr/>
          </p:nvSpPr>
          <p:spPr>
            <a:xfrm>
              <a:off x="0" y="-38100"/>
              <a:ext cx="2038771" cy="1013877"/>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TextBox 19"/>
          <p:cNvSpPr txBox="1"/>
          <p:nvPr/>
        </p:nvSpPr>
        <p:spPr>
          <a:xfrm>
            <a:off x="1551329" y="2805870"/>
            <a:ext cx="6871549" cy="2234751"/>
          </a:xfrm>
          <a:prstGeom prst="rect">
            <a:avLst/>
          </a:prstGeom>
        </p:spPr>
        <p:txBody>
          <a:bodyPr lIns="0" tIns="0" rIns="0" bIns="0" rtlCol="0" anchor="t">
            <a:spAutoFit/>
          </a:bodyPr>
          <a:lstStyle/>
          <a:p>
            <a:pPr marL="0" marR="0" lvl="0" indent="0" algn="l" defTabSz="914400" rtl="0" eaLnBrk="1" fontAlgn="auto" latinLnBrk="0" hangingPunct="1">
              <a:lnSpc>
                <a:spcPts val="2981"/>
              </a:lnSpc>
              <a:spcBef>
                <a:spcPts val="0"/>
              </a:spcBef>
              <a:spcAft>
                <a:spcPts val="0"/>
              </a:spcAft>
              <a:buClrTx/>
              <a:buSzTx/>
              <a:buFontTx/>
              <a:buNone/>
              <a:tabLst/>
              <a:defRPr/>
            </a:pPr>
            <a:r>
              <a:rPr kumimoji="0" lang="en-US" sz="2129" b="0" i="0" u="none" strike="noStrike" kern="1200" cap="none" spc="0" normalizeH="0" baseline="0" noProof="0">
                <a:ln>
                  <a:noFill/>
                </a:ln>
                <a:solidFill>
                  <a:srgbClr val="FFFFFF"/>
                </a:solidFill>
                <a:effectLst/>
                <a:uLnTx/>
                <a:uFillTx/>
                <a:latin typeface="Montserrat"/>
                <a:ea typeface="Montserrat"/>
                <a:cs typeface="Montserrat"/>
                <a:sym typeface="Montserrat"/>
              </a:rPr>
              <a:t>Checklists prevent omissions and reduce human error.</a:t>
            </a:r>
          </a:p>
          <a:p>
            <a:pPr marL="0" marR="0" lvl="0" indent="0" algn="l" defTabSz="914400" rtl="0" eaLnBrk="1" fontAlgn="auto" latinLnBrk="0" hangingPunct="1">
              <a:lnSpc>
                <a:spcPts val="2981"/>
              </a:lnSpc>
              <a:spcBef>
                <a:spcPts val="0"/>
              </a:spcBef>
              <a:spcAft>
                <a:spcPts val="0"/>
              </a:spcAft>
              <a:buClrTx/>
              <a:buSzTx/>
              <a:buFontTx/>
              <a:buNone/>
              <a:tabLst/>
              <a:defRPr/>
            </a:pPr>
            <a:r>
              <a:rPr kumimoji="0" lang="en-US" sz="2129" b="0" i="0" u="none" strike="noStrike" kern="1200" cap="none" spc="0" normalizeH="0" baseline="0" noProof="0">
                <a:ln>
                  <a:noFill/>
                </a:ln>
                <a:solidFill>
                  <a:srgbClr val="FFFFFF"/>
                </a:solidFill>
                <a:effectLst/>
                <a:uLnTx/>
                <a:uFillTx/>
                <a:latin typeface="Montserrat"/>
                <a:ea typeface="Montserrat"/>
                <a:cs typeface="Montserrat"/>
                <a:sym typeface="Montserrat"/>
              </a:rPr>
              <a:t>A checklist acts as a step-by-step guide to ensure critical tasks are completed before work is submitted.</a:t>
            </a:r>
          </a:p>
          <a:p>
            <a:pPr marL="0" marR="0" lvl="0" indent="0" algn="l" defTabSz="914400" rtl="0" eaLnBrk="1" fontAlgn="auto" latinLnBrk="0" hangingPunct="1">
              <a:lnSpc>
                <a:spcPts val="2981"/>
              </a:lnSpc>
              <a:spcBef>
                <a:spcPts val="0"/>
              </a:spcBef>
              <a:spcAft>
                <a:spcPts val="0"/>
              </a:spcAft>
              <a:buClrTx/>
              <a:buSzTx/>
              <a:buFontTx/>
              <a:buNone/>
              <a:tabLst/>
              <a:defRPr/>
            </a:pPr>
            <a:endParaRPr kumimoji="0" lang="en-US" sz="212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sp>
        <p:nvSpPr>
          <p:cNvPr id="20" name="TextBox 20"/>
          <p:cNvSpPr txBox="1"/>
          <p:nvPr/>
        </p:nvSpPr>
        <p:spPr>
          <a:xfrm>
            <a:off x="9720202" y="2639264"/>
            <a:ext cx="6834804" cy="2758637"/>
          </a:xfrm>
          <a:prstGeom prst="rect">
            <a:avLst/>
          </a:prstGeom>
        </p:spPr>
        <p:txBody>
          <a:bodyPr lIns="0" tIns="0" rIns="0" bIns="0" rtlCol="0" anchor="t">
            <a:spAutoFit/>
          </a:bodyPr>
          <a:lstStyle/>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 </a:t>
            </a:r>
          </a:p>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Templates create standardization and reduce avoidable mistakes.</a:t>
            </a:r>
          </a:p>
          <a:p>
            <a:pPr marL="0" marR="0" lvl="0" indent="0" algn="l" defTabSz="914400" rtl="0" eaLnBrk="1" fontAlgn="auto" latinLnBrk="0" hangingPunct="1">
              <a:lnSpc>
                <a:spcPts val="3130"/>
              </a:lnSpc>
              <a:spcBef>
                <a:spcPts val="0"/>
              </a:spcBef>
              <a:spcAft>
                <a:spcPts val="0"/>
              </a:spcAft>
              <a:buClrTx/>
              <a:buSzTx/>
              <a:buFontTx/>
              <a:buNone/>
              <a:tabLst/>
              <a:defRPr/>
            </a:pPr>
            <a:r>
              <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rPr>
              <a:t>Templates provide approved formats for recurring tasks so staff do not start from scratch each time.</a:t>
            </a:r>
          </a:p>
          <a:p>
            <a:pPr marL="0" marR="0" lvl="0" indent="0" algn="l" defTabSz="914400" rtl="0" eaLnBrk="1" fontAlgn="auto" latinLnBrk="0" hangingPunct="1">
              <a:lnSpc>
                <a:spcPts val="3130"/>
              </a:lnSpc>
              <a:spcBef>
                <a:spcPts val="0"/>
              </a:spcBef>
              <a:spcAft>
                <a:spcPts val="0"/>
              </a:spcAft>
              <a:buClrTx/>
              <a:buSzTx/>
              <a:buFontTx/>
              <a:buNone/>
              <a:tabLst/>
              <a:defRPr/>
            </a:pPr>
            <a:endParaRPr kumimoji="0" lang="en-US" sz="2236"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sp>
        <p:nvSpPr>
          <p:cNvPr id="21" name="TextBox 21"/>
          <p:cNvSpPr txBox="1"/>
          <p:nvPr/>
        </p:nvSpPr>
        <p:spPr>
          <a:xfrm>
            <a:off x="3040218" y="2119760"/>
            <a:ext cx="3893771"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Use Checklists </a:t>
            </a:r>
          </a:p>
        </p:txBody>
      </p:sp>
      <p:sp>
        <p:nvSpPr>
          <p:cNvPr id="22" name="TextBox 22"/>
          <p:cNvSpPr txBox="1"/>
          <p:nvPr/>
        </p:nvSpPr>
        <p:spPr>
          <a:xfrm>
            <a:off x="11383404" y="2119760"/>
            <a:ext cx="3893771"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Use Templates</a:t>
            </a:r>
          </a:p>
        </p:txBody>
      </p:sp>
      <p:sp>
        <p:nvSpPr>
          <p:cNvPr id="23" name="TextBox 23"/>
          <p:cNvSpPr txBox="1"/>
          <p:nvPr/>
        </p:nvSpPr>
        <p:spPr>
          <a:xfrm>
            <a:off x="6933989" y="1111062"/>
            <a:ext cx="4267411" cy="677898"/>
          </a:xfrm>
          <a:prstGeom prst="rect">
            <a:avLst/>
          </a:prstGeom>
        </p:spPr>
        <p:txBody>
          <a:bodyPr wrap="square" lIns="0" tIns="0" rIns="0" bIns="0" rtlCol="0" anchor="t">
            <a:spAutoFit/>
          </a:bodyPr>
          <a:lstStyle/>
          <a:p>
            <a:pPr marL="0" marR="0" lvl="0" indent="0" algn="l" defTabSz="914400" rtl="0" eaLnBrk="1" fontAlgn="auto" latinLnBrk="0" hangingPunct="1">
              <a:lnSpc>
                <a:spcPts val="5685"/>
              </a:lnSpc>
              <a:spcBef>
                <a:spcPts val="0"/>
              </a:spcBef>
              <a:spcAft>
                <a:spcPts val="0"/>
              </a:spcAft>
              <a:buClrTx/>
              <a:buSzTx/>
              <a:buFontTx/>
              <a:buNone/>
              <a:tabLst/>
              <a:defRPr/>
            </a:pPr>
            <a:r>
              <a:rPr kumimoji="0" lang="en-US" sz="4061" b="0" i="0" u="none" strike="noStrike" kern="1200" cap="none" spc="0" normalizeH="0" baseline="0" noProof="0" dirty="0">
                <a:ln>
                  <a:noFill/>
                </a:ln>
                <a:solidFill>
                  <a:srgbClr val="000000"/>
                </a:solidFill>
                <a:effectLst/>
                <a:uLnTx/>
                <a:uFillTx/>
                <a:latin typeface="Montserrat"/>
                <a:ea typeface="Montserrat"/>
                <a:cs typeface="Montserrat"/>
                <a:sym typeface="Montserrat"/>
              </a:rPr>
              <a:t>Practical Tools:</a:t>
            </a:r>
          </a:p>
        </p:txBody>
      </p:sp>
      <p:sp>
        <p:nvSpPr>
          <p:cNvPr id="24" name="TextBox 24"/>
          <p:cNvSpPr txBox="1"/>
          <p:nvPr/>
        </p:nvSpPr>
        <p:spPr>
          <a:xfrm>
            <a:off x="2110202" y="9375800"/>
            <a:ext cx="13166973" cy="711837"/>
          </a:xfrm>
          <a:prstGeom prst="rect">
            <a:avLst/>
          </a:prstGeom>
        </p:spPr>
        <p:txBody>
          <a:bodyPr lIns="0" tIns="0" rIns="0" bIns="0" rtlCol="0" anchor="t">
            <a:spAutoFit/>
          </a:bodyPr>
          <a:lstStyle/>
          <a:p>
            <a:pPr marL="0" marR="0" lvl="0" indent="0" algn="ctr" defTabSz="914400" rtl="0" eaLnBrk="1" fontAlgn="auto" latinLnBrk="0" hangingPunct="1">
              <a:lnSpc>
                <a:spcPts val="6019"/>
              </a:lnSpc>
              <a:spcBef>
                <a:spcPct val="0"/>
              </a:spcBef>
              <a:spcAft>
                <a:spcPts val="0"/>
              </a:spcAft>
              <a:buClrTx/>
              <a:buSzTx/>
              <a:buFontTx/>
              <a:buNone/>
              <a:tabLst/>
              <a:defRPr/>
            </a:pPr>
            <a:r>
              <a:rPr kumimoji="0" lang="en-US" sz="34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Tip: Use a “pause-and-check” habit before clicking send.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577305" y="3464004"/>
            <a:ext cx="3281249" cy="6319480"/>
            <a:chOff x="0" y="0"/>
            <a:chExt cx="864197" cy="1664390"/>
          </a:xfrm>
        </p:grpSpPr>
        <p:sp>
          <p:nvSpPr>
            <p:cNvPr id="3" name="Freeform 3"/>
            <p:cNvSpPr/>
            <p:nvPr/>
          </p:nvSpPr>
          <p:spPr>
            <a:xfrm>
              <a:off x="0" y="0"/>
              <a:ext cx="864197" cy="1664390"/>
            </a:xfrm>
            <a:custGeom>
              <a:avLst/>
              <a:gdLst/>
              <a:ahLst/>
              <a:cxnLst/>
              <a:rect l="l" t="t" r="r" b="b"/>
              <a:pathLst>
                <a:path w="864197" h="1664390">
                  <a:moveTo>
                    <a:pt x="68424" y="0"/>
                  </a:moveTo>
                  <a:lnTo>
                    <a:pt x="795774" y="0"/>
                  </a:lnTo>
                  <a:cubicBezTo>
                    <a:pt x="813921" y="0"/>
                    <a:pt x="831325" y="7209"/>
                    <a:pt x="844157" y="20041"/>
                  </a:cubicBezTo>
                  <a:cubicBezTo>
                    <a:pt x="856988" y="32873"/>
                    <a:pt x="864197" y="50277"/>
                    <a:pt x="864197" y="68424"/>
                  </a:cubicBezTo>
                  <a:lnTo>
                    <a:pt x="864197" y="1595966"/>
                  </a:lnTo>
                  <a:cubicBezTo>
                    <a:pt x="864197" y="1614113"/>
                    <a:pt x="856988" y="1631517"/>
                    <a:pt x="844157" y="1644349"/>
                  </a:cubicBezTo>
                  <a:cubicBezTo>
                    <a:pt x="831325" y="1657181"/>
                    <a:pt x="813921" y="1664390"/>
                    <a:pt x="795774" y="1664390"/>
                  </a:cubicBezTo>
                  <a:lnTo>
                    <a:pt x="68424" y="1664390"/>
                  </a:lnTo>
                  <a:cubicBezTo>
                    <a:pt x="50277" y="1664390"/>
                    <a:pt x="32873" y="1657181"/>
                    <a:pt x="20041" y="1644349"/>
                  </a:cubicBezTo>
                  <a:cubicBezTo>
                    <a:pt x="7209" y="1631517"/>
                    <a:pt x="0" y="1614113"/>
                    <a:pt x="0" y="1595966"/>
                  </a:cubicBezTo>
                  <a:lnTo>
                    <a:pt x="0" y="68424"/>
                  </a:lnTo>
                  <a:cubicBezTo>
                    <a:pt x="0" y="50277"/>
                    <a:pt x="7209" y="32873"/>
                    <a:pt x="20041" y="20041"/>
                  </a:cubicBezTo>
                  <a:cubicBezTo>
                    <a:pt x="32873" y="7209"/>
                    <a:pt x="50277" y="0"/>
                    <a:pt x="68424" y="0"/>
                  </a:cubicBezTo>
                  <a:close/>
                </a:path>
              </a:pathLst>
            </a:custGeom>
            <a:solidFill>
              <a:srgbClr val="2E3542"/>
            </a:solidFill>
            <a:ln cap="rnd">
              <a:noFill/>
              <a:prstDash val="solid"/>
              <a:round/>
            </a:ln>
          </p:spPr>
          <p:txBody>
            <a:bodyPr/>
            <a:lstStyle/>
            <a:p>
              <a:endParaRPr lang="en-US"/>
            </a:p>
          </p:txBody>
        </p:sp>
        <p:sp>
          <p:nvSpPr>
            <p:cNvPr id="4" name="TextBox 4"/>
            <p:cNvSpPr txBox="1"/>
            <p:nvPr/>
          </p:nvSpPr>
          <p:spPr>
            <a:xfrm>
              <a:off x="0" y="-47625"/>
              <a:ext cx="864197" cy="1712015"/>
            </a:xfrm>
            <a:prstGeom prst="rect">
              <a:avLst/>
            </a:prstGeom>
          </p:spPr>
          <p:txBody>
            <a:bodyPr lIns="50800" tIns="50800" rIns="50800" bIns="50800" rtlCol="0" anchor="ctr"/>
            <a:lstStyle/>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Level 3: Process Review</a:t>
              </a:r>
            </a:p>
            <a:p>
              <a:pPr marL="0" marR="0" lvl="0" indent="0" algn="ctr" defTabSz="914400" rtl="0" eaLnBrk="1" fontAlgn="auto" latinLnBrk="0" hangingPunct="1">
                <a:lnSpc>
                  <a:spcPts val="41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Compliance with institutional standard</a:t>
              </a:r>
            </a:p>
            <a:p>
              <a:pPr marL="0" marR="0" lvl="0" indent="0" algn="ctr" defTabSz="914400" rtl="0" eaLnBrk="1" fontAlgn="auto" latinLnBrk="0" hangingPunct="1">
                <a:lnSpc>
                  <a:spcPts val="34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grpSp>
        <p:nvGrpSpPr>
          <p:cNvPr id="5" name="Group 5"/>
          <p:cNvGrpSpPr/>
          <p:nvPr/>
        </p:nvGrpSpPr>
        <p:grpSpPr>
          <a:xfrm>
            <a:off x="10990247" y="3464004"/>
            <a:ext cx="3250449" cy="6319480"/>
            <a:chOff x="0" y="0"/>
            <a:chExt cx="856085" cy="1664390"/>
          </a:xfrm>
        </p:grpSpPr>
        <p:sp>
          <p:nvSpPr>
            <p:cNvPr id="6" name="Freeform 6"/>
            <p:cNvSpPr/>
            <p:nvPr/>
          </p:nvSpPr>
          <p:spPr>
            <a:xfrm>
              <a:off x="0" y="0"/>
              <a:ext cx="856085" cy="1664390"/>
            </a:xfrm>
            <a:custGeom>
              <a:avLst/>
              <a:gdLst/>
              <a:ahLst/>
              <a:cxnLst/>
              <a:rect l="l" t="t" r="r" b="b"/>
              <a:pathLst>
                <a:path w="856085" h="1664390">
                  <a:moveTo>
                    <a:pt x="69072" y="0"/>
                  </a:moveTo>
                  <a:lnTo>
                    <a:pt x="787013" y="0"/>
                  </a:lnTo>
                  <a:cubicBezTo>
                    <a:pt x="825161" y="0"/>
                    <a:pt x="856085" y="30925"/>
                    <a:pt x="856085" y="69072"/>
                  </a:cubicBezTo>
                  <a:lnTo>
                    <a:pt x="856085" y="1595318"/>
                  </a:lnTo>
                  <a:cubicBezTo>
                    <a:pt x="856085" y="1633465"/>
                    <a:pt x="825161" y="1664390"/>
                    <a:pt x="787013" y="1664390"/>
                  </a:cubicBezTo>
                  <a:lnTo>
                    <a:pt x="69072" y="1664390"/>
                  </a:lnTo>
                  <a:cubicBezTo>
                    <a:pt x="30925" y="1664390"/>
                    <a:pt x="0" y="1633465"/>
                    <a:pt x="0" y="1595318"/>
                  </a:cubicBezTo>
                  <a:lnTo>
                    <a:pt x="0" y="69072"/>
                  </a:lnTo>
                  <a:cubicBezTo>
                    <a:pt x="0" y="30925"/>
                    <a:pt x="30925" y="0"/>
                    <a:pt x="69072" y="0"/>
                  </a:cubicBezTo>
                  <a:close/>
                </a:path>
              </a:pathLst>
            </a:custGeom>
            <a:solidFill>
              <a:srgbClr val="2E3542"/>
            </a:solidFill>
            <a:ln cap="rnd">
              <a:noFill/>
              <a:prstDash val="solid"/>
              <a:round/>
            </a:ln>
          </p:spPr>
          <p:txBody>
            <a:bodyPr/>
            <a:lstStyle/>
            <a:p>
              <a:endParaRPr lang="en-US"/>
            </a:p>
          </p:txBody>
        </p:sp>
        <p:sp>
          <p:nvSpPr>
            <p:cNvPr id="7" name="TextBox 7"/>
            <p:cNvSpPr txBox="1"/>
            <p:nvPr/>
          </p:nvSpPr>
          <p:spPr>
            <a:xfrm>
              <a:off x="0" y="-47625"/>
              <a:ext cx="856085" cy="1712015"/>
            </a:xfrm>
            <a:prstGeom prst="rect">
              <a:avLst/>
            </a:prstGeom>
          </p:spPr>
          <p:txBody>
            <a:bodyPr lIns="50800" tIns="50800" rIns="50800" bIns="50800" rtlCol="0" anchor="ctr"/>
            <a:lstStyle/>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Level 2: Peer Review</a:t>
              </a:r>
            </a:p>
            <a:p>
              <a:pPr marL="0" marR="0" lvl="0" indent="0" algn="ctr" defTabSz="914400" rtl="0" eaLnBrk="1" fontAlgn="auto" latinLnBrk="0" hangingPunct="1">
                <a:lnSpc>
                  <a:spcPts val="41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Independent verification by colleagues.</a:t>
              </a:r>
            </a:p>
            <a:p>
              <a:pPr marL="0" marR="0" lvl="0" indent="0" algn="ctr" defTabSz="914400" rtl="0" eaLnBrk="1" fontAlgn="auto" latinLnBrk="0" hangingPunct="1">
                <a:lnSpc>
                  <a:spcPts val="34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grpSp>
        <p:nvGrpSpPr>
          <p:cNvPr id="8" name="Group 8"/>
          <p:cNvGrpSpPr/>
          <p:nvPr/>
        </p:nvGrpSpPr>
        <p:grpSpPr>
          <a:xfrm>
            <a:off x="7403189" y="3464004"/>
            <a:ext cx="3312049" cy="6319480"/>
            <a:chOff x="0" y="0"/>
            <a:chExt cx="872309" cy="1664390"/>
          </a:xfrm>
        </p:grpSpPr>
        <p:sp>
          <p:nvSpPr>
            <p:cNvPr id="9" name="Freeform 9"/>
            <p:cNvSpPr/>
            <p:nvPr/>
          </p:nvSpPr>
          <p:spPr>
            <a:xfrm>
              <a:off x="0" y="0"/>
              <a:ext cx="872309" cy="1664390"/>
            </a:xfrm>
            <a:custGeom>
              <a:avLst/>
              <a:gdLst/>
              <a:ahLst/>
              <a:cxnLst/>
              <a:rect l="l" t="t" r="r" b="b"/>
              <a:pathLst>
                <a:path w="872309" h="1664390">
                  <a:moveTo>
                    <a:pt x="67788" y="0"/>
                  </a:moveTo>
                  <a:lnTo>
                    <a:pt x="804522" y="0"/>
                  </a:lnTo>
                  <a:cubicBezTo>
                    <a:pt x="822500" y="0"/>
                    <a:pt x="839742" y="7142"/>
                    <a:pt x="852455" y="19855"/>
                  </a:cubicBezTo>
                  <a:cubicBezTo>
                    <a:pt x="865167" y="32567"/>
                    <a:pt x="872309" y="49809"/>
                    <a:pt x="872309" y="67788"/>
                  </a:cubicBezTo>
                  <a:lnTo>
                    <a:pt x="872309" y="1596602"/>
                  </a:lnTo>
                  <a:cubicBezTo>
                    <a:pt x="872309" y="1614581"/>
                    <a:pt x="865167" y="1631823"/>
                    <a:pt x="852455" y="1644535"/>
                  </a:cubicBezTo>
                  <a:cubicBezTo>
                    <a:pt x="839742" y="1657248"/>
                    <a:pt x="822500" y="1664390"/>
                    <a:pt x="804522" y="1664390"/>
                  </a:cubicBezTo>
                  <a:lnTo>
                    <a:pt x="67788" y="1664390"/>
                  </a:lnTo>
                  <a:cubicBezTo>
                    <a:pt x="49809" y="1664390"/>
                    <a:pt x="32567" y="1657248"/>
                    <a:pt x="19855" y="1644535"/>
                  </a:cubicBezTo>
                  <a:cubicBezTo>
                    <a:pt x="7142" y="1631823"/>
                    <a:pt x="0" y="1614581"/>
                    <a:pt x="0" y="1596602"/>
                  </a:cubicBezTo>
                  <a:lnTo>
                    <a:pt x="0" y="67788"/>
                  </a:lnTo>
                  <a:cubicBezTo>
                    <a:pt x="0" y="49809"/>
                    <a:pt x="7142" y="32567"/>
                    <a:pt x="19855" y="19855"/>
                  </a:cubicBezTo>
                  <a:cubicBezTo>
                    <a:pt x="32567" y="7142"/>
                    <a:pt x="49809" y="0"/>
                    <a:pt x="67788" y="0"/>
                  </a:cubicBezTo>
                  <a:close/>
                </a:path>
              </a:pathLst>
            </a:custGeom>
            <a:solidFill>
              <a:srgbClr val="2E3542"/>
            </a:solidFill>
            <a:ln cap="rnd">
              <a:noFill/>
              <a:prstDash val="solid"/>
              <a:round/>
            </a:ln>
          </p:spPr>
          <p:txBody>
            <a:bodyPr/>
            <a:lstStyle/>
            <a:p>
              <a:endParaRPr lang="en-US"/>
            </a:p>
          </p:txBody>
        </p:sp>
        <p:sp>
          <p:nvSpPr>
            <p:cNvPr id="10" name="TextBox 10"/>
            <p:cNvSpPr txBox="1"/>
            <p:nvPr/>
          </p:nvSpPr>
          <p:spPr>
            <a:xfrm>
              <a:off x="0" y="-57150"/>
              <a:ext cx="872309" cy="1721540"/>
            </a:xfrm>
            <a:prstGeom prst="rect">
              <a:avLst/>
            </a:prstGeom>
          </p:spPr>
          <p:txBody>
            <a:bodyPr lIns="50800" tIns="50800" rIns="50800" bIns="50800" rtlCol="0" anchor="ctr"/>
            <a:lstStyle/>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Level 1: Self Review</a:t>
              </a: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Ensure clarity, completeness, and correctness</a:t>
              </a: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sp>
        <p:nvSpPr>
          <p:cNvPr id="11" name="Freeform 11"/>
          <p:cNvSpPr/>
          <p:nvPr/>
        </p:nvSpPr>
        <p:spPr>
          <a:xfrm>
            <a:off x="485193" y="2365461"/>
            <a:ext cx="6917995" cy="6892839"/>
          </a:xfrm>
          <a:custGeom>
            <a:avLst/>
            <a:gdLst/>
            <a:ahLst/>
            <a:cxnLst/>
            <a:rect l="l" t="t" r="r" b="b"/>
            <a:pathLst>
              <a:path w="6917995" h="6892839">
                <a:moveTo>
                  <a:pt x="0" y="0"/>
                </a:moveTo>
                <a:lnTo>
                  <a:pt x="6917996" y="0"/>
                </a:lnTo>
                <a:lnTo>
                  <a:pt x="6917996" y="6892839"/>
                </a:lnTo>
                <a:lnTo>
                  <a:pt x="0" y="689283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3021323" y="1318442"/>
            <a:ext cx="12075782" cy="723519"/>
          </a:xfrm>
          <a:prstGeom prst="rect">
            <a:avLst/>
          </a:prstGeom>
        </p:spPr>
        <p:txBody>
          <a:bodyPr lIns="0" tIns="0" rIns="0" bIns="0" rtlCol="0" anchor="t">
            <a:spAutoFit/>
          </a:bodyPr>
          <a:lstStyle/>
          <a:p>
            <a:pPr marL="0" marR="0" lvl="0" indent="0" algn="l" defTabSz="914400" rtl="0" eaLnBrk="1" fontAlgn="auto" latinLnBrk="0" hangingPunct="1">
              <a:lnSpc>
                <a:spcPts val="5733"/>
              </a:lnSpc>
              <a:spcBef>
                <a:spcPts val="0"/>
              </a:spcBef>
              <a:spcAft>
                <a:spcPts val="0"/>
              </a:spcAft>
              <a:buClrTx/>
              <a:buSzTx/>
              <a:buFontTx/>
              <a:buNone/>
              <a:tabLst/>
              <a:defRPr/>
            </a:pPr>
            <a:r>
              <a:rPr kumimoji="0" lang="en-US" sz="4900" b="1" i="0" u="none" strike="noStrike" kern="1200" cap="none" spc="0" normalizeH="0" baseline="0" noProof="0">
                <a:ln>
                  <a:noFill/>
                </a:ln>
                <a:solidFill>
                  <a:srgbClr val="2E3542"/>
                </a:solidFill>
                <a:effectLst/>
                <a:uLnTx/>
                <a:uFillTx/>
                <a:latin typeface="Montserrat Bold"/>
                <a:ea typeface="Montserrat Bold"/>
                <a:cs typeface="Montserrat Bold"/>
                <a:sym typeface="Montserrat Bold"/>
              </a:rPr>
              <a:t>Three-Level Accuracy Review Model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150573" y="9048384"/>
            <a:ext cx="1223152" cy="1174876"/>
            <a:chOff x="0" y="0"/>
            <a:chExt cx="322147" cy="309432"/>
          </a:xfrm>
        </p:grpSpPr>
        <p:sp>
          <p:nvSpPr>
            <p:cNvPr id="3" name="Freeform 3"/>
            <p:cNvSpPr/>
            <p:nvPr/>
          </p:nvSpPr>
          <p:spPr>
            <a:xfrm>
              <a:off x="0" y="0"/>
              <a:ext cx="322147" cy="309432"/>
            </a:xfrm>
            <a:custGeom>
              <a:avLst/>
              <a:gdLst/>
              <a:ahLst/>
              <a:cxnLst/>
              <a:rect l="l" t="t" r="r" b="b"/>
              <a:pathLst>
                <a:path w="322147" h="309432">
                  <a:moveTo>
                    <a:pt x="0" y="0"/>
                  </a:moveTo>
                  <a:lnTo>
                    <a:pt x="322147" y="0"/>
                  </a:lnTo>
                  <a:lnTo>
                    <a:pt x="322147" y="309432"/>
                  </a:lnTo>
                  <a:lnTo>
                    <a:pt x="0" y="309432"/>
                  </a:lnTo>
                  <a:close/>
                </a:path>
              </a:pathLst>
            </a:custGeom>
            <a:solidFill>
              <a:srgbClr val="000000"/>
            </a:solidFill>
          </p:spPr>
          <p:txBody>
            <a:bodyPr/>
            <a:lstStyle/>
            <a:p>
              <a:endParaRPr lang="en-US"/>
            </a:p>
          </p:txBody>
        </p:sp>
        <p:sp>
          <p:nvSpPr>
            <p:cNvPr id="4" name="TextBox 4"/>
            <p:cNvSpPr txBox="1"/>
            <p:nvPr/>
          </p:nvSpPr>
          <p:spPr>
            <a:xfrm>
              <a:off x="0" y="-38100"/>
              <a:ext cx="322147" cy="34753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2356264" y="6190228"/>
            <a:ext cx="1974709" cy="2801006"/>
          </a:xfrm>
          <a:custGeom>
            <a:avLst/>
            <a:gdLst/>
            <a:ahLst/>
            <a:cxnLst/>
            <a:rect l="l" t="t" r="r" b="b"/>
            <a:pathLst>
              <a:path w="1974709" h="2801006">
                <a:moveTo>
                  <a:pt x="0" y="0"/>
                </a:moveTo>
                <a:lnTo>
                  <a:pt x="1974709" y="0"/>
                </a:lnTo>
                <a:lnTo>
                  <a:pt x="1974709" y="2801006"/>
                </a:lnTo>
                <a:lnTo>
                  <a:pt x="0" y="2801006"/>
                </a:lnTo>
                <a:lnTo>
                  <a:pt x="0" y="0"/>
                </a:lnTo>
                <a:close/>
              </a:path>
            </a:pathLst>
          </a:custGeom>
          <a:blipFill>
            <a:blip r:embed="rId2"/>
            <a:stretch>
              <a:fillRect/>
            </a:stretch>
          </a:blipFill>
        </p:spPr>
        <p:txBody>
          <a:bodyPr/>
          <a:lstStyle/>
          <a:p>
            <a:endParaRPr lang="en-US"/>
          </a:p>
        </p:txBody>
      </p:sp>
      <p:sp>
        <p:nvSpPr>
          <p:cNvPr id="6" name="Freeform 6"/>
          <p:cNvSpPr/>
          <p:nvPr/>
        </p:nvSpPr>
        <p:spPr>
          <a:xfrm>
            <a:off x="672252" y="1444306"/>
            <a:ext cx="6944334" cy="5286374"/>
          </a:xfrm>
          <a:custGeom>
            <a:avLst/>
            <a:gdLst/>
            <a:ahLst/>
            <a:cxnLst/>
            <a:rect l="l" t="t" r="r" b="b"/>
            <a:pathLst>
              <a:path w="6944334" h="5286374">
                <a:moveTo>
                  <a:pt x="0" y="0"/>
                </a:moveTo>
                <a:lnTo>
                  <a:pt x="6944334" y="0"/>
                </a:lnTo>
                <a:lnTo>
                  <a:pt x="6944334" y="5286374"/>
                </a:lnTo>
                <a:lnTo>
                  <a:pt x="0" y="5286374"/>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057454" y="4012511"/>
            <a:ext cx="9988244" cy="4781550"/>
          </a:xfrm>
          <a:prstGeom prst="rect">
            <a:avLst/>
          </a:prstGeom>
        </p:spPr>
        <p:txBody>
          <a:bodyPr lIns="0" tIns="0" rIns="0" bIns="0" rtlCol="0" anchor="t">
            <a:spAutoFit/>
          </a:bodyPr>
          <a:lstStyle/>
          <a:p>
            <a:pPr algn="l">
              <a:lnSpc>
                <a:spcPts val="4200"/>
              </a:lnSpc>
            </a:pPr>
            <a:r>
              <a:rPr lang="en-US" sz="3000">
                <a:solidFill>
                  <a:srgbClr val="000000"/>
                </a:solidFill>
                <a:latin typeface="Montserrat"/>
                <a:ea typeface="Montserrat"/>
                <a:cs typeface="Montserrat"/>
                <a:sym typeface="Montserrat"/>
              </a:rPr>
              <a:t>✔ Internal Customer Experience</a:t>
            </a:r>
          </a:p>
          <a:p>
            <a:pPr algn="l">
              <a:lnSpc>
                <a:spcPts val="4200"/>
              </a:lnSpc>
            </a:pPr>
            <a:r>
              <a:rPr lang="en-US" sz="3000">
                <a:solidFill>
                  <a:srgbClr val="000000"/>
                </a:solidFill>
                <a:latin typeface="Montserrat"/>
                <a:ea typeface="Montserrat"/>
                <a:cs typeface="Montserrat"/>
                <a:sym typeface="Montserrat"/>
              </a:rPr>
              <a:t>✔ Advanced communication &amp; service recovery</a:t>
            </a:r>
          </a:p>
          <a:p>
            <a:pPr algn="l">
              <a:lnSpc>
                <a:spcPts val="4200"/>
              </a:lnSpc>
            </a:pPr>
            <a:r>
              <a:rPr lang="en-US" sz="3000">
                <a:solidFill>
                  <a:srgbClr val="000000"/>
                </a:solidFill>
                <a:latin typeface="Montserrat"/>
                <a:ea typeface="Montserrat"/>
                <a:cs typeface="Montserrat"/>
                <a:sym typeface="Montserrat"/>
              </a:rPr>
              <a:t>✔ Operational Problem Solving</a:t>
            </a:r>
          </a:p>
          <a:p>
            <a:pPr algn="l">
              <a:lnSpc>
                <a:spcPts val="4200"/>
              </a:lnSpc>
            </a:pPr>
            <a:r>
              <a:rPr lang="en-US" sz="3000">
                <a:solidFill>
                  <a:srgbClr val="000000"/>
                </a:solidFill>
                <a:latin typeface="Montserrat"/>
                <a:ea typeface="Montserrat"/>
                <a:cs typeface="Montserrat"/>
                <a:sym typeface="Montserrat"/>
              </a:rPr>
              <a:t>✔ Managing stakeholders effectively</a:t>
            </a:r>
          </a:p>
          <a:p>
            <a:pPr algn="l">
              <a:lnSpc>
                <a:spcPts val="4200"/>
              </a:lnSpc>
            </a:pPr>
            <a:r>
              <a:rPr lang="en-US" sz="3000">
                <a:solidFill>
                  <a:srgbClr val="000000"/>
                </a:solidFill>
                <a:latin typeface="Montserrat"/>
                <a:ea typeface="Montserrat"/>
                <a:cs typeface="Montserrat"/>
                <a:sym typeface="Montserrat"/>
              </a:rPr>
              <a:t>✔ Continuous Improvement</a:t>
            </a:r>
          </a:p>
          <a:p>
            <a:pPr algn="l">
              <a:lnSpc>
                <a:spcPts val="4200"/>
              </a:lnSpc>
            </a:pPr>
            <a:r>
              <a:rPr lang="en-US" sz="3000">
                <a:solidFill>
                  <a:srgbClr val="000000"/>
                </a:solidFill>
                <a:latin typeface="Montserrat"/>
                <a:ea typeface="Montserrat"/>
                <a:cs typeface="Montserrat"/>
                <a:sym typeface="Montserrat"/>
              </a:rPr>
              <a:t>✔ Accountability Culture</a:t>
            </a:r>
          </a:p>
          <a:p>
            <a:pPr algn="l">
              <a:lnSpc>
                <a:spcPts val="4200"/>
              </a:lnSpc>
            </a:pPr>
            <a:r>
              <a:rPr lang="en-US" sz="3000">
                <a:solidFill>
                  <a:srgbClr val="000000"/>
                </a:solidFill>
                <a:latin typeface="Montserrat"/>
                <a:ea typeface="Montserrat"/>
                <a:cs typeface="Montserrat"/>
                <a:sym typeface="Montserrat"/>
              </a:rPr>
              <a:t>✔ Leadership mindset for modern administrators</a:t>
            </a:r>
          </a:p>
          <a:p>
            <a:pPr algn="l">
              <a:lnSpc>
                <a:spcPts val="4200"/>
              </a:lnSpc>
            </a:pPr>
            <a:endParaRPr lang="en-US" sz="3000">
              <a:solidFill>
                <a:srgbClr val="000000"/>
              </a:solidFill>
              <a:latin typeface="Montserrat"/>
              <a:ea typeface="Montserrat"/>
              <a:cs typeface="Montserrat"/>
              <a:sym typeface="Montserrat"/>
            </a:endParaRPr>
          </a:p>
          <a:p>
            <a:pPr algn="l">
              <a:lnSpc>
                <a:spcPts val="4200"/>
              </a:lnSpc>
            </a:pPr>
            <a:endParaRPr lang="en-US" sz="3000">
              <a:solidFill>
                <a:srgbClr val="000000"/>
              </a:solidFill>
              <a:latin typeface="Montserrat"/>
              <a:ea typeface="Montserrat"/>
              <a:cs typeface="Montserrat"/>
              <a:sym typeface="Montserrat"/>
            </a:endParaRPr>
          </a:p>
        </p:txBody>
      </p:sp>
      <p:sp>
        <p:nvSpPr>
          <p:cNvPr id="8" name="TextBox 8"/>
          <p:cNvSpPr txBox="1"/>
          <p:nvPr/>
        </p:nvSpPr>
        <p:spPr>
          <a:xfrm>
            <a:off x="7778821" y="1349056"/>
            <a:ext cx="9655302" cy="887094"/>
          </a:xfrm>
          <a:prstGeom prst="rect">
            <a:avLst/>
          </a:prstGeom>
        </p:spPr>
        <p:txBody>
          <a:bodyPr lIns="0" tIns="0" rIns="0" bIns="0" rtlCol="0" anchor="t">
            <a:spAutoFit/>
          </a:bodyPr>
          <a:lstStyle/>
          <a:p>
            <a:pPr algn="r">
              <a:lnSpc>
                <a:spcPts val="7280"/>
              </a:lnSpc>
            </a:pPr>
            <a:r>
              <a:rPr lang="en-US" sz="5200">
                <a:solidFill>
                  <a:srgbClr val="000000"/>
                </a:solidFill>
                <a:latin typeface="Above the Beyond Script"/>
                <a:ea typeface="Above the Beyond Script"/>
                <a:cs typeface="Above the Beyond Script"/>
                <a:sym typeface="Above the Beyond Script"/>
              </a:rPr>
              <a:t>What we should expect today</a:t>
            </a:r>
          </a:p>
        </p:txBody>
      </p:sp>
      <p:sp>
        <p:nvSpPr>
          <p:cNvPr id="9" name="TextBox 9"/>
          <p:cNvSpPr txBox="1"/>
          <p:nvPr/>
        </p:nvSpPr>
        <p:spPr>
          <a:xfrm>
            <a:off x="9366282" y="2839031"/>
            <a:ext cx="6178518" cy="546945"/>
          </a:xfrm>
          <a:prstGeom prst="rect">
            <a:avLst/>
          </a:prstGeom>
        </p:spPr>
        <p:txBody>
          <a:bodyPr wrap="square" lIns="0" tIns="0" rIns="0" bIns="0" rtlCol="0" anchor="t">
            <a:spAutoFit/>
          </a:bodyPr>
          <a:lstStyle/>
          <a:p>
            <a:pPr algn="ctr">
              <a:lnSpc>
                <a:spcPts val="4619"/>
              </a:lnSpc>
              <a:spcBef>
                <a:spcPct val="0"/>
              </a:spcBef>
            </a:pPr>
            <a:r>
              <a:rPr lang="en-US" sz="3299" b="1" dirty="0">
                <a:solidFill>
                  <a:srgbClr val="000000"/>
                </a:solidFill>
                <a:latin typeface="Montserrat Bold"/>
                <a:ea typeface="Montserrat Bold"/>
                <a:cs typeface="Montserrat Bold"/>
                <a:sym typeface="Montserrat Bold"/>
              </a:rPr>
              <a:t>Day 2 Learning Themes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9918"/>
        </a:solidFill>
        <a:effectLst/>
      </p:bgPr>
    </p:bg>
    <p:spTree>
      <p:nvGrpSpPr>
        <p:cNvPr id="1" name=""/>
        <p:cNvGrpSpPr/>
        <p:nvPr/>
      </p:nvGrpSpPr>
      <p:grpSpPr>
        <a:xfrm>
          <a:off x="0" y="0"/>
          <a:ext cx="0" cy="0"/>
          <a:chOff x="0" y="0"/>
          <a:chExt cx="0" cy="0"/>
        </a:xfrm>
      </p:grpSpPr>
      <p:grpSp>
        <p:nvGrpSpPr>
          <p:cNvPr id="2" name="Group 2"/>
          <p:cNvGrpSpPr/>
          <p:nvPr/>
        </p:nvGrpSpPr>
        <p:grpSpPr>
          <a:xfrm>
            <a:off x="14580755" y="2601603"/>
            <a:ext cx="3281249" cy="6319480"/>
            <a:chOff x="0" y="0"/>
            <a:chExt cx="864197" cy="1664390"/>
          </a:xfrm>
        </p:grpSpPr>
        <p:sp>
          <p:nvSpPr>
            <p:cNvPr id="3" name="Freeform 3"/>
            <p:cNvSpPr/>
            <p:nvPr/>
          </p:nvSpPr>
          <p:spPr>
            <a:xfrm>
              <a:off x="0" y="0"/>
              <a:ext cx="864197" cy="1664390"/>
            </a:xfrm>
            <a:custGeom>
              <a:avLst/>
              <a:gdLst/>
              <a:ahLst/>
              <a:cxnLst/>
              <a:rect l="l" t="t" r="r" b="b"/>
              <a:pathLst>
                <a:path w="864197" h="1664390">
                  <a:moveTo>
                    <a:pt x="68424" y="0"/>
                  </a:moveTo>
                  <a:lnTo>
                    <a:pt x="795774" y="0"/>
                  </a:lnTo>
                  <a:cubicBezTo>
                    <a:pt x="813921" y="0"/>
                    <a:pt x="831325" y="7209"/>
                    <a:pt x="844157" y="20041"/>
                  </a:cubicBezTo>
                  <a:cubicBezTo>
                    <a:pt x="856988" y="32873"/>
                    <a:pt x="864197" y="50277"/>
                    <a:pt x="864197" y="68424"/>
                  </a:cubicBezTo>
                  <a:lnTo>
                    <a:pt x="864197" y="1595966"/>
                  </a:lnTo>
                  <a:cubicBezTo>
                    <a:pt x="864197" y="1614113"/>
                    <a:pt x="856988" y="1631517"/>
                    <a:pt x="844157" y="1644349"/>
                  </a:cubicBezTo>
                  <a:cubicBezTo>
                    <a:pt x="831325" y="1657181"/>
                    <a:pt x="813921" y="1664390"/>
                    <a:pt x="795774" y="1664390"/>
                  </a:cubicBezTo>
                  <a:lnTo>
                    <a:pt x="68424" y="1664390"/>
                  </a:lnTo>
                  <a:cubicBezTo>
                    <a:pt x="50277" y="1664390"/>
                    <a:pt x="32873" y="1657181"/>
                    <a:pt x="20041" y="1644349"/>
                  </a:cubicBezTo>
                  <a:cubicBezTo>
                    <a:pt x="7209" y="1631517"/>
                    <a:pt x="0" y="1614113"/>
                    <a:pt x="0" y="1595966"/>
                  </a:cubicBezTo>
                  <a:lnTo>
                    <a:pt x="0" y="68424"/>
                  </a:lnTo>
                  <a:cubicBezTo>
                    <a:pt x="0" y="50277"/>
                    <a:pt x="7209" y="32873"/>
                    <a:pt x="20041" y="20041"/>
                  </a:cubicBezTo>
                  <a:cubicBezTo>
                    <a:pt x="32873" y="7209"/>
                    <a:pt x="50277" y="0"/>
                    <a:pt x="68424" y="0"/>
                  </a:cubicBezTo>
                  <a:close/>
                </a:path>
              </a:pathLst>
            </a:custGeom>
            <a:solidFill>
              <a:srgbClr val="2E3542"/>
            </a:solidFill>
            <a:ln cap="rnd">
              <a:noFill/>
              <a:prstDash val="solid"/>
              <a:round/>
            </a:ln>
          </p:spPr>
          <p:txBody>
            <a:bodyPr/>
            <a:lstStyle/>
            <a:p>
              <a:endParaRPr lang="en-US"/>
            </a:p>
          </p:txBody>
        </p:sp>
        <p:sp>
          <p:nvSpPr>
            <p:cNvPr id="4" name="TextBox 4"/>
            <p:cNvSpPr txBox="1"/>
            <p:nvPr/>
          </p:nvSpPr>
          <p:spPr>
            <a:xfrm>
              <a:off x="0" y="-47625"/>
              <a:ext cx="864197" cy="1712015"/>
            </a:xfrm>
            <a:prstGeom prst="rect">
              <a:avLst/>
            </a:prstGeom>
          </p:spPr>
          <p:txBody>
            <a:bodyPr lIns="50800" tIns="50800" rIns="50800" bIns="50800" rtlCol="0" anchor="ctr"/>
            <a:lstStyle/>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Level 3: Process Review</a:t>
              </a:r>
            </a:p>
            <a:p>
              <a:pPr marL="0" marR="0" lvl="0" indent="0" algn="ctr" defTabSz="914400" rtl="0" eaLnBrk="1" fontAlgn="auto" latinLnBrk="0" hangingPunct="1">
                <a:lnSpc>
                  <a:spcPts val="41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Compliance, format, approval</a:t>
              </a:r>
            </a:p>
            <a:p>
              <a:pPr marL="0" marR="0" lvl="0" indent="0" algn="ctr" defTabSz="914400" rtl="0" eaLnBrk="1" fontAlgn="auto" latinLnBrk="0" hangingPunct="1">
                <a:lnSpc>
                  <a:spcPts val="34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grpSp>
        <p:nvGrpSpPr>
          <p:cNvPr id="5" name="Group 5"/>
          <p:cNvGrpSpPr/>
          <p:nvPr/>
        </p:nvGrpSpPr>
        <p:grpSpPr>
          <a:xfrm>
            <a:off x="11008180" y="2601603"/>
            <a:ext cx="3250449" cy="6319480"/>
            <a:chOff x="0" y="0"/>
            <a:chExt cx="856085" cy="1664390"/>
          </a:xfrm>
        </p:grpSpPr>
        <p:sp>
          <p:nvSpPr>
            <p:cNvPr id="6" name="Freeform 6"/>
            <p:cNvSpPr/>
            <p:nvPr/>
          </p:nvSpPr>
          <p:spPr>
            <a:xfrm>
              <a:off x="0" y="0"/>
              <a:ext cx="856085" cy="1664390"/>
            </a:xfrm>
            <a:custGeom>
              <a:avLst/>
              <a:gdLst/>
              <a:ahLst/>
              <a:cxnLst/>
              <a:rect l="l" t="t" r="r" b="b"/>
              <a:pathLst>
                <a:path w="856085" h="1664390">
                  <a:moveTo>
                    <a:pt x="69072" y="0"/>
                  </a:moveTo>
                  <a:lnTo>
                    <a:pt x="787013" y="0"/>
                  </a:lnTo>
                  <a:cubicBezTo>
                    <a:pt x="825161" y="0"/>
                    <a:pt x="856085" y="30925"/>
                    <a:pt x="856085" y="69072"/>
                  </a:cubicBezTo>
                  <a:lnTo>
                    <a:pt x="856085" y="1595318"/>
                  </a:lnTo>
                  <a:cubicBezTo>
                    <a:pt x="856085" y="1633465"/>
                    <a:pt x="825161" y="1664390"/>
                    <a:pt x="787013" y="1664390"/>
                  </a:cubicBezTo>
                  <a:lnTo>
                    <a:pt x="69072" y="1664390"/>
                  </a:lnTo>
                  <a:cubicBezTo>
                    <a:pt x="30925" y="1664390"/>
                    <a:pt x="0" y="1633465"/>
                    <a:pt x="0" y="1595318"/>
                  </a:cubicBezTo>
                  <a:lnTo>
                    <a:pt x="0" y="69072"/>
                  </a:lnTo>
                  <a:cubicBezTo>
                    <a:pt x="0" y="30925"/>
                    <a:pt x="30925" y="0"/>
                    <a:pt x="69072" y="0"/>
                  </a:cubicBezTo>
                  <a:close/>
                </a:path>
              </a:pathLst>
            </a:custGeom>
            <a:solidFill>
              <a:srgbClr val="2E3542"/>
            </a:solidFill>
            <a:ln cap="rnd">
              <a:noFill/>
              <a:prstDash val="solid"/>
              <a:round/>
            </a:ln>
          </p:spPr>
          <p:txBody>
            <a:bodyPr/>
            <a:lstStyle/>
            <a:p>
              <a:endParaRPr lang="en-US"/>
            </a:p>
          </p:txBody>
        </p:sp>
        <p:sp>
          <p:nvSpPr>
            <p:cNvPr id="7" name="TextBox 7"/>
            <p:cNvSpPr txBox="1"/>
            <p:nvPr/>
          </p:nvSpPr>
          <p:spPr>
            <a:xfrm>
              <a:off x="0" y="-47625"/>
              <a:ext cx="856085" cy="1712015"/>
            </a:xfrm>
            <a:prstGeom prst="rect">
              <a:avLst/>
            </a:prstGeom>
          </p:spPr>
          <p:txBody>
            <a:bodyPr lIns="50800" tIns="50800" rIns="50800" bIns="50800" rtlCol="0" anchor="ctr"/>
            <a:lstStyle/>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Level 2: Peer Review</a:t>
              </a:r>
            </a:p>
            <a:p>
              <a:pPr marL="0" marR="0" lvl="0" indent="0" algn="ctr" defTabSz="914400" rtl="0" eaLnBrk="1" fontAlgn="auto" latinLnBrk="0" hangingPunct="1">
                <a:lnSpc>
                  <a:spcPts val="41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3499"/>
                </a:lnSpc>
                <a:spcBef>
                  <a:spcPts val="0"/>
                </a:spcBef>
                <a:spcAft>
                  <a:spcPts val="0"/>
                </a:spcAft>
                <a:buClrTx/>
                <a:buSzTx/>
                <a:buFontTx/>
                <a:buNone/>
                <a:tabLst/>
                <a:defRPr/>
              </a:pPr>
              <a:r>
                <a:rPr kumimoji="0" lang="en-US" sz="2499" b="0" i="0" u="none" strike="noStrike" kern="1200" cap="none" spc="0" normalizeH="0" baseline="0" noProof="0">
                  <a:ln>
                    <a:noFill/>
                  </a:ln>
                  <a:solidFill>
                    <a:srgbClr val="FFFFFF"/>
                  </a:solidFill>
                  <a:effectLst/>
                  <a:uLnTx/>
                  <a:uFillTx/>
                  <a:latin typeface="Montserrat"/>
                  <a:ea typeface="Montserrat"/>
                  <a:cs typeface="Montserrat"/>
                  <a:sym typeface="Montserrat"/>
                </a:rPr>
                <a:t>Logic, clarity, consistency </a:t>
              </a:r>
            </a:p>
          </p:txBody>
        </p:sp>
      </p:grpSp>
      <p:grpSp>
        <p:nvGrpSpPr>
          <p:cNvPr id="8" name="Group 8"/>
          <p:cNvGrpSpPr/>
          <p:nvPr/>
        </p:nvGrpSpPr>
        <p:grpSpPr>
          <a:xfrm>
            <a:off x="7374006" y="2601603"/>
            <a:ext cx="3312049" cy="6319480"/>
            <a:chOff x="0" y="0"/>
            <a:chExt cx="872309" cy="1664390"/>
          </a:xfrm>
        </p:grpSpPr>
        <p:sp>
          <p:nvSpPr>
            <p:cNvPr id="9" name="Freeform 9"/>
            <p:cNvSpPr/>
            <p:nvPr/>
          </p:nvSpPr>
          <p:spPr>
            <a:xfrm>
              <a:off x="0" y="0"/>
              <a:ext cx="872309" cy="1664390"/>
            </a:xfrm>
            <a:custGeom>
              <a:avLst/>
              <a:gdLst/>
              <a:ahLst/>
              <a:cxnLst/>
              <a:rect l="l" t="t" r="r" b="b"/>
              <a:pathLst>
                <a:path w="872309" h="1664390">
                  <a:moveTo>
                    <a:pt x="67788" y="0"/>
                  </a:moveTo>
                  <a:lnTo>
                    <a:pt x="804522" y="0"/>
                  </a:lnTo>
                  <a:cubicBezTo>
                    <a:pt x="822500" y="0"/>
                    <a:pt x="839742" y="7142"/>
                    <a:pt x="852455" y="19855"/>
                  </a:cubicBezTo>
                  <a:cubicBezTo>
                    <a:pt x="865167" y="32567"/>
                    <a:pt x="872309" y="49809"/>
                    <a:pt x="872309" y="67788"/>
                  </a:cubicBezTo>
                  <a:lnTo>
                    <a:pt x="872309" y="1596602"/>
                  </a:lnTo>
                  <a:cubicBezTo>
                    <a:pt x="872309" y="1614581"/>
                    <a:pt x="865167" y="1631823"/>
                    <a:pt x="852455" y="1644535"/>
                  </a:cubicBezTo>
                  <a:cubicBezTo>
                    <a:pt x="839742" y="1657248"/>
                    <a:pt x="822500" y="1664390"/>
                    <a:pt x="804522" y="1664390"/>
                  </a:cubicBezTo>
                  <a:lnTo>
                    <a:pt x="67788" y="1664390"/>
                  </a:lnTo>
                  <a:cubicBezTo>
                    <a:pt x="49809" y="1664390"/>
                    <a:pt x="32567" y="1657248"/>
                    <a:pt x="19855" y="1644535"/>
                  </a:cubicBezTo>
                  <a:cubicBezTo>
                    <a:pt x="7142" y="1631823"/>
                    <a:pt x="0" y="1614581"/>
                    <a:pt x="0" y="1596602"/>
                  </a:cubicBezTo>
                  <a:lnTo>
                    <a:pt x="0" y="67788"/>
                  </a:lnTo>
                  <a:cubicBezTo>
                    <a:pt x="0" y="49809"/>
                    <a:pt x="7142" y="32567"/>
                    <a:pt x="19855" y="19855"/>
                  </a:cubicBezTo>
                  <a:cubicBezTo>
                    <a:pt x="32567" y="7142"/>
                    <a:pt x="49809" y="0"/>
                    <a:pt x="67788" y="0"/>
                  </a:cubicBezTo>
                  <a:close/>
                </a:path>
              </a:pathLst>
            </a:custGeom>
            <a:solidFill>
              <a:srgbClr val="2E3542"/>
            </a:solidFill>
            <a:ln cap="rnd">
              <a:noFill/>
              <a:prstDash val="solid"/>
              <a:round/>
            </a:ln>
          </p:spPr>
          <p:txBody>
            <a:bodyPr/>
            <a:lstStyle/>
            <a:p>
              <a:endParaRPr lang="en-US"/>
            </a:p>
          </p:txBody>
        </p:sp>
        <p:sp>
          <p:nvSpPr>
            <p:cNvPr id="10" name="TextBox 10"/>
            <p:cNvSpPr txBox="1"/>
            <p:nvPr/>
          </p:nvSpPr>
          <p:spPr>
            <a:xfrm>
              <a:off x="0" y="-57150"/>
              <a:ext cx="872309" cy="1721540"/>
            </a:xfrm>
            <a:prstGeom prst="rect">
              <a:avLst/>
            </a:prstGeom>
          </p:spPr>
          <p:txBody>
            <a:bodyPr lIns="50800" tIns="50800" rIns="50800" bIns="50800" rtlCol="0" anchor="ctr"/>
            <a:lstStyle/>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Level 1: Self Review</a:t>
              </a: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Grammar, numbers, completeness</a:t>
              </a:r>
            </a:p>
          </p:txBody>
        </p:sp>
      </p:grpSp>
      <p:sp>
        <p:nvSpPr>
          <p:cNvPr id="11" name="Freeform 11"/>
          <p:cNvSpPr/>
          <p:nvPr/>
        </p:nvSpPr>
        <p:spPr>
          <a:xfrm>
            <a:off x="701928" y="2381317"/>
            <a:ext cx="6367886" cy="6171061"/>
          </a:xfrm>
          <a:custGeom>
            <a:avLst/>
            <a:gdLst/>
            <a:ahLst/>
            <a:cxnLst/>
            <a:rect l="l" t="t" r="r" b="b"/>
            <a:pathLst>
              <a:path w="6367886" h="6171061">
                <a:moveTo>
                  <a:pt x="0" y="0"/>
                </a:moveTo>
                <a:lnTo>
                  <a:pt x="6367886" y="0"/>
                </a:lnTo>
                <a:lnTo>
                  <a:pt x="6367886" y="6171060"/>
                </a:lnTo>
                <a:lnTo>
                  <a:pt x="0" y="617106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TextBox 12"/>
          <p:cNvSpPr txBox="1"/>
          <p:nvPr/>
        </p:nvSpPr>
        <p:spPr>
          <a:xfrm>
            <a:off x="2992140" y="943423"/>
            <a:ext cx="12075782" cy="723519"/>
          </a:xfrm>
          <a:prstGeom prst="rect">
            <a:avLst/>
          </a:prstGeom>
        </p:spPr>
        <p:txBody>
          <a:bodyPr lIns="0" tIns="0" rIns="0" bIns="0" rtlCol="0" anchor="t">
            <a:spAutoFit/>
          </a:bodyPr>
          <a:lstStyle/>
          <a:p>
            <a:pPr marL="0" marR="0" lvl="0" indent="0" algn="l" defTabSz="914400" rtl="0" eaLnBrk="1" fontAlgn="auto" latinLnBrk="0" hangingPunct="1">
              <a:lnSpc>
                <a:spcPts val="5733"/>
              </a:lnSpc>
              <a:spcBef>
                <a:spcPts val="0"/>
              </a:spcBef>
              <a:spcAft>
                <a:spcPts val="0"/>
              </a:spcAft>
              <a:buClrTx/>
              <a:buSzTx/>
              <a:buFontTx/>
              <a:buNone/>
              <a:tabLst/>
              <a:defRPr/>
            </a:pPr>
            <a:r>
              <a:rPr kumimoji="0" lang="en-US" sz="4900" b="1" i="0" u="none" strike="noStrike" kern="1200" cap="none" spc="0" normalizeH="0" baseline="0" noProof="0">
                <a:ln>
                  <a:noFill/>
                </a:ln>
                <a:solidFill>
                  <a:srgbClr val="2E3542"/>
                </a:solidFill>
                <a:effectLst/>
                <a:uLnTx/>
                <a:uFillTx/>
                <a:latin typeface="Montserrat Bold"/>
                <a:ea typeface="Montserrat Bold"/>
                <a:cs typeface="Montserrat Bold"/>
                <a:sym typeface="Montserrat Bold"/>
              </a:rPr>
              <a:t>Three-Level Accuracy Review Model</a:t>
            </a:r>
          </a:p>
        </p:txBody>
      </p:sp>
      <p:sp>
        <p:nvSpPr>
          <p:cNvPr id="13" name="TextBox 13"/>
          <p:cNvSpPr txBox="1"/>
          <p:nvPr/>
        </p:nvSpPr>
        <p:spPr>
          <a:xfrm>
            <a:off x="3204793" y="9187783"/>
            <a:ext cx="12075782" cy="671018"/>
          </a:xfrm>
          <a:prstGeom prst="rect">
            <a:avLst/>
          </a:prstGeom>
        </p:spPr>
        <p:txBody>
          <a:bodyPr wrap="square"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1" u="none" strike="noStrike" kern="1200" cap="none" spc="0" normalizeH="0" baseline="0" noProof="0" dirty="0">
                <a:ln>
                  <a:noFill/>
                </a:ln>
                <a:solidFill>
                  <a:srgbClr val="000000"/>
                </a:solidFill>
                <a:effectLst/>
                <a:uLnTx/>
                <a:uFillTx/>
                <a:latin typeface="Canva Sans Bold Italics"/>
                <a:ea typeface="Canva Sans Bold Italics"/>
                <a:cs typeface="Canva Sans Bold Italics"/>
                <a:sym typeface="Canva Sans Bold Italics"/>
              </a:rPr>
              <a:t>Quality improves when responsibility is shared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p:cNvSpPr txBox="1"/>
          <p:nvPr/>
        </p:nvSpPr>
        <p:spPr>
          <a:xfrm>
            <a:off x="7361505" y="2417035"/>
            <a:ext cx="8559844" cy="4940300"/>
          </a:xfrm>
          <a:prstGeom prst="rect">
            <a:avLst/>
          </a:prstGeom>
        </p:spPr>
        <p:txBody>
          <a:bodyPr lIns="0" tIns="0" rIns="0" bIns="0" rtlCol="0" anchor="t">
            <a:spAutoFit/>
          </a:bodyPr>
          <a:lstStyle/>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1. One time management improvement:</a:t>
            </a: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(e.g., “I will start tasks earlier”)</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2. One quality habit:</a:t>
            </a: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(e.g., “I will always do a final review before submission”)</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
        <p:nvSpPr>
          <p:cNvPr id="6" name="Freeform 6"/>
          <p:cNvSpPr/>
          <p:nvPr/>
        </p:nvSpPr>
        <p:spPr>
          <a:xfrm>
            <a:off x="2964770" y="2493235"/>
            <a:ext cx="3968006" cy="4796491"/>
          </a:xfrm>
          <a:custGeom>
            <a:avLst/>
            <a:gdLst/>
            <a:ahLst/>
            <a:cxnLst/>
            <a:rect l="l" t="t" r="r" b="b"/>
            <a:pathLst>
              <a:path w="3968006" h="4796491">
                <a:moveTo>
                  <a:pt x="0" y="0"/>
                </a:moveTo>
                <a:lnTo>
                  <a:pt x="3968006" y="0"/>
                </a:lnTo>
                <a:lnTo>
                  <a:pt x="3968006" y="4796492"/>
                </a:lnTo>
                <a:lnTo>
                  <a:pt x="0" y="4796492"/>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7" name="TextBox 7"/>
          <p:cNvSpPr txBox="1"/>
          <p:nvPr/>
        </p:nvSpPr>
        <p:spPr>
          <a:xfrm>
            <a:off x="8391807" y="1302506"/>
            <a:ext cx="7529542" cy="762000"/>
          </a:xfrm>
          <a:prstGeom prst="rect">
            <a:avLst/>
          </a:prstGeom>
        </p:spPr>
        <p:txBody>
          <a:bodyPr wrap="square" lIns="0" tIns="0" rIns="0" bIns="0" rtlCol="0" anchor="t">
            <a:spAutoFit/>
          </a:bodyPr>
          <a:lstStyle/>
          <a:p>
            <a:pPr marL="0" marR="0" lvl="0" indent="0" algn="ctr" defTabSz="914400" rtl="0" eaLnBrk="1" fontAlgn="auto" latinLnBrk="0" hangingPunct="1">
              <a:lnSpc>
                <a:spcPts val="6299"/>
              </a:lnSpc>
              <a:spcBef>
                <a:spcPct val="0"/>
              </a:spcBef>
              <a:spcAft>
                <a:spcPts val="0"/>
              </a:spcAft>
              <a:buClrTx/>
              <a:buSzTx/>
              <a:buFontTx/>
              <a:buNone/>
              <a:tabLst/>
              <a:defRPr/>
            </a:pPr>
            <a:r>
              <a:rPr kumimoji="0" lang="en-US" sz="45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INDIVIDUAL TASK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081151"/>
            <a:ext cx="16230600" cy="3086100"/>
            <a:chOff x="0" y="0"/>
            <a:chExt cx="4274726" cy="812800"/>
          </a:xfrm>
        </p:grpSpPr>
        <p:sp>
          <p:nvSpPr>
            <p:cNvPr id="3" name="Freeform 3"/>
            <p:cNvSpPr/>
            <p:nvPr/>
          </p:nvSpPr>
          <p:spPr>
            <a:xfrm>
              <a:off x="0" y="0"/>
              <a:ext cx="4274726" cy="812800"/>
            </a:xfrm>
            <a:custGeom>
              <a:avLst/>
              <a:gdLst/>
              <a:ahLst/>
              <a:cxnLst/>
              <a:rect l="l" t="t" r="r" b="b"/>
              <a:pathLst>
                <a:path w="4274726" h="812800">
                  <a:moveTo>
                    <a:pt x="0" y="0"/>
                  </a:moveTo>
                  <a:lnTo>
                    <a:pt x="4274726" y="0"/>
                  </a:lnTo>
                  <a:lnTo>
                    <a:pt x="4274726" y="812800"/>
                  </a:lnTo>
                  <a:lnTo>
                    <a:pt x="0" y="812800"/>
                  </a:lnTo>
                  <a:close/>
                </a:path>
              </a:pathLst>
            </a:custGeom>
            <a:solidFill>
              <a:srgbClr val="060B37"/>
            </a:solidFill>
          </p:spPr>
          <p:txBody>
            <a:bodyPr/>
            <a:lstStyle/>
            <a:p>
              <a:endParaRPr lang="en-US"/>
            </a:p>
          </p:txBody>
        </p:sp>
        <p:sp>
          <p:nvSpPr>
            <p:cNvPr id="4" name="TextBox 4"/>
            <p:cNvSpPr txBox="1"/>
            <p:nvPr/>
          </p:nvSpPr>
          <p:spPr>
            <a:xfrm>
              <a:off x="0" y="-76200"/>
              <a:ext cx="4274726" cy="889000"/>
            </a:xfrm>
            <a:prstGeom prst="rect">
              <a:avLst/>
            </a:prstGeom>
          </p:spPr>
          <p:txBody>
            <a:bodyPr lIns="50800" tIns="50800" rIns="50800" bIns="50800" rtlCol="0" anchor="ctr"/>
            <a:lstStyle/>
            <a:p>
              <a:pPr marL="0" marR="0" lvl="0" indent="0" algn="ctr" defTabSz="914400" rtl="0" eaLnBrk="1" fontAlgn="auto" latinLnBrk="0" hangingPunct="1">
                <a:lnSpc>
                  <a:spcPts val="6299"/>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FFFF"/>
                  </a:solidFill>
                  <a:effectLst/>
                  <a:uLnTx/>
                  <a:uFillTx/>
                  <a:latin typeface="Montserrat"/>
                  <a:ea typeface="Montserrat"/>
                  <a:cs typeface="Montserrat"/>
                  <a:sym typeface="Montserrat"/>
                </a:rPr>
                <a:t>At IITA, excellence is not just about getting work done —it is about getting it done right. </a:t>
              </a:r>
              <a:r>
                <a:rPr kumimoji="0" lang="en-US" sz="4200" b="1" i="0" u="none" strike="noStrike" kern="1200" cap="none" spc="0" normalizeH="0" baseline="0" noProof="0" dirty="0">
                  <a:ln>
                    <a:noFill/>
                  </a:ln>
                  <a:solidFill>
                    <a:srgbClr val="FFFFFF"/>
                  </a:solidFill>
                  <a:effectLst/>
                  <a:uLnTx/>
                  <a:uFillTx/>
                  <a:latin typeface="Montserrat Bold"/>
                  <a:ea typeface="Montserrat Bold"/>
                  <a:cs typeface="Montserrat Bold"/>
                  <a:sym typeface="Montserrat Bold"/>
                </a:rPr>
                <a:t>Accuracy is not extra work; it is the work.</a:t>
              </a: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marL="0" marR="0" lvl="0" indent="0" algn="ctr" defTabSz="914400" rtl="0" eaLnBrk="1" fontAlgn="auto" latinLnBrk="0" hangingPunct="1">
              <a:lnSpc>
                <a:spcPts val="6299"/>
              </a:lnSpc>
              <a:spcBef>
                <a:spcPct val="0"/>
              </a:spcBef>
              <a:spcAft>
                <a:spcPts val="0"/>
              </a:spcAft>
              <a:buClrTx/>
              <a:buSzTx/>
              <a:buFontTx/>
              <a:buNone/>
              <a:tabLst/>
              <a:defRPr/>
            </a:pPr>
            <a:r>
              <a:rPr kumimoji="0" lang="en-US" sz="44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Session Close</a:t>
            </a:r>
          </a:p>
        </p:txBody>
      </p:sp>
      <p:sp>
        <p:nvSpPr>
          <p:cNvPr id="6" name="TextBox 6"/>
          <p:cNvSpPr txBox="1"/>
          <p:nvPr/>
        </p:nvSpPr>
        <p:spPr>
          <a:xfrm>
            <a:off x="1028700" y="2690997"/>
            <a:ext cx="4686300" cy="582147"/>
          </a:xfrm>
          <a:prstGeom prst="rect">
            <a:avLst/>
          </a:prstGeom>
        </p:spPr>
        <p:txBody>
          <a:bodyPr wrap="square" lIns="0" tIns="0" rIns="0" bIns="0" rtlCol="0" anchor="t">
            <a:spAutoFit/>
          </a:bodyPr>
          <a:lstStyle/>
          <a:p>
            <a:pPr marL="0" marR="0" lvl="0" indent="0" algn="ctr" defTabSz="914400" rtl="0" eaLnBrk="1" fontAlgn="auto" latinLnBrk="0" hangingPunct="1">
              <a:lnSpc>
                <a:spcPts val="4899"/>
              </a:lnSpc>
              <a:spcBef>
                <a:spcPct val="0"/>
              </a:spcBef>
              <a:spcAft>
                <a:spcPts val="0"/>
              </a:spcAft>
              <a:buClrTx/>
              <a:buSzTx/>
              <a:buFontTx/>
              <a:buNone/>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Core Message: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marL="0" marR="0" lvl="0" indent="0" algn="ctr" defTabSz="914400" rtl="0" eaLnBrk="1" fontAlgn="auto" latinLnBrk="0" hangingPunct="1">
              <a:lnSpc>
                <a:spcPts val="9781"/>
              </a:lnSpc>
              <a:spcBef>
                <a:spcPct val="0"/>
              </a:spcBef>
              <a:spcAft>
                <a:spcPts val="0"/>
              </a:spcAft>
              <a:buClrTx/>
              <a:buSzTx/>
              <a:buFontTx/>
              <a:buNone/>
              <a:tabLst/>
              <a:defRPr/>
            </a:pPr>
            <a:r>
              <a:rPr kumimoji="0" lang="en-US" sz="6986" b="0" i="0" u="none" strike="noStrike" kern="1200" cap="none" spc="0" normalizeH="0" baseline="0" noProof="0">
                <a:ln>
                  <a:noFill/>
                </a:ln>
                <a:solidFill>
                  <a:srgbClr val="000000"/>
                </a:solidFill>
                <a:effectLst/>
                <a:uLnTx/>
                <a:uFillTx/>
                <a:latin typeface="Fredoka"/>
                <a:ea typeface="Fredoka"/>
                <a:cs typeface="Fredoka"/>
                <a:sym typeface="Fredoka"/>
              </a:rPr>
              <a:t>Comments? Questions?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846727" y="3594961"/>
            <a:ext cx="14614057" cy="3668521"/>
            <a:chOff x="0" y="0"/>
            <a:chExt cx="3848970" cy="966195"/>
          </a:xfrm>
        </p:grpSpPr>
        <p:sp>
          <p:nvSpPr>
            <p:cNvPr id="3" name="Freeform 3"/>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4" name="TextBox 4"/>
            <p:cNvSpPr txBox="1"/>
            <p:nvPr/>
          </p:nvSpPr>
          <p:spPr>
            <a:xfrm>
              <a:off x="0" y="-47625"/>
              <a:ext cx="3848970" cy="1013820"/>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AutoShape 5"/>
          <p:cNvSpPr/>
          <p:nvPr/>
        </p:nvSpPr>
        <p:spPr>
          <a:xfrm>
            <a:off x="2596081" y="6811578"/>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827216" y="7412276"/>
            <a:ext cx="14614057" cy="492403"/>
            <a:chOff x="0" y="0"/>
            <a:chExt cx="3848970" cy="129686"/>
          </a:xfrm>
        </p:grpSpPr>
        <p:sp>
          <p:nvSpPr>
            <p:cNvPr id="7" name="Freeform 7"/>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8" name="TextBox 8"/>
            <p:cNvSpPr txBox="1"/>
            <p:nvPr/>
          </p:nvSpPr>
          <p:spPr>
            <a:xfrm>
              <a:off x="0" y="-47625"/>
              <a:ext cx="3848970" cy="177311"/>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0" name="Freeform 10"/>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
        <p:nvSpPr>
          <p:cNvPr id="11" name="Freeform 11"/>
          <p:cNvSpPr/>
          <p:nvPr/>
        </p:nvSpPr>
        <p:spPr>
          <a:xfrm>
            <a:off x="-64699" y="0"/>
            <a:ext cx="18288000" cy="10206990"/>
          </a:xfrm>
          <a:custGeom>
            <a:avLst/>
            <a:gdLst/>
            <a:ahLst/>
            <a:cxnLst/>
            <a:rect l="l" t="t" r="r" b="b"/>
            <a:pathLst>
              <a:path w="18288000" h="10206990">
                <a:moveTo>
                  <a:pt x="0" y="0"/>
                </a:moveTo>
                <a:lnTo>
                  <a:pt x="18288000" y="0"/>
                </a:lnTo>
                <a:lnTo>
                  <a:pt x="18288000" y="10206990"/>
                </a:lnTo>
                <a:lnTo>
                  <a:pt x="0" y="10206990"/>
                </a:lnTo>
                <a:lnTo>
                  <a:pt x="0" y="0"/>
                </a:lnTo>
                <a:close/>
              </a:path>
            </a:pathLst>
          </a:custGeom>
          <a:blipFill>
            <a:blip r:embed="rId5">
              <a:alphaModFix amt="30000"/>
            </a:blip>
            <a:stretch>
              <a:fillRect t="-661"/>
            </a:stretch>
          </a:blipFill>
        </p:spPr>
        <p:txBody>
          <a:bodyPr/>
          <a:lstStyle/>
          <a:p>
            <a:endParaRPr lang="en-US"/>
          </a:p>
        </p:txBody>
      </p:sp>
      <p:sp>
        <p:nvSpPr>
          <p:cNvPr id="12" name="TextBox 12"/>
          <p:cNvSpPr txBox="1"/>
          <p:nvPr/>
        </p:nvSpPr>
        <p:spPr>
          <a:xfrm>
            <a:off x="2596081" y="4651028"/>
            <a:ext cx="13272099" cy="1413511"/>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5400" b="1" i="0" u="none" strike="noStrike" kern="1200" cap="none" spc="-297" normalizeH="0" baseline="0" noProof="0" dirty="0">
                <a:ln>
                  <a:noFill/>
                </a:ln>
                <a:solidFill>
                  <a:srgbClr val="FFFFFF"/>
                </a:solidFill>
                <a:effectLst/>
                <a:uLnTx/>
                <a:uFillTx/>
                <a:latin typeface="Montserrat Bold"/>
                <a:ea typeface="Montserrat Bold"/>
                <a:cs typeface="Montserrat Bold"/>
                <a:sym typeface="Montserrat Bold"/>
              </a:rPr>
              <a:t>Service Excellence in Office Administration</a:t>
            </a:r>
          </a:p>
        </p:txBody>
      </p:sp>
      <p:sp>
        <p:nvSpPr>
          <p:cNvPr id="13" name="TextBox 13"/>
          <p:cNvSpPr txBox="1"/>
          <p:nvPr/>
        </p:nvSpPr>
        <p:spPr>
          <a:xfrm>
            <a:off x="2596081" y="3856325"/>
            <a:ext cx="4361213" cy="580391"/>
          </a:xfrm>
          <a:prstGeom prst="rect">
            <a:avLst/>
          </a:prstGeom>
        </p:spPr>
        <p:txBody>
          <a:bodyPr lIns="0" tIns="0" rIns="0" bIns="0" rtlCol="0" anchor="t">
            <a:spAutoFit/>
          </a:bodyPr>
          <a:lstStyle/>
          <a:p>
            <a:pPr marL="0" marR="0" lvl="0" indent="0" algn="l"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Montserrat"/>
                <a:ea typeface="Montserrat"/>
                <a:cs typeface="Montserrat"/>
                <a:sym typeface="Montserrat"/>
              </a:rPr>
              <a:t>Module Six</a:t>
            </a:r>
          </a:p>
        </p:txBody>
      </p:sp>
      <p:sp>
        <p:nvSpPr>
          <p:cNvPr id="14" name="TextBox 14"/>
          <p:cNvSpPr txBox="1"/>
          <p:nvPr/>
        </p:nvSpPr>
        <p:spPr>
          <a:xfrm>
            <a:off x="2596081" y="6145501"/>
            <a:ext cx="12966441" cy="412750"/>
          </a:xfrm>
          <a:prstGeom prst="rect">
            <a:avLst/>
          </a:prstGeom>
        </p:spPr>
        <p:txBody>
          <a:bodyPr lIns="0" tIns="0" rIns="0" bIns="0" rtlCol="0" anchor="t">
            <a:spAutoFit/>
          </a:bodyPr>
          <a:lstStyle/>
          <a:p>
            <a:pPr marL="0" marR="0" lvl="0" indent="0" algn="l" defTabSz="914400" rtl="0" eaLnBrk="1" fontAlgn="auto" latinLnBrk="0" hangingPunct="1">
              <a:lnSpc>
                <a:spcPts val="3499"/>
              </a:lnSpc>
              <a:spcBef>
                <a:spcPct val="0"/>
              </a:spcBef>
              <a:spcAft>
                <a:spcPts val="0"/>
              </a:spcAft>
              <a:buClrTx/>
              <a:buSzTx/>
              <a:buFontTx/>
              <a:buNone/>
              <a:tabLst/>
              <a:defRPr/>
            </a:pPr>
            <a:r>
              <a:rPr kumimoji="0" lang="en-US" sz="24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rPr>
              <a:t>Internal customer experience at IITA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3493314" y="2509562"/>
            <a:ext cx="12662403" cy="7225411"/>
          </a:xfrm>
          <a:prstGeom prst="rect">
            <a:avLst/>
          </a:prstGeom>
        </p:spPr>
        <p:txBody>
          <a:bodyPr lIns="0" tIns="0" rIns="0" bIns="0" rtlCol="0" anchor="t">
            <a:spAutoFit/>
          </a:bodyPr>
          <a:lstStyle/>
          <a:p>
            <a:pPr marL="0" marR="0" lvl="0" indent="0" algn="l" defTabSz="914400" rtl="0" eaLnBrk="1" fontAlgn="auto" latinLnBrk="0" hangingPunct="1">
              <a:lnSpc>
                <a:spcPts val="5423"/>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5423"/>
              </a:lnSpc>
              <a:spcBef>
                <a:spcPct val="0"/>
              </a:spcBef>
              <a:spcAft>
                <a:spcPts val="0"/>
              </a:spcAft>
              <a:buClrTx/>
              <a:buSzTx/>
              <a:buFontTx/>
              <a:buNone/>
              <a:tabLst/>
              <a:defRPr/>
            </a:pPr>
            <a:r>
              <a:rPr kumimoji="0" lang="en-US" sz="4799" b="0" i="0" u="none" strike="noStrike" kern="1200" cap="none" spc="0" normalizeH="0" baseline="0" noProof="0">
                <a:ln>
                  <a:noFill/>
                </a:ln>
                <a:solidFill>
                  <a:srgbClr val="FFFFFF"/>
                </a:solidFill>
                <a:effectLst/>
                <a:uLnTx/>
                <a:uFillTx/>
                <a:latin typeface="Montserrat"/>
                <a:ea typeface="Montserrat"/>
                <a:cs typeface="Montserrat"/>
                <a:sym typeface="Montserrat"/>
              </a:rPr>
              <a:t> Participants should share:</a:t>
            </a:r>
          </a:p>
          <a:p>
            <a:pPr marL="0" marR="0" lvl="0" indent="0" algn="l" defTabSz="914400" rtl="0" eaLnBrk="1" fontAlgn="auto" latinLnBrk="0" hangingPunct="1">
              <a:lnSpc>
                <a:spcPts val="5423"/>
              </a:lnSpc>
              <a:spcBef>
                <a:spcPct val="0"/>
              </a:spcBef>
              <a:spcAft>
                <a:spcPts val="0"/>
              </a:spcAft>
              <a:buClrTx/>
              <a:buSzTx/>
              <a:buFontTx/>
              <a:buNone/>
              <a:tabLst/>
              <a:defRPr/>
            </a:pPr>
            <a:endParaRPr kumimoji="0" lang="en-US" sz="47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3954"/>
              </a:lnSpc>
              <a:spcBef>
                <a:spcPct val="0"/>
              </a:spcBef>
              <a:spcAft>
                <a:spcPts val="0"/>
              </a:spcAft>
              <a:buClrTx/>
              <a:buSzTx/>
              <a:buFontTx/>
              <a:buNone/>
              <a:tabLst/>
              <a:defRPr/>
            </a:pPr>
            <a:endParaRPr kumimoji="0" lang="en-US" sz="47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5739"/>
              </a:lnSpc>
              <a:spcBef>
                <a:spcPts val="0"/>
              </a:spcBef>
              <a:spcAft>
                <a:spcPts val="0"/>
              </a:spcAft>
              <a:buClrTx/>
              <a:buSzTx/>
              <a:buFontTx/>
              <a:buNone/>
              <a:tabLst/>
              <a:defRPr/>
            </a:pPr>
            <a:r>
              <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rPr>
              <a:t>A time a colleague supported you exceptionally well.</a:t>
            </a:r>
          </a:p>
          <a:p>
            <a:pPr marL="0" marR="0" lvl="0" indent="0" algn="l" defTabSz="914400" rtl="0" eaLnBrk="1" fontAlgn="auto" latinLnBrk="0" hangingPunct="1">
              <a:lnSpc>
                <a:spcPts val="573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5739"/>
              </a:lnSpc>
              <a:spcBef>
                <a:spcPts val="0"/>
              </a:spcBef>
              <a:spcAft>
                <a:spcPts val="0"/>
              </a:spcAft>
              <a:buClrTx/>
              <a:buSzTx/>
              <a:buFontTx/>
              <a:buNone/>
              <a:tabLst/>
              <a:defRPr/>
            </a:pPr>
            <a:r>
              <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rPr>
              <a:t>What made that service memorable.</a:t>
            </a:r>
          </a:p>
          <a:p>
            <a:pPr marL="0" marR="0" lvl="0" indent="0" algn="l" defTabSz="914400" rtl="0" eaLnBrk="1" fontAlgn="auto" latinLnBrk="0" hangingPunct="1">
              <a:lnSpc>
                <a:spcPts val="573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5739"/>
              </a:lnSpc>
              <a:spcBef>
                <a:spcPts val="0"/>
              </a:spcBef>
              <a:spcAft>
                <a:spcPts val="0"/>
              </a:spcAft>
              <a:buClrTx/>
              <a:buSzTx/>
              <a:buFontTx/>
              <a:buNone/>
              <a:tabLst/>
              <a:defRPr/>
            </a:pPr>
            <a:r>
              <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rPr>
              <a:t>How it affected your work.</a:t>
            </a:r>
          </a:p>
          <a:p>
            <a:pPr marL="0" marR="0" lvl="0" indent="0" algn="l" defTabSz="914400" rtl="0" eaLnBrk="1" fontAlgn="auto" latinLnBrk="0" hangingPunct="1">
              <a:lnSpc>
                <a:spcPts val="3954"/>
              </a:lnSpc>
              <a:spcBef>
                <a:spcPts val="0"/>
              </a:spcBef>
              <a:spcAft>
                <a:spcPts val="0"/>
              </a:spcAft>
              <a:buClrTx/>
              <a:buSzTx/>
              <a:buFontTx/>
              <a:buNone/>
              <a:tabLst/>
              <a:defRPr/>
            </a:pPr>
            <a:endPar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489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sp>
        <p:nvSpPr>
          <p:cNvPr id="3" name="TextBox 3"/>
          <p:cNvSpPr txBox="1"/>
          <p:nvPr/>
        </p:nvSpPr>
        <p:spPr>
          <a:xfrm>
            <a:off x="3724314" y="616584"/>
            <a:ext cx="10839371" cy="738507"/>
          </a:xfrm>
          <a:prstGeom prst="rect">
            <a:avLst/>
          </a:prstGeom>
        </p:spPr>
        <p:txBody>
          <a:bodyPr lIns="0" tIns="0" rIns="0" bIns="0" rtlCol="0" anchor="t">
            <a:spAutoFit/>
          </a:bodyPr>
          <a:lstStyle/>
          <a:p>
            <a:pPr marL="0" marR="0" lvl="0" indent="0" algn="l" defTabSz="914400" rtl="0" eaLnBrk="1" fontAlgn="auto" latinLnBrk="0" hangingPunct="1">
              <a:lnSpc>
                <a:spcPts val="6019"/>
              </a:lnSpc>
              <a:spcBef>
                <a:spcPct val="0"/>
              </a:spcBef>
              <a:spcAft>
                <a:spcPts val="0"/>
              </a:spcAft>
              <a:buClrTx/>
              <a:buSzTx/>
              <a:buFontTx/>
              <a:buNone/>
              <a:tabLst/>
              <a:defRPr/>
            </a:pPr>
            <a:r>
              <a:rPr kumimoji="0" lang="en-US" sz="4299" b="1" i="0" u="none" strike="noStrike" kern="1200" cap="none" spc="0" normalizeH="0" baseline="0" noProof="0">
                <a:ln>
                  <a:noFill/>
                </a:ln>
                <a:gradFill>
                  <a:gsLst>
                    <a:gs pos="0">
                      <a:srgbClr val="FFFFFF">
                        <a:alpha val="100000"/>
                      </a:srgbClr>
                    </a:gs>
                    <a:gs pos="100000">
                      <a:srgbClr val="FFFFFF">
                        <a:alpha val="100000"/>
                      </a:srgbClr>
                    </a:gs>
                  </a:gsLst>
                  <a:lin ang="0"/>
                </a:gradFill>
                <a:effectLst/>
                <a:uLnTx/>
                <a:uFillTx/>
                <a:latin typeface="Montserrat Bold"/>
                <a:ea typeface="Montserrat Bold"/>
                <a:cs typeface="Montserrat Bold"/>
                <a:sym typeface="Montserrat Bold"/>
              </a:rPr>
              <a:t>My Best Internal Service Experience</a:t>
            </a:r>
          </a:p>
        </p:txBody>
      </p:sp>
      <p:grpSp>
        <p:nvGrpSpPr>
          <p:cNvPr id="4" name="Group 4"/>
          <p:cNvGrpSpPr/>
          <p:nvPr/>
        </p:nvGrpSpPr>
        <p:grpSpPr>
          <a:xfrm>
            <a:off x="2164488" y="5187770"/>
            <a:ext cx="746827" cy="552934"/>
            <a:chOff x="0" y="0"/>
            <a:chExt cx="6329607" cy="4686300"/>
          </a:xfrm>
        </p:grpSpPr>
        <p:sp>
          <p:nvSpPr>
            <p:cNvPr id="5" name="Freeform 5"/>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grpSp>
        <p:nvGrpSpPr>
          <p:cNvPr id="6" name="Group 6"/>
          <p:cNvGrpSpPr/>
          <p:nvPr/>
        </p:nvGrpSpPr>
        <p:grpSpPr>
          <a:xfrm>
            <a:off x="2164488" y="6693204"/>
            <a:ext cx="746827" cy="552934"/>
            <a:chOff x="0" y="0"/>
            <a:chExt cx="6329607" cy="4686300"/>
          </a:xfrm>
        </p:grpSpPr>
        <p:sp>
          <p:nvSpPr>
            <p:cNvPr id="7" name="Freeform 7"/>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sp>
        <p:nvSpPr>
          <p:cNvPr id="8" name="TextBox 8"/>
          <p:cNvSpPr txBox="1"/>
          <p:nvPr/>
        </p:nvSpPr>
        <p:spPr>
          <a:xfrm>
            <a:off x="6813888" y="1892977"/>
            <a:ext cx="3699593" cy="578485"/>
          </a:xfrm>
          <a:prstGeom prst="rect">
            <a:avLst/>
          </a:prstGeom>
        </p:spPr>
        <p:txBody>
          <a:bodyPr lIns="0" tIns="0" rIns="0" bIns="0" rtlCol="0" anchor="t">
            <a:spAutoFit/>
          </a:bodyPr>
          <a:lstStyle/>
          <a:p>
            <a:pPr marL="0" marR="0" lvl="0" indent="0" algn="l" defTabSz="914400" rtl="0" eaLnBrk="1" fontAlgn="auto" latinLnBrk="0" hangingPunct="1">
              <a:lnSpc>
                <a:spcPts val="4519"/>
              </a:lnSpc>
              <a:spcBef>
                <a:spcPts val="0"/>
              </a:spcBef>
              <a:spcAft>
                <a:spcPts val="0"/>
              </a:spcAft>
              <a:buClrTx/>
              <a:buSzTx/>
              <a:buFontTx/>
              <a:buNone/>
              <a:tabLst/>
              <a:defRPr/>
            </a:pPr>
            <a:r>
              <a:rPr kumimoji="0" lang="en-US" sz="3999" b="1" i="1" u="none" strike="noStrike" kern="1200" cap="none" spc="0" normalizeH="0" baseline="0" noProof="0">
                <a:ln>
                  <a:noFill/>
                </a:ln>
                <a:solidFill>
                  <a:srgbClr val="FFFFFF"/>
                </a:solidFill>
                <a:effectLst/>
                <a:uLnTx/>
                <a:uFillTx/>
                <a:latin typeface="Montserrat Bold Italics"/>
                <a:ea typeface="Montserrat Bold Italics"/>
                <a:cs typeface="Montserrat Bold Italics"/>
                <a:sym typeface="Montserrat Bold Italics"/>
              </a:rPr>
              <a:t>Instructions:</a:t>
            </a:r>
          </a:p>
        </p:txBody>
      </p:sp>
      <p:grpSp>
        <p:nvGrpSpPr>
          <p:cNvPr id="9" name="Group 9"/>
          <p:cNvGrpSpPr/>
          <p:nvPr/>
        </p:nvGrpSpPr>
        <p:grpSpPr>
          <a:xfrm>
            <a:off x="2164488" y="8201864"/>
            <a:ext cx="746827" cy="552934"/>
            <a:chOff x="0" y="0"/>
            <a:chExt cx="6329607" cy="4686300"/>
          </a:xfrm>
        </p:grpSpPr>
        <p:sp>
          <p:nvSpPr>
            <p:cNvPr id="10" name="Freeform 10"/>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0" y="8274708"/>
            <a:ext cx="18288000" cy="2012292"/>
          </a:xfrm>
          <a:custGeom>
            <a:avLst/>
            <a:gdLst/>
            <a:ahLst/>
            <a:cxnLst/>
            <a:rect l="l" t="t" r="r" b="b"/>
            <a:pathLst>
              <a:path w="18288000" h="2012292">
                <a:moveTo>
                  <a:pt x="0" y="0"/>
                </a:moveTo>
                <a:lnTo>
                  <a:pt x="18288000" y="0"/>
                </a:lnTo>
                <a:lnTo>
                  <a:pt x="18288000" y="2012292"/>
                </a:lnTo>
                <a:lnTo>
                  <a:pt x="0" y="2012292"/>
                </a:lnTo>
                <a:lnTo>
                  <a:pt x="0" y="0"/>
                </a:lnTo>
                <a:close/>
              </a:path>
            </a:pathLst>
          </a:custGeom>
          <a:blipFill>
            <a:blip r:embed="rId3"/>
            <a:stretch>
              <a:fillRect t="-253773" b="-251724"/>
            </a:stretch>
          </a:blipFill>
        </p:spPr>
        <p:txBody>
          <a:bodyPr/>
          <a:lstStyle/>
          <a:p>
            <a:endParaRPr lang="en-US"/>
          </a:p>
        </p:txBody>
      </p:sp>
      <p:sp>
        <p:nvSpPr>
          <p:cNvPr id="3" name="TextBox 3"/>
          <p:cNvSpPr txBox="1"/>
          <p:nvPr/>
        </p:nvSpPr>
        <p:spPr>
          <a:xfrm>
            <a:off x="5445175" y="444270"/>
            <a:ext cx="8651825" cy="577081"/>
          </a:xfrm>
          <a:prstGeom prst="rect">
            <a:avLst/>
          </a:prstGeom>
        </p:spPr>
        <p:txBody>
          <a:bodyPr wrap="square" lIns="0" tIns="0" rIns="0" bIns="0" rtlCol="0" anchor="t">
            <a:spAutoFit/>
          </a:bodyPr>
          <a:lstStyle/>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What is Service Excellence?</a:t>
            </a:r>
          </a:p>
        </p:txBody>
      </p:sp>
      <p:sp>
        <p:nvSpPr>
          <p:cNvPr id="4" name="TextBox 4"/>
          <p:cNvSpPr txBox="1"/>
          <p:nvPr/>
        </p:nvSpPr>
        <p:spPr>
          <a:xfrm>
            <a:off x="554401" y="1318029"/>
            <a:ext cx="17074500" cy="6689979"/>
          </a:xfrm>
          <a:prstGeom prst="rect">
            <a:avLst/>
          </a:prstGeom>
        </p:spPr>
        <p:txBody>
          <a:bodyPr lIns="0" tIns="0" rIns="0" bIns="0" rtlCol="0" anchor="t">
            <a:spAutoFit/>
          </a:bodyPr>
          <a:lstStyle/>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rPr>
              <a:t>Service Excellence means: Delivering support</a:t>
            </a:r>
            <a:r>
              <a:rPr kumimoji="0" lang="en-US" sz="3599" b="1" i="0" u="none" strike="noStrike" kern="1200" cap="none" spc="0" normalizeH="0" baseline="0" noProof="0">
                <a:ln>
                  <a:noFill/>
                </a:ln>
                <a:solidFill>
                  <a:srgbClr val="FE731B"/>
                </a:solidFill>
                <a:effectLst/>
                <a:uLnTx/>
                <a:uFillTx/>
                <a:latin typeface="Montserrat Bold"/>
                <a:ea typeface="Montserrat Bold"/>
                <a:cs typeface="Montserrat Bold"/>
                <a:sym typeface="Montserrat Bold"/>
              </a:rPr>
              <a:t> intentionally</a:t>
            </a:r>
            <a:r>
              <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rPr>
              <a:t>, not </a:t>
            </a:r>
            <a:r>
              <a:rPr kumimoji="0" lang="en-US" sz="3599" b="1" i="0" u="none" strike="noStrike" kern="1200" cap="none" spc="0" normalizeH="0" baseline="0" noProof="0">
                <a:ln>
                  <a:noFill/>
                </a:ln>
                <a:solidFill>
                  <a:srgbClr val="FE731B"/>
                </a:solidFill>
                <a:effectLst/>
                <a:uLnTx/>
                <a:uFillTx/>
                <a:latin typeface="Montserrat Bold"/>
                <a:ea typeface="Montserrat Bold"/>
                <a:cs typeface="Montserrat Bold"/>
                <a:sym typeface="Montserrat Bold"/>
              </a:rPr>
              <a:t>mechanically.</a:t>
            </a:r>
          </a:p>
          <a:p>
            <a:pPr marL="0" marR="0" lvl="0" indent="0" algn="l" defTabSz="914400" rtl="0" eaLnBrk="1" fontAlgn="auto" latinLnBrk="0" hangingPunct="1">
              <a:lnSpc>
                <a:spcPts val="4067"/>
              </a:lnSpc>
              <a:spcBef>
                <a:spcPts val="0"/>
              </a:spcBef>
              <a:spcAft>
                <a:spcPts val="0"/>
              </a:spcAft>
              <a:buClrTx/>
              <a:buSzTx/>
              <a:buFontTx/>
              <a:buNone/>
              <a:tabLst/>
              <a:defRPr/>
            </a:pPr>
            <a:endParaRPr kumimoji="0" lang="en-US" sz="3599" b="1" i="0" u="none" strike="noStrike" kern="1200" cap="none" spc="0" normalizeH="0" baseline="0" noProof="0">
              <a:ln>
                <a:noFill/>
              </a:ln>
              <a:solidFill>
                <a:srgbClr val="FE731B"/>
              </a:solidFill>
              <a:effectLst/>
              <a:uLnTx/>
              <a:uFillTx/>
              <a:latin typeface="Montserrat Bold"/>
              <a:ea typeface="Montserrat Bold"/>
              <a:cs typeface="Montserrat Bold"/>
              <a:sym typeface="Montserrat Bold"/>
            </a:endParaRPr>
          </a:p>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rPr>
              <a:t>Meeting needs accurately and promptly.</a:t>
            </a:r>
          </a:p>
          <a:p>
            <a:pPr marL="0" marR="0" lvl="0" indent="0" algn="l" defTabSz="914400" rtl="0" eaLnBrk="1" fontAlgn="auto" latinLnBrk="0" hangingPunct="1">
              <a:lnSpc>
                <a:spcPts val="4067"/>
              </a:lnSpc>
              <a:spcBef>
                <a:spcPts val="0"/>
              </a:spcBef>
              <a:spcAft>
                <a:spcPts val="0"/>
              </a:spcAft>
              <a:buClrTx/>
              <a:buSzTx/>
              <a:buFontTx/>
              <a:buNone/>
              <a:tabLst/>
              <a:defRPr/>
            </a:pPr>
            <a:endPar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rPr>
              <a:t>Creating positive experiences consistently.</a:t>
            </a:r>
          </a:p>
          <a:p>
            <a:pPr marL="0" marR="0" lvl="0" indent="0" algn="l" defTabSz="914400" rtl="0" eaLnBrk="1" fontAlgn="auto" latinLnBrk="0" hangingPunct="1">
              <a:lnSpc>
                <a:spcPts val="4067"/>
              </a:lnSpc>
              <a:spcBef>
                <a:spcPts val="0"/>
              </a:spcBef>
              <a:spcAft>
                <a:spcPts val="0"/>
              </a:spcAft>
              <a:buClrTx/>
              <a:buSzTx/>
              <a:buFontTx/>
              <a:buNone/>
              <a:tabLst/>
              <a:defRPr/>
            </a:pPr>
            <a:endPar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rPr>
              <a:t>Making colleagues’ work easier.</a:t>
            </a:r>
          </a:p>
          <a:p>
            <a:pPr marL="0" marR="0" lvl="0" indent="0" algn="l" defTabSz="914400" rtl="0" eaLnBrk="1" fontAlgn="auto" latinLnBrk="0" hangingPunct="1">
              <a:lnSpc>
                <a:spcPts val="4067"/>
              </a:lnSpc>
              <a:spcBef>
                <a:spcPts val="0"/>
              </a:spcBef>
              <a:spcAft>
                <a:spcPts val="0"/>
              </a:spcAft>
              <a:buClrTx/>
              <a:buSzTx/>
              <a:buFontTx/>
              <a:buNone/>
              <a:tabLst/>
              <a:defRPr/>
            </a:pPr>
            <a:endPar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rPr>
              <a:t>Going beyond transactions into value creation.</a:t>
            </a:r>
          </a:p>
          <a:p>
            <a:pPr marL="0" marR="0" lvl="0" indent="0" algn="l" defTabSz="914400" rtl="0" eaLnBrk="1" fontAlgn="auto" latinLnBrk="0" hangingPunct="1">
              <a:lnSpc>
                <a:spcPts val="4067"/>
              </a:lnSpc>
              <a:spcBef>
                <a:spcPts val="0"/>
              </a:spcBef>
              <a:spcAft>
                <a:spcPts val="0"/>
              </a:spcAft>
              <a:buClrTx/>
              <a:buSzTx/>
              <a:buFontTx/>
              <a:buNone/>
              <a:tabLst/>
              <a:defRPr/>
            </a:pPr>
            <a:endParaRPr kumimoji="0" lang="en-US" sz="35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Formula:</a:t>
            </a:r>
          </a:p>
          <a:p>
            <a:pPr marL="0" marR="0" lvl="0" indent="0" algn="l" defTabSz="914400" rtl="0" eaLnBrk="1" fontAlgn="auto" latinLnBrk="0" hangingPunct="1">
              <a:lnSpc>
                <a:spcPts val="4067"/>
              </a:lnSpc>
              <a:spcBef>
                <a:spcPts val="0"/>
              </a:spcBef>
              <a:spcAft>
                <a:spcPts val="0"/>
              </a:spcAft>
              <a:buClrTx/>
              <a:buSzTx/>
              <a:buFontTx/>
              <a:buNone/>
              <a:tabLst/>
              <a:defRPr/>
            </a:pPr>
            <a:r>
              <a:rPr kumimoji="0" lang="en-US" sz="35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 </a:t>
            </a:r>
            <a:r>
              <a:rPr kumimoji="0" lang="en-US" sz="3599" b="1" i="1" u="none" strike="noStrike" kern="1200" cap="none" spc="0" normalizeH="0" baseline="0" noProof="0">
                <a:ln>
                  <a:noFill/>
                </a:ln>
                <a:solidFill>
                  <a:srgbClr val="F14A16"/>
                </a:solidFill>
                <a:effectLst/>
                <a:uLnTx/>
                <a:uFillTx/>
                <a:latin typeface="Montserrat Bold Italics"/>
                <a:ea typeface="Montserrat Bold Italics"/>
                <a:cs typeface="Montserrat Bold Italics"/>
                <a:sym typeface="Montserrat Bold Italics"/>
              </a:rPr>
              <a:t>Service Excellence </a:t>
            </a:r>
            <a:r>
              <a:rPr kumimoji="0" lang="en-US" sz="35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 Competence + Courtesy + Consistency + Care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2527795" y="166466"/>
            <a:ext cx="13232411" cy="862234"/>
          </a:xfrm>
          <a:prstGeom prst="rect">
            <a:avLst/>
          </a:prstGeom>
        </p:spPr>
        <p:txBody>
          <a:bodyPr lIns="0" tIns="0" rIns="0" bIns="0" rtlCol="0" anchor="t">
            <a:spAutoFit/>
          </a:bodyPr>
          <a:lstStyle/>
          <a:p>
            <a:pPr marL="0" marR="0" lvl="0" indent="0" algn="l" defTabSz="914400" rtl="0" eaLnBrk="1" fontAlgn="auto" latinLnBrk="0" hangingPunct="1">
              <a:lnSpc>
                <a:spcPts val="7075"/>
              </a:lnSpc>
              <a:spcBef>
                <a:spcPct val="0"/>
              </a:spcBef>
              <a:spcAft>
                <a:spcPts val="0"/>
              </a:spcAft>
              <a:buClrTx/>
              <a:buSzTx/>
              <a:buFontTx/>
              <a:buNone/>
              <a:tabLst/>
              <a:defRPr/>
            </a:pPr>
            <a:r>
              <a:rPr kumimoji="0" lang="en-US" sz="5053"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WHO IS THE INTERNAL CUSTOMER?</a:t>
            </a:r>
          </a:p>
        </p:txBody>
      </p:sp>
      <p:sp>
        <p:nvSpPr>
          <p:cNvPr id="3" name="TextBox 3"/>
          <p:cNvSpPr txBox="1"/>
          <p:nvPr/>
        </p:nvSpPr>
        <p:spPr>
          <a:xfrm>
            <a:off x="381898" y="1309799"/>
            <a:ext cx="17906101" cy="9009454"/>
          </a:xfrm>
          <a:prstGeom prst="rect">
            <a:avLst/>
          </a:prstGeom>
        </p:spPr>
        <p:txBody>
          <a:bodyPr wrap="square" lIns="0" tIns="0" rIns="0" bIns="0" rtlCol="0" anchor="t">
            <a:spAutoFit/>
          </a:bodyPr>
          <a:lstStyle/>
          <a:p>
            <a:pPr marL="0" marR="0" lvl="0" indent="0" algn="l" defTabSz="914400" rtl="0" eaLnBrk="1" fontAlgn="auto" latinLnBrk="0" hangingPunct="1">
              <a:lnSpc>
                <a:spcPts val="5565"/>
              </a:lnSpc>
              <a:spcBef>
                <a:spcPts val="0"/>
              </a:spcBef>
              <a:spcAft>
                <a:spcPts val="0"/>
              </a:spcAft>
              <a:buClrTx/>
              <a:buSzTx/>
              <a:buFontTx/>
              <a:buNone/>
              <a:tabLst/>
              <a:defRPr/>
            </a:pPr>
            <a:r>
              <a:rPr kumimoji="0" lang="en-US" sz="4062" b="1" i="1" u="none" strike="noStrike" kern="1200" cap="none" spc="0" normalizeH="0" baseline="0" noProof="0" dirty="0">
                <a:ln>
                  <a:noFill/>
                </a:ln>
                <a:solidFill>
                  <a:srgbClr val="000000"/>
                </a:solidFill>
                <a:effectLst/>
                <a:uLnTx/>
                <a:uFillTx/>
                <a:latin typeface="Montserrat Bold Italics"/>
                <a:ea typeface="Montserrat Bold Italics"/>
                <a:cs typeface="Montserrat Bold Italics"/>
                <a:sym typeface="Montserrat Bold Italics"/>
              </a:rPr>
              <a:t>Internal customers may include:</a:t>
            </a:r>
          </a:p>
          <a:p>
            <a:pPr marL="0" marR="0" lvl="0" indent="0" algn="l" defTabSz="914400" rtl="0" eaLnBrk="1" fontAlgn="auto" latinLnBrk="0" hangingPunct="1">
              <a:lnSpc>
                <a:spcPts val="5017"/>
              </a:lnSpc>
              <a:spcBef>
                <a:spcPts val="0"/>
              </a:spcBef>
              <a:spcAft>
                <a:spcPts val="0"/>
              </a:spcAft>
              <a:buClrTx/>
              <a:buSzTx/>
              <a:buFontTx/>
              <a:buNone/>
              <a:tabLst/>
              <a:defRPr/>
            </a:pPr>
            <a:endParaRPr kumimoji="0" lang="en-US" sz="4062" b="1" i="1" u="none" strike="noStrike" kern="1200" cap="none" spc="0" normalizeH="0" baseline="0" noProof="0" dirty="0">
              <a:ln>
                <a:noFill/>
              </a:ln>
              <a:solidFill>
                <a:srgbClr val="000000"/>
              </a:solidFill>
              <a:effectLst/>
              <a:uLnTx/>
              <a:uFillTx/>
              <a:latin typeface="Montserrat Bold Italics"/>
              <a:ea typeface="Montserrat Bold Italics"/>
              <a:cs typeface="Montserrat Bold Italics"/>
              <a:sym typeface="Montserrat Bold Italics"/>
            </a:endParaRP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Researchers</a:t>
            </a: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Scientists</a:t>
            </a: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Line managers</a:t>
            </a: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HR teams</a:t>
            </a: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Finance teams</a:t>
            </a: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Procurement users</a:t>
            </a: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Visitors supported by administrators</a:t>
            </a:r>
          </a:p>
          <a:p>
            <a:pPr marL="790723" marR="0" lvl="1" indent="-395362" algn="l" defTabSz="914400" rtl="0" eaLnBrk="1" fontAlgn="auto" latinLnBrk="0" hangingPunct="1">
              <a:lnSpc>
                <a:spcPts val="5017"/>
              </a:lnSpc>
              <a:spcBef>
                <a:spcPts val="0"/>
              </a:spcBef>
              <a:spcAft>
                <a:spcPts val="0"/>
              </a:spcAft>
              <a:buClrTx/>
              <a:buSzTx/>
              <a:buFont typeface="Arial"/>
              <a:buChar char="•"/>
              <a:tabLst/>
              <a:defRPr/>
            </a:pPr>
            <a:r>
              <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rPr>
              <a:t>Fellow administrative colleagues</a:t>
            </a:r>
          </a:p>
          <a:p>
            <a:pPr marL="0" marR="0" lvl="0" indent="0" algn="l" defTabSz="914400" rtl="0" eaLnBrk="1" fontAlgn="auto" latinLnBrk="0" hangingPunct="1">
              <a:lnSpc>
                <a:spcPts val="5017"/>
              </a:lnSpc>
              <a:spcBef>
                <a:spcPts val="0"/>
              </a:spcBef>
              <a:spcAft>
                <a:spcPts val="0"/>
              </a:spcAft>
              <a:buClrTx/>
              <a:buSzTx/>
              <a:buFontTx/>
              <a:buNone/>
              <a:tabLst/>
              <a:defRPr/>
            </a:pPr>
            <a:endPar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5017"/>
              </a:lnSpc>
              <a:spcBef>
                <a:spcPts val="0"/>
              </a:spcBef>
              <a:spcAft>
                <a:spcPts val="0"/>
              </a:spcAft>
              <a:buClrTx/>
              <a:buSzTx/>
              <a:buFontTx/>
              <a:buNone/>
              <a:tabLst/>
              <a:defRPr/>
            </a:pPr>
            <a:r>
              <a:rPr kumimoji="0" lang="en-US" sz="3662" b="1" i="0" u="none" strike="noStrike" kern="1200" cap="none" spc="0" normalizeH="0" baseline="0" noProof="0" dirty="0">
                <a:ln>
                  <a:noFill/>
                </a:ln>
                <a:solidFill>
                  <a:srgbClr val="000000"/>
                </a:solidFill>
                <a:effectLst/>
                <a:uLnTx/>
                <a:uFillTx/>
                <a:latin typeface="Montserrat"/>
                <a:ea typeface="Montserrat"/>
                <a:cs typeface="Montserrat"/>
                <a:sym typeface="Montserrat"/>
              </a:rPr>
              <a:t>Key Message:</a:t>
            </a:r>
          </a:p>
          <a:p>
            <a:pPr marL="0" marR="0" lvl="0" indent="0" algn="l" defTabSz="914400" rtl="0" eaLnBrk="1" fontAlgn="auto" latinLnBrk="0" hangingPunct="1">
              <a:lnSpc>
                <a:spcPts val="5017"/>
              </a:lnSpc>
              <a:spcBef>
                <a:spcPts val="0"/>
              </a:spcBef>
              <a:spcAft>
                <a:spcPts val="0"/>
              </a:spcAft>
              <a:buClrTx/>
              <a:buSzTx/>
              <a:buFontTx/>
              <a:buNone/>
              <a:tabLst/>
              <a:defRPr/>
            </a:pPr>
            <a:r>
              <a:rPr kumimoji="0" lang="en-US" sz="3662" b="1" i="0" u="none" strike="noStrike" kern="1200" cap="none" spc="0" normalizeH="0" baseline="0" noProof="0" dirty="0">
                <a:ln>
                  <a:noFill/>
                </a:ln>
                <a:solidFill>
                  <a:srgbClr val="000000"/>
                </a:solidFill>
                <a:effectLst/>
                <a:uLnTx/>
                <a:uFillTx/>
                <a:latin typeface="Montserrat"/>
                <a:ea typeface="Montserrat"/>
                <a:cs typeface="Montserrat"/>
                <a:sym typeface="Montserrat"/>
              </a:rPr>
              <a:t> Your colleague may be internal— but their expectations are no less real.</a:t>
            </a:r>
          </a:p>
          <a:p>
            <a:pPr marL="0" marR="0" lvl="0" indent="0" algn="l" defTabSz="914400" rtl="0" eaLnBrk="1" fontAlgn="auto" latinLnBrk="0" hangingPunct="1">
              <a:lnSpc>
                <a:spcPts val="5017"/>
              </a:lnSpc>
              <a:spcBef>
                <a:spcPts val="0"/>
              </a:spcBef>
              <a:spcAft>
                <a:spcPts val="0"/>
              </a:spcAft>
              <a:buClrTx/>
              <a:buSzTx/>
              <a:buFontTx/>
              <a:buNone/>
              <a:tabLst/>
              <a:defRPr/>
            </a:pPr>
            <a:endParaRPr kumimoji="0" lang="en-US" sz="3662"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468463" y="753745"/>
            <a:ext cx="14219337" cy="577081"/>
          </a:xfrm>
          <a:prstGeom prst="rect">
            <a:avLst/>
          </a:prstGeom>
        </p:spPr>
        <p:txBody>
          <a:bodyPr wrap="square" lIns="0" tIns="0" rIns="0" bIns="0" rtlCol="0" anchor="t">
            <a:spAutoFit/>
          </a:bodyPr>
          <a:lstStyle/>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1" i="0" u="none" strike="noStrike" kern="1200" cap="none" spc="0" normalizeH="0" baseline="0" noProof="0" dirty="0">
                <a:ln>
                  <a:noFill/>
                </a:ln>
                <a:solidFill>
                  <a:srgbClr val="F14A16"/>
                </a:solidFill>
                <a:effectLst/>
                <a:uLnTx/>
                <a:uFillTx/>
                <a:latin typeface="Montserrat Bold"/>
                <a:ea typeface="Montserrat Bold"/>
                <a:cs typeface="Montserrat Bold"/>
                <a:sym typeface="Montserrat Bold"/>
              </a:rPr>
              <a:t>Why Internal Customer Experience Matters at IITA</a:t>
            </a:r>
          </a:p>
        </p:txBody>
      </p:sp>
      <p:sp>
        <p:nvSpPr>
          <p:cNvPr id="3" name="TextBox 3"/>
          <p:cNvSpPr txBox="1"/>
          <p:nvPr/>
        </p:nvSpPr>
        <p:spPr>
          <a:xfrm>
            <a:off x="337147" y="1880965"/>
            <a:ext cx="7944452" cy="7749921"/>
          </a:xfrm>
          <a:prstGeom prst="rect">
            <a:avLst/>
          </a:prstGeom>
        </p:spPr>
        <p:txBody>
          <a:bodyPr lIns="0" tIns="0" rIns="0" bIns="0" rtlCol="0" anchor="t">
            <a:spAutoFit/>
          </a:bodyPr>
          <a:lstStyle/>
          <a:p>
            <a:pPr marL="0" marR="0" lvl="0" indent="0" algn="l" defTabSz="914400" rtl="0" eaLnBrk="1" fontAlgn="auto" latinLnBrk="0" hangingPunct="1">
              <a:lnSpc>
                <a:spcPts val="4406"/>
              </a:lnSpc>
              <a:spcBef>
                <a:spcPts val="0"/>
              </a:spcBef>
              <a:spcAft>
                <a:spcPts val="0"/>
              </a:spcAft>
              <a:buClrTx/>
              <a:buSzTx/>
              <a:buFontTx/>
              <a:buNone/>
              <a:tabLst/>
              <a:defRPr/>
            </a:pPr>
            <a:r>
              <a:rPr kumimoji="0" lang="en-US" sz="3899" b="1" i="1" u="none" strike="noStrike" kern="1200" cap="none" spc="0" normalizeH="0" baseline="0" noProof="0" dirty="0">
                <a:ln>
                  <a:noFill/>
                </a:ln>
                <a:solidFill>
                  <a:srgbClr val="000000"/>
                </a:solidFill>
                <a:effectLst/>
                <a:uLnTx/>
                <a:uFillTx/>
                <a:latin typeface="Montserrat Bold Italics"/>
                <a:ea typeface="Montserrat Bold Italics"/>
                <a:cs typeface="Montserrat Bold Italics"/>
                <a:sym typeface="Montserrat Bold Italics"/>
              </a:rPr>
              <a:t>Poor internal service causes:</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1" i="1" u="none" strike="noStrike" kern="1200" cap="none" spc="0" normalizeH="0" baseline="0" noProof="0" dirty="0">
              <a:ln>
                <a:noFill/>
              </a:ln>
              <a:solidFill>
                <a:srgbClr val="000000"/>
              </a:solidFill>
              <a:effectLst/>
              <a:uLnTx/>
              <a:uFillTx/>
              <a:latin typeface="Montserrat Bold Italics"/>
              <a:ea typeface="Montserrat Bold Italics"/>
              <a:cs typeface="Montserrat Bold Italics"/>
              <a:sym typeface="Montserrat Bold Italics"/>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rPr>
              <a:t>Delays in research support</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rPr>
              <a:t>Frustration</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rPr>
              <a:t>Duplication of effort</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rPr>
              <a:t>Process bottlenecks</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rPr>
              <a:t>Low trust</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rPr>
              <a:t>Reduced productivity</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p:txBody>
      </p:sp>
      <p:sp>
        <p:nvSpPr>
          <p:cNvPr id="4" name="TextBox 4"/>
          <p:cNvSpPr txBox="1"/>
          <p:nvPr/>
        </p:nvSpPr>
        <p:spPr>
          <a:xfrm>
            <a:off x="9144000" y="2373765"/>
            <a:ext cx="8252453" cy="6645021"/>
          </a:xfrm>
          <a:prstGeom prst="rect">
            <a:avLst/>
          </a:prstGeom>
        </p:spPr>
        <p:txBody>
          <a:bodyPr lIns="0" tIns="0" rIns="0" bIns="0" rtlCol="0" anchor="t">
            <a:spAutoFit/>
          </a:bodyPr>
          <a:lstStyle/>
          <a:p>
            <a:pPr marL="0" marR="0" lvl="0" indent="0" algn="l" defTabSz="914400" rtl="0" eaLnBrk="1" fontAlgn="auto" latinLnBrk="0" hangingPunct="1">
              <a:lnSpc>
                <a:spcPts val="4406"/>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4406"/>
              </a:lnSpc>
              <a:spcBef>
                <a:spcPts val="0"/>
              </a:spcBef>
              <a:spcAft>
                <a:spcPts val="0"/>
              </a:spcAft>
              <a:buClrTx/>
              <a:buSzTx/>
              <a:buFontTx/>
              <a:buNone/>
              <a:tabLst/>
              <a:defRPr/>
            </a:pPr>
            <a:r>
              <a:rPr kumimoji="0" lang="en-US" sz="38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Strong internal service creates:</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Efficiency</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Trust</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Collaboration</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842002" marR="0" lvl="1" indent="-421001" algn="l" defTabSz="914400" rtl="0" eaLnBrk="1" fontAlgn="auto" latinLnBrk="0" hangingPunct="1">
              <a:lnSpc>
                <a:spcPts val="4406"/>
              </a:lnSpc>
              <a:spcBef>
                <a:spcPts val="0"/>
              </a:spcBef>
              <a:spcAft>
                <a:spcPts val="0"/>
              </a:spcAft>
              <a:buClrTx/>
              <a:buSzTx/>
              <a:buFont typeface="Arial"/>
              <a:buChar char="•"/>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Better support for research outcomes</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23307"/>
            <a:ext cx="16796936" cy="9439986"/>
            <a:chOff x="0" y="0"/>
            <a:chExt cx="22395915" cy="12586648"/>
          </a:xfrm>
        </p:grpSpPr>
        <p:sp>
          <p:nvSpPr>
            <p:cNvPr id="3" name="TextBox 3"/>
            <p:cNvSpPr txBox="1"/>
            <p:nvPr/>
          </p:nvSpPr>
          <p:spPr>
            <a:xfrm>
              <a:off x="0" y="104775"/>
              <a:ext cx="22395915" cy="1069553"/>
            </a:xfrm>
            <a:prstGeom prst="rect">
              <a:avLst/>
            </a:prstGeom>
          </p:spPr>
          <p:txBody>
            <a:bodyPr lIns="0" tIns="0" rIns="0" bIns="0" rtlCol="0" anchor="t">
              <a:spAutoFit/>
            </a:bodyPr>
            <a:lstStyle/>
            <a:p>
              <a:pPr marL="0" marR="0" lvl="0" indent="0" algn="ctr" defTabSz="914400" rtl="0" eaLnBrk="1" fontAlgn="auto" latinLnBrk="0" hangingPunct="1">
                <a:lnSpc>
                  <a:spcPts val="5800"/>
                </a:lnSpc>
                <a:spcBef>
                  <a:spcPts val="0"/>
                </a:spcBef>
                <a:spcAft>
                  <a:spcPts val="0"/>
                </a:spcAft>
                <a:buClrTx/>
                <a:buSzTx/>
                <a:buFontTx/>
                <a:buNone/>
                <a:tabLst/>
                <a:defRPr/>
              </a:pPr>
              <a:r>
                <a:rPr kumimoji="0" lang="en-US" sz="5800" b="1" i="1" u="none" strike="noStrike" kern="1200" cap="none" spc="-319" normalizeH="0" baseline="0" noProof="0">
                  <a:ln>
                    <a:noFill/>
                  </a:ln>
                  <a:solidFill>
                    <a:srgbClr val="0B0A0A"/>
                  </a:solidFill>
                  <a:effectLst/>
                  <a:uLnTx/>
                  <a:uFillTx/>
                  <a:latin typeface="Montserrat Bold Italics"/>
                  <a:ea typeface="Montserrat Bold Italics"/>
                  <a:cs typeface="Montserrat Bold Italics"/>
                  <a:sym typeface="Montserrat Bold Italics"/>
                </a:rPr>
                <a:t>Principles of Service Excellence</a:t>
              </a:r>
            </a:p>
          </p:txBody>
        </p:sp>
        <p:grpSp>
          <p:nvGrpSpPr>
            <p:cNvPr id="4" name="Group 4"/>
            <p:cNvGrpSpPr/>
            <p:nvPr/>
          </p:nvGrpSpPr>
          <p:grpSpPr>
            <a:xfrm>
              <a:off x="597949" y="10969473"/>
              <a:ext cx="7757788" cy="1617175"/>
              <a:chOff x="0" y="0"/>
              <a:chExt cx="1598786" cy="333280"/>
            </a:xfrm>
          </p:grpSpPr>
          <p:sp>
            <p:nvSpPr>
              <p:cNvPr id="5" name="Freeform 5"/>
              <p:cNvSpPr/>
              <p:nvPr/>
            </p:nvSpPr>
            <p:spPr>
              <a:xfrm>
                <a:off x="0" y="0"/>
                <a:ext cx="1598786" cy="333280"/>
              </a:xfrm>
              <a:custGeom>
                <a:avLst/>
                <a:gdLst/>
                <a:ahLst/>
                <a:cxnLst/>
                <a:rect l="l" t="t" r="r" b="b"/>
                <a:pathLst>
                  <a:path w="1598786" h="333280">
                    <a:moveTo>
                      <a:pt x="67861" y="0"/>
                    </a:moveTo>
                    <a:lnTo>
                      <a:pt x="1530926" y="0"/>
                    </a:lnTo>
                    <a:cubicBezTo>
                      <a:pt x="1568404" y="0"/>
                      <a:pt x="1598786" y="30382"/>
                      <a:pt x="1598786" y="67861"/>
                    </a:cubicBezTo>
                    <a:lnTo>
                      <a:pt x="1598786" y="265419"/>
                    </a:lnTo>
                    <a:cubicBezTo>
                      <a:pt x="1598786" y="302898"/>
                      <a:pt x="1568404" y="333280"/>
                      <a:pt x="1530926" y="333280"/>
                    </a:cubicBezTo>
                    <a:lnTo>
                      <a:pt x="67861" y="333280"/>
                    </a:lnTo>
                    <a:cubicBezTo>
                      <a:pt x="30382" y="333280"/>
                      <a:pt x="0" y="302898"/>
                      <a:pt x="0" y="265419"/>
                    </a:cubicBezTo>
                    <a:lnTo>
                      <a:pt x="0" y="67861"/>
                    </a:lnTo>
                    <a:cubicBezTo>
                      <a:pt x="0" y="30382"/>
                      <a:pt x="30382" y="0"/>
                      <a:pt x="67861" y="0"/>
                    </a:cubicBezTo>
                    <a:close/>
                  </a:path>
                </a:pathLst>
              </a:custGeom>
              <a:solidFill>
                <a:srgbClr val="060B37"/>
              </a:solidFill>
            </p:spPr>
            <p:txBody>
              <a:bodyPr/>
              <a:lstStyle/>
              <a:p>
                <a:endParaRPr lang="en-US"/>
              </a:p>
            </p:txBody>
          </p:sp>
          <p:sp>
            <p:nvSpPr>
              <p:cNvPr id="6" name="TextBox 6"/>
              <p:cNvSpPr txBox="1"/>
              <p:nvPr/>
            </p:nvSpPr>
            <p:spPr>
              <a:xfrm>
                <a:off x="0" y="-38100"/>
                <a:ext cx="1598786" cy="371380"/>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2937068" y="10969473"/>
              <a:ext cx="6874361" cy="1617175"/>
              <a:chOff x="0" y="0"/>
              <a:chExt cx="1416723" cy="333280"/>
            </a:xfrm>
          </p:grpSpPr>
          <p:sp>
            <p:nvSpPr>
              <p:cNvPr id="8" name="Freeform 8"/>
              <p:cNvSpPr/>
              <p:nvPr/>
            </p:nvSpPr>
            <p:spPr>
              <a:xfrm>
                <a:off x="0" y="0"/>
                <a:ext cx="1416723" cy="333280"/>
              </a:xfrm>
              <a:custGeom>
                <a:avLst/>
                <a:gdLst/>
                <a:ahLst/>
                <a:cxnLst/>
                <a:rect l="l" t="t" r="r" b="b"/>
                <a:pathLst>
                  <a:path w="1416723" h="333280">
                    <a:moveTo>
                      <a:pt x="76582" y="0"/>
                    </a:moveTo>
                    <a:lnTo>
                      <a:pt x="1340141" y="0"/>
                    </a:lnTo>
                    <a:cubicBezTo>
                      <a:pt x="1360452" y="0"/>
                      <a:pt x="1379931" y="8068"/>
                      <a:pt x="1394292" y="22430"/>
                    </a:cubicBezTo>
                    <a:cubicBezTo>
                      <a:pt x="1408654" y="36792"/>
                      <a:pt x="1416723" y="56271"/>
                      <a:pt x="1416723" y="76582"/>
                    </a:cubicBezTo>
                    <a:lnTo>
                      <a:pt x="1416723" y="256698"/>
                    </a:lnTo>
                    <a:cubicBezTo>
                      <a:pt x="1416723" y="298993"/>
                      <a:pt x="1382436" y="333280"/>
                      <a:pt x="1340141" y="333280"/>
                    </a:cubicBezTo>
                    <a:lnTo>
                      <a:pt x="76582" y="333280"/>
                    </a:lnTo>
                    <a:cubicBezTo>
                      <a:pt x="56271" y="333280"/>
                      <a:pt x="36792" y="325212"/>
                      <a:pt x="22430" y="310850"/>
                    </a:cubicBezTo>
                    <a:cubicBezTo>
                      <a:pt x="8068" y="296488"/>
                      <a:pt x="0" y="277009"/>
                      <a:pt x="0" y="256698"/>
                    </a:cubicBezTo>
                    <a:lnTo>
                      <a:pt x="0" y="76582"/>
                    </a:lnTo>
                    <a:cubicBezTo>
                      <a:pt x="0" y="34287"/>
                      <a:pt x="34287" y="0"/>
                      <a:pt x="76582" y="0"/>
                    </a:cubicBezTo>
                    <a:close/>
                  </a:path>
                </a:pathLst>
              </a:custGeom>
              <a:solidFill>
                <a:srgbClr val="060B37"/>
              </a:solidFill>
            </p:spPr>
            <p:txBody>
              <a:bodyPr/>
              <a:lstStyle/>
              <a:p>
                <a:endParaRPr lang="en-US"/>
              </a:p>
            </p:txBody>
          </p:sp>
          <p:sp>
            <p:nvSpPr>
              <p:cNvPr id="9" name="TextBox 9"/>
              <p:cNvSpPr txBox="1"/>
              <p:nvPr/>
            </p:nvSpPr>
            <p:spPr>
              <a:xfrm>
                <a:off x="0" y="-38100"/>
                <a:ext cx="1416723" cy="371380"/>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0" name="Group 10"/>
            <p:cNvGrpSpPr/>
            <p:nvPr/>
          </p:nvGrpSpPr>
          <p:grpSpPr>
            <a:xfrm>
              <a:off x="597949" y="7499765"/>
              <a:ext cx="7757788" cy="1708000"/>
              <a:chOff x="0" y="0"/>
              <a:chExt cx="1598786" cy="351998"/>
            </a:xfrm>
          </p:grpSpPr>
          <p:sp>
            <p:nvSpPr>
              <p:cNvPr id="11" name="Freeform 11"/>
              <p:cNvSpPr/>
              <p:nvPr/>
            </p:nvSpPr>
            <p:spPr>
              <a:xfrm>
                <a:off x="0" y="0"/>
                <a:ext cx="1598786" cy="351998"/>
              </a:xfrm>
              <a:custGeom>
                <a:avLst/>
                <a:gdLst/>
                <a:ahLst/>
                <a:cxnLst/>
                <a:rect l="l" t="t" r="r" b="b"/>
                <a:pathLst>
                  <a:path w="1598786" h="351998">
                    <a:moveTo>
                      <a:pt x="67861" y="0"/>
                    </a:moveTo>
                    <a:lnTo>
                      <a:pt x="1530926" y="0"/>
                    </a:lnTo>
                    <a:cubicBezTo>
                      <a:pt x="1568404" y="0"/>
                      <a:pt x="1598786" y="30382"/>
                      <a:pt x="1598786" y="67861"/>
                    </a:cubicBezTo>
                    <a:lnTo>
                      <a:pt x="1598786" y="284137"/>
                    </a:lnTo>
                    <a:cubicBezTo>
                      <a:pt x="1598786" y="321616"/>
                      <a:pt x="1568404" y="351998"/>
                      <a:pt x="1530926" y="351998"/>
                    </a:cubicBezTo>
                    <a:lnTo>
                      <a:pt x="67861" y="351998"/>
                    </a:lnTo>
                    <a:cubicBezTo>
                      <a:pt x="30382" y="351998"/>
                      <a:pt x="0" y="321616"/>
                      <a:pt x="0" y="284137"/>
                    </a:cubicBezTo>
                    <a:lnTo>
                      <a:pt x="0" y="67861"/>
                    </a:lnTo>
                    <a:cubicBezTo>
                      <a:pt x="0" y="30382"/>
                      <a:pt x="30382" y="0"/>
                      <a:pt x="67861" y="0"/>
                    </a:cubicBezTo>
                    <a:close/>
                  </a:path>
                </a:pathLst>
              </a:custGeom>
              <a:solidFill>
                <a:srgbClr val="060B37"/>
              </a:solidFill>
            </p:spPr>
            <p:txBody>
              <a:bodyPr/>
              <a:lstStyle/>
              <a:p>
                <a:endParaRPr lang="en-US"/>
              </a:p>
            </p:txBody>
          </p:sp>
          <p:sp>
            <p:nvSpPr>
              <p:cNvPr id="12" name="TextBox 12"/>
              <p:cNvSpPr txBox="1"/>
              <p:nvPr/>
            </p:nvSpPr>
            <p:spPr>
              <a:xfrm>
                <a:off x="0" y="-38100"/>
                <a:ext cx="1598786" cy="390098"/>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12937068" y="7499765"/>
              <a:ext cx="6874361" cy="1708000"/>
              <a:chOff x="0" y="0"/>
              <a:chExt cx="1416723" cy="351998"/>
            </a:xfrm>
          </p:grpSpPr>
          <p:sp>
            <p:nvSpPr>
              <p:cNvPr id="14" name="Freeform 14"/>
              <p:cNvSpPr/>
              <p:nvPr/>
            </p:nvSpPr>
            <p:spPr>
              <a:xfrm>
                <a:off x="0" y="0"/>
                <a:ext cx="1416723" cy="351998"/>
              </a:xfrm>
              <a:custGeom>
                <a:avLst/>
                <a:gdLst/>
                <a:ahLst/>
                <a:cxnLst/>
                <a:rect l="l" t="t" r="r" b="b"/>
                <a:pathLst>
                  <a:path w="1416723" h="351998">
                    <a:moveTo>
                      <a:pt x="76582" y="0"/>
                    </a:moveTo>
                    <a:lnTo>
                      <a:pt x="1340141" y="0"/>
                    </a:lnTo>
                    <a:cubicBezTo>
                      <a:pt x="1360452" y="0"/>
                      <a:pt x="1379931" y="8068"/>
                      <a:pt x="1394292" y="22430"/>
                    </a:cubicBezTo>
                    <a:cubicBezTo>
                      <a:pt x="1408654" y="36792"/>
                      <a:pt x="1416723" y="56271"/>
                      <a:pt x="1416723" y="76582"/>
                    </a:cubicBezTo>
                    <a:lnTo>
                      <a:pt x="1416723" y="275416"/>
                    </a:lnTo>
                    <a:cubicBezTo>
                      <a:pt x="1416723" y="317711"/>
                      <a:pt x="1382436" y="351998"/>
                      <a:pt x="1340141" y="351998"/>
                    </a:cubicBezTo>
                    <a:lnTo>
                      <a:pt x="76582" y="351998"/>
                    </a:lnTo>
                    <a:cubicBezTo>
                      <a:pt x="34287" y="351998"/>
                      <a:pt x="0" y="317711"/>
                      <a:pt x="0" y="275416"/>
                    </a:cubicBezTo>
                    <a:lnTo>
                      <a:pt x="0" y="76582"/>
                    </a:lnTo>
                    <a:cubicBezTo>
                      <a:pt x="0" y="34287"/>
                      <a:pt x="34287" y="0"/>
                      <a:pt x="76582" y="0"/>
                    </a:cubicBezTo>
                    <a:close/>
                  </a:path>
                </a:pathLst>
              </a:custGeom>
              <a:solidFill>
                <a:srgbClr val="060B37"/>
              </a:solidFill>
            </p:spPr>
            <p:txBody>
              <a:bodyPr/>
              <a:lstStyle/>
              <a:p>
                <a:endParaRPr lang="en-US"/>
              </a:p>
            </p:txBody>
          </p:sp>
          <p:sp>
            <p:nvSpPr>
              <p:cNvPr id="15" name="TextBox 15"/>
              <p:cNvSpPr txBox="1"/>
              <p:nvPr/>
            </p:nvSpPr>
            <p:spPr>
              <a:xfrm>
                <a:off x="0" y="-38100"/>
                <a:ext cx="1416723" cy="390098"/>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6"/>
            <p:cNvSpPr txBox="1"/>
            <p:nvPr/>
          </p:nvSpPr>
          <p:spPr>
            <a:xfrm>
              <a:off x="3492576" y="11317303"/>
              <a:ext cx="5191695" cy="67046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Empathy</a:t>
              </a:r>
            </a:p>
          </p:txBody>
        </p:sp>
        <p:sp>
          <p:nvSpPr>
            <p:cNvPr id="17" name="TextBox 17"/>
            <p:cNvSpPr txBox="1"/>
            <p:nvPr/>
          </p:nvSpPr>
          <p:spPr>
            <a:xfrm>
              <a:off x="15168937" y="11414252"/>
              <a:ext cx="3487919" cy="67046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Reliability</a:t>
              </a:r>
            </a:p>
          </p:txBody>
        </p:sp>
        <p:sp>
          <p:nvSpPr>
            <p:cNvPr id="18" name="TextBox 18"/>
            <p:cNvSpPr txBox="1"/>
            <p:nvPr/>
          </p:nvSpPr>
          <p:spPr>
            <a:xfrm>
              <a:off x="3164042" y="7989957"/>
              <a:ext cx="5191695" cy="67046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Professionalism</a:t>
              </a:r>
            </a:p>
          </p:txBody>
        </p:sp>
        <p:sp>
          <p:nvSpPr>
            <p:cNvPr id="19" name="TextBox 19"/>
            <p:cNvSpPr txBox="1"/>
            <p:nvPr/>
          </p:nvSpPr>
          <p:spPr>
            <a:xfrm>
              <a:off x="15333304" y="7989957"/>
              <a:ext cx="5191695" cy="67046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Ownership</a:t>
              </a:r>
            </a:p>
          </p:txBody>
        </p:sp>
        <p:sp>
          <p:nvSpPr>
            <p:cNvPr id="20" name="Freeform 20"/>
            <p:cNvSpPr/>
            <p:nvPr/>
          </p:nvSpPr>
          <p:spPr>
            <a:xfrm>
              <a:off x="1399483" y="10949215"/>
              <a:ext cx="1236465" cy="1236465"/>
            </a:xfrm>
            <a:custGeom>
              <a:avLst/>
              <a:gdLst/>
              <a:ahLst/>
              <a:cxnLst/>
              <a:rect l="l" t="t" r="r" b="b"/>
              <a:pathLst>
                <a:path w="1236465" h="1236465">
                  <a:moveTo>
                    <a:pt x="0" y="0"/>
                  </a:moveTo>
                  <a:lnTo>
                    <a:pt x="1236465" y="0"/>
                  </a:lnTo>
                  <a:lnTo>
                    <a:pt x="1236465" y="1236466"/>
                  </a:lnTo>
                  <a:lnTo>
                    <a:pt x="0" y="12364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1" name="Freeform 21"/>
            <p:cNvSpPr/>
            <p:nvPr/>
          </p:nvSpPr>
          <p:spPr>
            <a:xfrm>
              <a:off x="13753938" y="11159828"/>
              <a:ext cx="1236465" cy="1236465"/>
            </a:xfrm>
            <a:custGeom>
              <a:avLst/>
              <a:gdLst/>
              <a:ahLst/>
              <a:cxnLst/>
              <a:rect l="l" t="t" r="r" b="b"/>
              <a:pathLst>
                <a:path w="1236465" h="1236465">
                  <a:moveTo>
                    <a:pt x="0" y="0"/>
                  </a:moveTo>
                  <a:lnTo>
                    <a:pt x="1236466" y="0"/>
                  </a:lnTo>
                  <a:lnTo>
                    <a:pt x="1236466" y="1236465"/>
                  </a:lnTo>
                  <a:lnTo>
                    <a:pt x="0" y="12364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Freeform 22"/>
            <p:cNvSpPr/>
            <p:nvPr/>
          </p:nvSpPr>
          <p:spPr>
            <a:xfrm>
              <a:off x="1584677" y="7817242"/>
              <a:ext cx="1236465" cy="1236465"/>
            </a:xfrm>
            <a:custGeom>
              <a:avLst/>
              <a:gdLst/>
              <a:ahLst/>
              <a:cxnLst/>
              <a:rect l="l" t="t" r="r" b="b"/>
              <a:pathLst>
                <a:path w="1236465" h="1236465">
                  <a:moveTo>
                    <a:pt x="0" y="0"/>
                  </a:moveTo>
                  <a:lnTo>
                    <a:pt x="1236465" y="0"/>
                  </a:lnTo>
                  <a:lnTo>
                    <a:pt x="1236465" y="1236465"/>
                  </a:lnTo>
                  <a:lnTo>
                    <a:pt x="0" y="12364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3" name="Freeform 23"/>
            <p:cNvSpPr/>
            <p:nvPr/>
          </p:nvSpPr>
          <p:spPr>
            <a:xfrm>
              <a:off x="13753938" y="7735532"/>
              <a:ext cx="1236465" cy="1236465"/>
            </a:xfrm>
            <a:custGeom>
              <a:avLst/>
              <a:gdLst/>
              <a:ahLst/>
              <a:cxnLst/>
              <a:rect l="l" t="t" r="r" b="b"/>
              <a:pathLst>
                <a:path w="1236465" h="1236465">
                  <a:moveTo>
                    <a:pt x="0" y="0"/>
                  </a:moveTo>
                  <a:lnTo>
                    <a:pt x="1236466" y="0"/>
                  </a:lnTo>
                  <a:lnTo>
                    <a:pt x="1236466" y="1236466"/>
                  </a:lnTo>
                  <a:lnTo>
                    <a:pt x="0" y="12364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24" name="Group 24"/>
            <p:cNvGrpSpPr/>
            <p:nvPr/>
          </p:nvGrpSpPr>
          <p:grpSpPr>
            <a:xfrm>
              <a:off x="597949" y="4092104"/>
              <a:ext cx="7757788" cy="1616961"/>
              <a:chOff x="0" y="0"/>
              <a:chExt cx="1598786" cy="333236"/>
            </a:xfrm>
          </p:grpSpPr>
          <p:sp>
            <p:nvSpPr>
              <p:cNvPr id="25" name="Freeform 25"/>
              <p:cNvSpPr/>
              <p:nvPr/>
            </p:nvSpPr>
            <p:spPr>
              <a:xfrm>
                <a:off x="0" y="0"/>
                <a:ext cx="1598786" cy="333236"/>
              </a:xfrm>
              <a:custGeom>
                <a:avLst/>
                <a:gdLst/>
                <a:ahLst/>
                <a:cxnLst/>
                <a:rect l="l" t="t" r="r" b="b"/>
                <a:pathLst>
                  <a:path w="1598786" h="333236">
                    <a:moveTo>
                      <a:pt x="67861" y="0"/>
                    </a:moveTo>
                    <a:lnTo>
                      <a:pt x="1530926" y="0"/>
                    </a:lnTo>
                    <a:cubicBezTo>
                      <a:pt x="1568404" y="0"/>
                      <a:pt x="1598786" y="30382"/>
                      <a:pt x="1598786" y="67861"/>
                    </a:cubicBezTo>
                    <a:lnTo>
                      <a:pt x="1598786" y="265375"/>
                    </a:lnTo>
                    <a:cubicBezTo>
                      <a:pt x="1598786" y="302854"/>
                      <a:pt x="1568404" y="333236"/>
                      <a:pt x="1530926" y="333236"/>
                    </a:cubicBezTo>
                    <a:lnTo>
                      <a:pt x="67861" y="333236"/>
                    </a:lnTo>
                    <a:cubicBezTo>
                      <a:pt x="30382" y="333236"/>
                      <a:pt x="0" y="302854"/>
                      <a:pt x="0" y="265375"/>
                    </a:cubicBezTo>
                    <a:lnTo>
                      <a:pt x="0" y="67861"/>
                    </a:lnTo>
                    <a:cubicBezTo>
                      <a:pt x="0" y="30382"/>
                      <a:pt x="30382" y="0"/>
                      <a:pt x="67861" y="0"/>
                    </a:cubicBezTo>
                    <a:close/>
                  </a:path>
                </a:pathLst>
              </a:custGeom>
              <a:solidFill>
                <a:srgbClr val="060B37"/>
              </a:solidFill>
            </p:spPr>
            <p:txBody>
              <a:bodyPr/>
              <a:lstStyle/>
              <a:p>
                <a:endParaRPr lang="en-US"/>
              </a:p>
            </p:txBody>
          </p:sp>
          <p:sp>
            <p:nvSpPr>
              <p:cNvPr id="26" name="TextBox 26"/>
              <p:cNvSpPr txBox="1"/>
              <p:nvPr/>
            </p:nvSpPr>
            <p:spPr>
              <a:xfrm>
                <a:off x="0" y="-38100"/>
                <a:ext cx="1598786" cy="371336"/>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7" name="Group 27"/>
            <p:cNvGrpSpPr/>
            <p:nvPr/>
          </p:nvGrpSpPr>
          <p:grpSpPr>
            <a:xfrm>
              <a:off x="12937068" y="4092104"/>
              <a:ext cx="6874361" cy="1705861"/>
              <a:chOff x="0" y="0"/>
              <a:chExt cx="1416723" cy="351557"/>
            </a:xfrm>
          </p:grpSpPr>
          <p:sp>
            <p:nvSpPr>
              <p:cNvPr id="28" name="Freeform 28"/>
              <p:cNvSpPr/>
              <p:nvPr/>
            </p:nvSpPr>
            <p:spPr>
              <a:xfrm>
                <a:off x="0" y="0"/>
                <a:ext cx="1416723" cy="351557"/>
              </a:xfrm>
              <a:custGeom>
                <a:avLst/>
                <a:gdLst/>
                <a:ahLst/>
                <a:cxnLst/>
                <a:rect l="l" t="t" r="r" b="b"/>
                <a:pathLst>
                  <a:path w="1416723" h="351557">
                    <a:moveTo>
                      <a:pt x="76582" y="0"/>
                    </a:moveTo>
                    <a:lnTo>
                      <a:pt x="1340141" y="0"/>
                    </a:lnTo>
                    <a:cubicBezTo>
                      <a:pt x="1360452" y="0"/>
                      <a:pt x="1379931" y="8068"/>
                      <a:pt x="1394292" y="22430"/>
                    </a:cubicBezTo>
                    <a:cubicBezTo>
                      <a:pt x="1408654" y="36792"/>
                      <a:pt x="1416723" y="56271"/>
                      <a:pt x="1416723" y="76582"/>
                    </a:cubicBezTo>
                    <a:lnTo>
                      <a:pt x="1416723" y="274976"/>
                    </a:lnTo>
                    <a:cubicBezTo>
                      <a:pt x="1416723" y="317271"/>
                      <a:pt x="1382436" y="351557"/>
                      <a:pt x="1340141" y="351557"/>
                    </a:cubicBezTo>
                    <a:lnTo>
                      <a:pt x="76582" y="351557"/>
                    </a:lnTo>
                    <a:cubicBezTo>
                      <a:pt x="34287" y="351557"/>
                      <a:pt x="0" y="317271"/>
                      <a:pt x="0" y="274976"/>
                    </a:cubicBezTo>
                    <a:lnTo>
                      <a:pt x="0" y="76582"/>
                    </a:lnTo>
                    <a:cubicBezTo>
                      <a:pt x="0" y="34287"/>
                      <a:pt x="34287" y="0"/>
                      <a:pt x="76582" y="0"/>
                    </a:cubicBezTo>
                    <a:close/>
                  </a:path>
                </a:pathLst>
              </a:custGeom>
              <a:solidFill>
                <a:srgbClr val="060B37"/>
              </a:solidFill>
            </p:spPr>
            <p:txBody>
              <a:bodyPr/>
              <a:lstStyle/>
              <a:p>
                <a:endParaRPr lang="en-US"/>
              </a:p>
            </p:txBody>
          </p:sp>
          <p:sp>
            <p:nvSpPr>
              <p:cNvPr id="29" name="TextBox 29"/>
              <p:cNvSpPr txBox="1"/>
              <p:nvPr/>
            </p:nvSpPr>
            <p:spPr>
              <a:xfrm>
                <a:off x="0" y="-38100"/>
                <a:ext cx="1416723" cy="389657"/>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0" name="TextBox 30"/>
            <p:cNvSpPr txBox="1"/>
            <p:nvPr/>
          </p:nvSpPr>
          <p:spPr>
            <a:xfrm>
              <a:off x="3164042" y="4456179"/>
              <a:ext cx="5191695" cy="67046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Responsiveness</a:t>
              </a:r>
            </a:p>
          </p:txBody>
        </p:sp>
        <p:sp>
          <p:nvSpPr>
            <p:cNvPr id="31" name="TextBox 31"/>
            <p:cNvSpPr txBox="1"/>
            <p:nvPr/>
          </p:nvSpPr>
          <p:spPr>
            <a:xfrm>
              <a:off x="15487451" y="4530231"/>
              <a:ext cx="2850892" cy="67046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Accuracy</a:t>
              </a:r>
            </a:p>
          </p:txBody>
        </p:sp>
        <p:sp>
          <p:nvSpPr>
            <p:cNvPr id="32" name="Freeform 32"/>
            <p:cNvSpPr/>
            <p:nvPr/>
          </p:nvSpPr>
          <p:spPr>
            <a:xfrm>
              <a:off x="1399483" y="4275806"/>
              <a:ext cx="1236465" cy="1236465"/>
            </a:xfrm>
            <a:custGeom>
              <a:avLst/>
              <a:gdLst/>
              <a:ahLst/>
              <a:cxnLst/>
              <a:rect l="l" t="t" r="r" b="b"/>
              <a:pathLst>
                <a:path w="1236465" h="1236465">
                  <a:moveTo>
                    <a:pt x="0" y="0"/>
                  </a:moveTo>
                  <a:lnTo>
                    <a:pt x="1236465" y="0"/>
                  </a:lnTo>
                  <a:lnTo>
                    <a:pt x="1236465" y="1236466"/>
                  </a:lnTo>
                  <a:lnTo>
                    <a:pt x="0" y="12364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3" name="Freeform 33"/>
            <p:cNvSpPr/>
            <p:nvPr/>
          </p:nvSpPr>
          <p:spPr>
            <a:xfrm>
              <a:off x="13753938" y="4275806"/>
              <a:ext cx="1236465" cy="1236465"/>
            </a:xfrm>
            <a:custGeom>
              <a:avLst/>
              <a:gdLst/>
              <a:ahLst/>
              <a:cxnLst/>
              <a:rect l="l" t="t" r="r" b="b"/>
              <a:pathLst>
                <a:path w="1236465" h="1236465">
                  <a:moveTo>
                    <a:pt x="0" y="0"/>
                  </a:moveTo>
                  <a:lnTo>
                    <a:pt x="1236466" y="0"/>
                  </a:lnTo>
                  <a:lnTo>
                    <a:pt x="1236466" y="1236466"/>
                  </a:lnTo>
                  <a:lnTo>
                    <a:pt x="0" y="123646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4" name="TextBox 34"/>
            <p:cNvSpPr txBox="1"/>
            <p:nvPr/>
          </p:nvSpPr>
          <p:spPr>
            <a:xfrm>
              <a:off x="9084872" y="1477127"/>
              <a:ext cx="5287299" cy="913177"/>
            </a:xfrm>
            <a:prstGeom prst="rect">
              <a:avLst/>
            </a:prstGeom>
          </p:spPr>
          <p:txBody>
            <a:bodyPr lIns="0" tIns="0" rIns="0" bIns="0" rtlCol="0" anchor="t">
              <a:spAutoFit/>
            </a:bodyPr>
            <a:lstStyle/>
            <a:p>
              <a:pPr marL="0" marR="0" lvl="0" indent="0" algn="l" defTabSz="914400" rtl="0" eaLnBrk="1" fontAlgn="auto" latinLnBrk="0" hangingPunct="1">
                <a:lnSpc>
                  <a:spcPts val="5825"/>
                </a:lnSpc>
                <a:spcBef>
                  <a:spcPts val="0"/>
                </a:spcBef>
                <a:spcAft>
                  <a:spcPts val="0"/>
                </a:spcAft>
                <a:buClrTx/>
                <a:buSzTx/>
                <a:buFontTx/>
                <a:buNone/>
                <a:tabLst/>
                <a:defRPr/>
              </a:pPr>
              <a:r>
                <a:rPr kumimoji="0" lang="en-US" sz="4161"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The 6 Pillars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4198" y="564889"/>
            <a:ext cx="17339604" cy="2903937"/>
          </a:xfrm>
          <a:custGeom>
            <a:avLst/>
            <a:gdLst/>
            <a:ahLst/>
            <a:cxnLst/>
            <a:rect l="l" t="t" r="r" b="b"/>
            <a:pathLst>
              <a:path w="17339604" h="2903937">
                <a:moveTo>
                  <a:pt x="0" y="0"/>
                </a:moveTo>
                <a:lnTo>
                  <a:pt x="17339604" y="0"/>
                </a:lnTo>
                <a:lnTo>
                  <a:pt x="17339604" y="2903938"/>
                </a:lnTo>
                <a:lnTo>
                  <a:pt x="0" y="2903938"/>
                </a:lnTo>
                <a:lnTo>
                  <a:pt x="0" y="0"/>
                </a:lnTo>
                <a:close/>
              </a:path>
            </a:pathLst>
          </a:custGeom>
          <a:blipFill>
            <a:blip r:embed="rId3"/>
            <a:stretch>
              <a:fillRect t="-19617" b="-278204"/>
            </a:stretch>
          </a:blipFill>
        </p:spPr>
        <p:txBody>
          <a:bodyPr/>
          <a:lstStyle/>
          <a:p>
            <a:endParaRPr lang="en-US"/>
          </a:p>
        </p:txBody>
      </p:sp>
      <p:grpSp>
        <p:nvGrpSpPr>
          <p:cNvPr id="3" name="Group 3"/>
          <p:cNvGrpSpPr/>
          <p:nvPr/>
        </p:nvGrpSpPr>
        <p:grpSpPr>
          <a:xfrm>
            <a:off x="474198" y="564889"/>
            <a:ext cx="17339604" cy="2903937"/>
            <a:chOff x="0" y="0"/>
            <a:chExt cx="4566809" cy="764823"/>
          </a:xfrm>
        </p:grpSpPr>
        <p:sp>
          <p:nvSpPr>
            <p:cNvPr id="4" name="Freeform 4"/>
            <p:cNvSpPr/>
            <p:nvPr/>
          </p:nvSpPr>
          <p:spPr>
            <a:xfrm>
              <a:off x="0" y="0"/>
              <a:ext cx="4566809" cy="764823"/>
            </a:xfrm>
            <a:custGeom>
              <a:avLst/>
              <a:gdLst/>
              <a:ahLst/>
              <a:cxnLst/>
              <a:rect l="l" t="t" r="r" b="b"/>
              <a:pathLst>
                <a:path w="4566809" h="764823">
                  <a:moveTo>
                    <a:pt x="11162" y="0"/>
                  </a:moveTo>
                  <a:lnTo>
                    <a:pt x="4555647" y="0"/>
                  </a:lnTo>
                  <a:cubicBezTo>
                    <a:pt x="4558607" y="0"/>
                    <a:pt x="4561447" y="1176"/>
                    <a:pt x="4563540" y="3269"/>
                  </a:cubicBezTo>
                  <a:cubicBezTo>
                    <a:pt x="4565633" y="5363"/>
                    <a:pt x="4566809" y="8202"/>
                    <a:pt x="4566809" y="11162"/>
                  </a:cubicBezTo>
                  <a:lnTo>
                    <a:pt x="4566809" y="753661"/>
                  </a:lnTo>
                  <a:cubicBezTo>
                    <a:pt x="4566809" y="756621"/>
                    <a:pt x="4565633" y="759460"/>
                    <a:pt x="4563540" y="761554"/>
                  </a:cubicBezTo>
                  <a:cubicBezTo>
                    <a:pt x="4561447" y="763647"/>
                    <a:pt x="4558607" y="764823"/>
                    <a:pt x="4555647" y="764823"/>
                  </a:cubicBezTo>
                  <a:lnTo>
                    <a:pt x="11162" y="764823"/>
                  </a:lnTo>
                  <a:cubicBezTo>
                    <a:pt x="8202" y="764823"/>
                    <a:pt x="5363" y="763647"/>
                    <a:pt x="3269" y="761554"/>
                  </a:cubicBezTo>
                  <a:cubicBezTo>
                    <a:pt x="1176" y="759460"/>
                    <a:pt x="0" y="756621"/>
                    <a:pt x="0" y="753661"/>
                  </a:cubicBezTo>
                  <a:lnTo>
                    <a:pt x="0" y="11162"/>
                  </a:lnTo>
                  <a:cubicBezTo>
                    <a:pt x="0" y="8202"/>
                    <a:pt x="1176" y="5363"/>
                    <a:pt x="3269" y="3269"/>
                  </a:cubicBezTo>
                  <a:cubicBezTo>
                    <a:pt x="5363" y="1176"/>
                    <a:pt x="8202" y="0"/>
                    <a:pt x="11162" y="0"/>
                  </a:cubicBezTo>
                  <a:close/>
                </a:path>
              </a:pathLst>
            </a:custGeom>
            <a:solidFill>
              <a:srgbClr val="FC9918">
                <a:alpha val="86667"/>
              </a:srgbClr>
            </a:solidFill>
          </p:spPr>
          <p:txBody>
            <a:bodyPr/>
            <a:lstStyle/>
            <a:p>
              <a:endParaRPr lang="en-US"/>
            </a:p>
          </p:txBody>
        </p:sp>
        <p:sp>
          <p:nvSpPr>
            <p:cNvPr id="5" name="TextBox 5"/>
            <p:cNvSpPr txBox="1"/>
            <p:nvPr/>
          </p:nvSpPr>
          <p:spPr>
            <a:xfrm>
              <a:off x="0" y="-47625"/>
              <a:ext cx="4566809" cy="81244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2782161" y="1264700"/>
            <a:ext cx="12723677" cy="1351916"/>
          </a:xfrm>
          <a:prstGeom prst="rect">
            <a:avLst/>
          </a:prstGeom>
        </p:spPr>
        <p:txBody>
          <a:bodyPr lIns="0" tIns="0" rIns="0" bIns="0" rtlCol="0" anchor="t">
            <a:spAutoFit/>
          </a:bodyPr>
          <a:lstStyle/>
          <a:p>
            <a:pPr algn="ctr">
              <a:lnSpc>
                <a:spcPts val="11059"/>
              </a:lnSpc>
            </a:pPr>
            <a:r>
              <a:rPr lang="en-US" sz="7899">
                <a:solidFill>
                  <a:srgbClr val="FFFFFF"/>
                </a:solidFill>
                <a:latin typeface="Above the Beyond Script"/>
                <a:ea typeface="Above the Beyond Script"/>
                <a:cs typeface="Above the Beyond Script"/>
                <a:sym typeface="Above the Beyond Script"/>
              </a:rPr>
              <a:t>Welcome Back To Day 2</a:t>
            </a:r>
          </a:p>
        </p:txBody>
      </p:sp>
      <p:sp>
        <p:nvSpPr>
          <p:cNvPr id="7" name="TextBox 7"/>
          <p:cNvSpPr txBox="1"/>
          <p:nvPr/>
        </p:nvSpPr>
        <p:spPr>
          <a:xfrm>
            <a:off x="1875599" y="3710174"/>
            <a:ext cx="15152802" cy="6360796"/>
          </a:xfrm>
          <a:prstGeom prst="rect">
            <a:avLst/>
          </a:prstGeom>
        </p:spPr>
        <p:txBody>
          <a:bodyPr lIns="0" tIns="0" rIns="0" bIns="0" rtlCol="0" anchor="t">
            <a:spAutoFit/>
          </a:bodyPr>
          <a:lstStyle/>
          <a:p>
            <a:pPr algn="l">
              <a:lnSpc>
                <a:spcPts val="5599"/>
              </a:lnSpc>
            </a:pPr>
            <a:r>
              <a:rPr lang="en-US" sz="3999" b="1">
                <a:solidFill>
                  <a:srgbClr val="000000"/>
                </a:solidFill>
                <a:latin typeface="Montserrat Bold"/>
                <a:ea typeface="Montserrat Bold"/>
                <a:cs typeface="Montserrat Bold"/>
                <a:sym typeface="Montserrat Bold"/>
              </a:rPr>
              <a:t> Reflecting on yesterday -</a:t>
            </a:r>
          </a:p>
          <a:p>
            <a:pPr algn="l">
              <a:lnSpc>
                <a:spcPts val="4059"/>
              </a:lnSpc>
            </a:pPr>
            <a:endParaRPr lang="en-US" sz="3999" b="1">
              <a:solidFill>
                <a:srgbClr val="000000"/>
              </a:solidFill>
              <a:latin typeface="Montserrat Bold"/>
              <a:ea typeface="Montserrat Bold"/>
              <a:cs typeface="Montserrat Bold"/>
              <a:sym typeface="Montserrat Bold"/>
            </a:endParaRPr>
          </a:p>
          <a:p>
            <a:pPr marL="712462" lvl="1" indent="-356231" algn="l">
              <a:lnSpc>
                <a:spcPts val="4619"/>
              </a:lnSpc>
              <a:buFont typeface="Arial"/>
              <a:buChar char="•"/>
            </a:pPr>
            <a:r>
              <a:rPr lang="en-US" sz="3299">
                <a:solidFill>
                  <a:srgbClr val="000000"/>
                </a:solidFill>
                <a:latin typeface="Montserrat"/>
                <a:ea typeface="Montserrat"/>
                <a:cs typeface="Montserrat"/>
                <a:sym typeface="Montserrat"/>
              </a:rPr>
              <a:t>Which Day 1 concept challenged your thinking the most?</a:t>
            </a:r>
          </a:p>
          <a:p>
            <a:pPr algn="l">
              <a:lnSpc>
                <a:spcPts val="4619"/>
              </a:lnSpc>
            </a:pPr>
            <a:endParaRPr lang="en-US" sz="3299">
              <a:solidFill>
                <a:srgbClr val="000000"/>
              </a:solidFill>
              <a:latin typeface="Montserrat"/>
              <a:ea typeface="Montserrat"/>
              <a:cs typeface="Montserrat"/>
              <a:sym typeface="Montserrat"/>
            </a:endParaRPr>
          </a:p>
          <a:p>
            <a:pPr marL="712462" lvl="1" indent="-356231" algn="l">
              <a:lnSpc>
                <a:spcPts val="4619"/>
              </a:lnSpc>
              <a:buFont typeface="Arial"/>
              <a:buChar char="•"/>
            </a:pPr>
            <a:r>
              <a:rPr lang="en-US" sz="3299">
                <a:solidFill>
                  <a:srgbClr val="000000"/>
                </a:solidFill>
                <a:latin typeface="Montserrat"/>
                <a:ea typeface="Montserrat"/>
                <a:cs typeface="Montserrat"/>
                <a:sym typeface="Montserrat"/>
              </a:rPr>
              <a:t>What personal work habit did you realize needs improvement?</a:t>
            </a:r>
          </a:p>
          <a:p>
            <a:pPr algn="l">
              <a:lnSpc>
                <a:spcPts val="4619"/>
              </a:lnSpc>
            </a:pPr>
            <a:endParaRPr lang="en-US" sz="3299">
              <a:solidFill>
                <a:srgbClr val="000000"/>
              </a:solidFill>
              <a:latin typeface="Montserrat"/>
              <a:ea typeface="Montserrat"/>
              <a:cs typeface="Montserrat"/>
              <a:sym typeface="Montserrat"/>
            </a:endParaRPr>
          </a:p>
          <a:p>
            <a:pPr marL="712462" lvl="1" indent="-356231" algn="l">
              <a:lnSpc>
                <a:spcPts val="4619"/>
              </a:lnSpc>
              <a:buFont typeface="Arial"/>
              <a:buChar char="•"/>
            </a:pPr>
            <a:r>
              <a:rPr lang="en-US" sz="3299">
                <a:solidFill>
                  <a:srgbClr val="000000"/>
                </a:solidFill>
                <a:latin typeface="Montserrat"/>
                <a:ea typeface="Montserrat"/>
                <a:cs typeface="Montserrat"/>
                <a:sym typeface="Montserrat"/>
              </a:rPr>
              <a:t>Did you attempt to apply any Day 1 strategy after training? What happened?</a:t>
            </a:r>
          </a:p>
          <a:p>
            <a:pPr algn="l">
              <a:lnSpc>
                <a:spcPts val="4619"/>
              </a:lnSpc>
            </a:pPr>
            <a:endParaRPr lang="en-US" sz="3299">
              <a:solidFill>
                <a:srgbClr val="000000"/>
              </a:solidFill>
              <a:latin typeface="Montserrat"/>
              <a:ea typeface="Montserrat"/>
              <a:cs typeface="Montserrat"/>
              <a:sym typeface="Montserrat"/>
            </a:endParaRPr>
          </a:p>
          <a:p>
            <a:pPr marL="712462" lvl="1" indent="-356231" algn="l">
              <a:lnSpc>
                <a:spcPts val="4619"/>
              </a:lnSpc>
              <a:buFont typeface="Arial"/>
              <a:buChar char="•"/>
            </a:pPr>
            <a:r>
              <a:rPr lang="en-US" sz="3299">
                <a:solidFill>
                  <a:srgbClr val="000000"/>
                </a:solidFill>
                <a:latin typeface="Montserrat"/>
                <a:ea typeface="Montserrat"/>
                <a:cs typeface="Montserrat"/>
                <a:sym typeface="Montserrat"/>
              </a:rPr>
              <a:t>Which Day 1 lesson is most relevant to your department?</a:t>
            </a:r>
          </a:p>
          <a:p>
            <a:pPr algn="l">
              <a:lnSpc>
                <a:spcPts val="4059"/>
              </a:lnSpc>
            </a:pPr>
            <a:endParaRPr lang="en-US" sz="3299">
              <a:solidFill>
                <a:srgbClr val="000000"/>
              </a:solidFill>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C9918"/>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868303"/>
            <a:ext cx="5218119" cy="7192000"/>
            <a:chOff x="0" y="0"/>
            <a:chExt cx="1374319" cy="1894189"/>
          </a:xfrm>
        </p:grpSpPr>
        <p:sp>
          <p:nvSpPr>
            <p:cNvPr id="3" name="Freeform 3"/>
            <p:cNvSpPr/>
            <p:nvPr/>
          </p:nvSpPr>
          <p:spPr>
            <a:xfrm>
              <a:off x="0" y="0"/>
              <a:ext cx="1374319" cy="1894189"/>
            </a:xfrm>
            <a:custGeom>
              <a:avLst/>
              <a:gdLst/>
              <a:ahLst/>
              <a:cxnLst/>
              <a:rect l="l" t="t" r="r" b="b"/>
              <a:pathLst>
                <a:path w="1374319" h="1894189">
                  <a:moveTo>
                    <a:pt x="43026" y="0"/>
                  </a:moveTo>
                  <a:lnTo>
                    <a:pt x="1331293" y="0"/>
                  </a:lnTo>
                  <a:cubicBezTo>
                    <a:pt x="1355056" y="0"/>
                    <a:pt x="1374319" y="19263"/>
                    <a:pt x="1374319" y="43026"/>
                  </a:cubicBezTo>
                  <a:lnTo>
                    <a:pt x="1374319" y="1851163"/>
                  </a:lnTo>
                  <a:cubicBezTo>
                    <a:pt x="1374319" y="1874926"/>
                    <a:pt x="1355056" y="1894189"/>
                    <a:pt x="1331293" y="1894189"/>
                  </a:cubicBezTo>
                  <a:lnTo>
                    <a:pt x="43026" y="1894189"/>
                  </a:lnTo>
                  <a:cubicBezTo>
                    <a:pt x="19263" y="1894189"/>
                    <a:pt x="0" y="1874926"/>
                    <a:pt x="0" y="1851163"/>
                  </a:cubicBezTo>
                  <a:lnTo>
                    <a:pt x="0" y="43026"/>
                  </a:lnTo>
                  <a:cubicBezTo>
                    <a:pt x="0" y="19263"/>
                    <a:pt x="19263" y="0"/>
                    <a:pt x="43026" y="0"/>
                  </a:cubicBezTo>
                  <a:close/>
                </a:path>
              </a:pathLst>
            </a:custGeom>
            <a:solidFill>
              <a:srgbClr val="2E3542"/>
            </a:solidFill>
            <a:ln cap="rnd">
              <a:noFill/>
              <a:prstDash val="solid"/>
              <a:round/>
            </a:ln>
          </p:spPr>
          <p:txBody>
            <a:bodyPr/>
            <a:lstStyle/>
            <a:p>
              <a:endParaRPr lang="en-US"/>
            </a:p>
          </p:txBody>
        </p:sp>
        <p:sp>
          <p:nvSpPr>
            <p:cNvPr id="4" name="TextBox 4"/>
            <p:cNvSpPr txBox="1"/>
            <p:nvPr/>
          </p:nvSpPr>
          <p:spPr>
            <a:xfrm>
              <a:off x="0" y="-57150"/>
              <a:ext cx="1374319" cy="1951339"/>
            </a:xfrm>
            <a:prstGeom prst="rect">
              <a:avLst/>
            </a:prstGeom>
          </p:spPr>
          <p:txBody>
            <a:bodyPr lIns="50800" tIns="50800" rIns="50800" bIns="50800" rtlCol="0" anchor="ctr"/>
            <a:lstStyle/>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Acknowledge requests quickly</a:t>
              </a:r>
            </a:p>
            <a:p>
              <a:pPr marL="647700" marR="0" lvl="1" indent="-323850" algn="ctr"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Give realistic timelines</a:t>
              </a:r>
            </a:p>
            <a:p>
              <a:pPr marL="647700" marR="0" lvl="1" indent="-323850" algn="ctr"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Update stakeholders proactively</a:t>
              </a:r>
            </a:p>
            <a:p>
              <a:pPr marL="647700" marR="0" lvl="1" indent="-323850" algn="ctr"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Follow through</a:t>
              </a: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Good Practice:</a:t>
              </a:r>
            </a:p>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 “Your request has been received. I’ll revert by 2pm tomorrow.”</a:t>
              </a: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grpSp>
        <p:nvGrpSpPr>
          <p:cNvPr id="5" name="Group 5"/>
          <p:cNvGrpSpPr/>
          <p:nvPr/>
        </p:nvGrpSpPr>
        <p:grpSpPr>
          <a:xfrm>
            <a:off x="1028700" y="1815151"/>
            <a:ext cx="5246370" cy="1053153"/>
            <a:chOff x="0" y="0"/>
            <a:chExt cx="812800" cy="163161"/>
          </a:xfrm>
        </p:grpSpPr>
        <p:sp>
          <p:nvSpPr>
            <p:cNvPr id="6" name="Freeform 6"/>
            <p:cNvSpPr/>
            <p:nvPr/>
          </p:nvSpPr>
          <p:spPr>
            <a:xfrm>
              <a:off x="0" y="0"/>
              <a:ext cx="812800" cy="163161"/>
            </a:xfrm>
            <a:custGeom>
              <a:avLst/>
              <a:gdLst/>
              <a:ahLst/>
              <a:cxnLst/>
              <a:rect l="l" t="t" r="r" b="b"/>
              <a:pathLst>
                <a:path w="812800" h="163161">
                  <a:moveTo>
                    <a:pt x="0" y="0"/>
                  </a:moveTo>
                  <a:lnTo>
                    <a:pt x="812800" y="0"/>
                  </a:lnTo>
                  <a:lnTo>
                    <a:pt x="812800" y="163161"/>
                  </a:lnTo>
                  <a:lnTo>
                    <a:pt x="0" y="163161"/>
                  </a:lnTo>
                  <a:close/>
                </a:path>
              </a:pathLst>
            </a:custGeom>
            <a:solidFill>
              <a:srgbClr val="F14A16"/>
            </a:solidFill>
          </p:spPr>
          <p:txBody>
            <a:bodyPr/>
            <a:lstStyle/>
            <a:p>
              <a:endParaRPr lang="en-US"/>
            </a:p>
          </p:txBody>
        </p:sp>
      </p:grpSp>
      <p:sp>
        <p:nvSpPr>
          <p:cNvPr id="7" name="TextBox 7"/>
          <p:cNvSpPr txBox="1"/>
          <p:nvPr/>
        </p:nvSpPr>
        <p:spPr>
          <a:xfrm>
            <a:off x="3906910" y="305181"/>
            <a:ext cx="10474180" cy="723519"/>
          </a:xfrm>
          <a:prstGeom prst="rect">
            <a:avLst/>
          </a:prstGeom>
        </p:spPr>
        <p:txBody>
          <a:bodyPr lIns="0" tIns="0" rIns="0" bIns="0" rtlCol="0" anchor="t">
            <a:spAutoFit/>
          </a:bodyPr>
          <a:lstStyle/>
          <a:p>
            <a:pPr marL="0" marR="0" lvl="0" indent="0" algn="l" defTabSz="914400" rtl="0" eaLnBrk="1" fontAlgn="auto" latinLnBrk="0" hangingPunct="1">
              <a:lnSpc>
                <a:spcPts val="5733"/>
              </a:lnSpc>
              <a:spcBef>
                <a:spcPts val="0"/>
              </a:spcBef>
              <a:spcAft>
                <a:spcPts val="0"/>
              </a:spcAft>
              <a:buClrTx/>
              <a:buSzTx/>
              <a:buFontTx/>
              <a:buNone/>
              <a:tabLst/>
              <a:defRPr/>
            </a:pPr>
            <a:r>
              <a:rPr kumimoji="0" lang="en-US" sz="4900" b="1" i="0" u="none" strike="noStrike" kern="1200" cap="none" spc="0" normalizeH="0" baseline="0" noProof="0">
                <a:ln>
                  <a:noFill/>
                </a:ln>
                <a:solidFill>
                  <a:srgbClr val="2E3542"/>
                </a:solidFill>
                <a:effectLst/>
                <a:uLnTx/>
                <a:uFillTx/>
                <a:latin typeface="Montserrat Bold"/>
                <a:ea typeface="Montserrat Bold"/>
                <a:cs typeface="Montserrat Bold"/>
                <a:sym typeface="Montserrat Bold"/>
              </a:rPr>
              <a:t>Principles of Service Excellence</a:t>
            </a:r>
          </a:p>
        </p:txBody>
      </p:sp>
      <p:sp>
        <p:nvSpPr>
          <p:cNvPr id="8" name="TextBox 8"/>
          <p:cNvSpPr txBox="1"/>
          <p:nvPr/>
        </p:nvSpPr>
        <p:spPr>
          <a:xfrm>
            <a:off x="6534940" y="1070794"/>
            <a:ext cx="5218119" cy="652551"/>
          </a:xfrm>
          <a:prstGeom prst="rect">
            <a:avLst/>
          </a:prstGeom>
        </p:spPr>
        <p:txBody>
          <a:bodyPr wrap="square" lIns="0" tIns="0" rIns="0" bIns="0" rtlCol="0" anchor="t">
            <a:spAutoFit/>
          </a:bodyPr>
          <a:lstStyle/>
          <a:p>
            <a:pPr marL="0" marR="0" lvl="0" indent="0" algn="ctr" defTabSz="914400" rtl="0" eaLnBrk="1" fontAlgn="auto" latinLnBrk="0" hangingPunct="1">
              <a:lnSpc>
                <a:spcPts val="5459"/>
              </a:lnSpc>
              <a:spcBef>
                <a:spcPct val="0"/>
              </a:spcBef>
              <a:spcAft>
                <a:spcPts val="0"/>
              </a:spcAft>
              <a:buClrTx/>
              <a:buSzTx/>
              <a:buFontTx/>
              <a:buNone/>
              <a:tabLst/>
              <a:defRPr/>
            </a:pPr>
            <a:r>
              <a:rPr kumimoji="0" lang="en-US" sz="3899" b="0" i="0" u="none" strike="noStrike" kern="1200" cap="none" spc="0" normalizeH="0" baseline="0" noProof="0" dirty="0">
                <a:ln>
                  <a:noFill/>
                </a:ln>
                <a:solidFill>
                  <a:srgbClr val="FFFFFF"/>
                </a:solidFill>
                <a:effectLst/>
                <a:uLnTx/>
                <a:uFillTx/>
                <a:latin typeface="Montserrat"/>
                <a:ea typeface="Montserrat"/>
                <a:cs typeface="Montserrat"/>
                <a:sym typeface="Montserrat"/>
              </a:rPr>
              <a:t>The 6 Pillars</a:t>
            </a:r>
          </a:p>
        </p:txBody>
      </p:sp>
      <p:sp>
        <p:nvSpPr>
          <p:cNvPr id="9" name="TextBox 9"/>
          <p:cNvSpPr txBox="1"/>
          <p:nvPr/>
        </p:nvSpPr>
        <p:spPr>
          <a:xfrm>
            <a:off x="1028700" y="2018196"/>
            <a:ext cx="5246370" cy="58039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Canva Sans"/>
                <a:ea typeface="Canva Sans"/>
                <a:cs typeface="Canva Sans"/>
                <a:sym typeface="Canva Sans"/>
              </a:rPr>
              <a:t>Responsiveness</a:t>
            </a:r>
          </a:p>
        </p:txBody>
      </p:sp>
      <p:grpSp>
        <p:nvGrpSpPr>
          <p:cNvPr id="10" name="Group 10"/>
          <p:cNvGrpSpPr/>
          <p:nvPr/>
        </p:nvGrpSpPr>
        <p:grpSpPr>
          <a:xfrm>
            <a:off x="6678906" y="2868303"/>
            <a:ext cx="5246370" cy="7192000"/>
            <a:chOff x="0" y="0"/>
            <a:chExt cx="1381760" cy="1894189"/>
          </a:xfrm>
        </p:grpSpPr>
        <p:sp>
          <p:nvSpPr>
            <p:cNvPr id="11" name="Freeform 11"/>
            <p:cNvSpPr/>
            <p:nvPr/>
          </p:nvSpPr>
          <p:spPr>
            <a:xfrm>
              <a:off x="0" y="0"/>
              <a:ext cx="1381760" cy="1894189"/>
            </a:xfrm>
            <a:custGeom>
              <a:avLst/>
              <a:gdLst/>
              <a:ahLst/>
              <a:cxnLst/>
              <a:rect l="l" t="t" r="r" b="b"/>
              <a:pathLst>
                <a:path w="1381760" h="1894189">
                  <a:moveTo>
                    <a:pt x="42794" y="0"/>
                  </a:moveTo>
                  <a:lnTo>
                    <a:pt x="1338966" y="0"/>
                  </a:lnTo>
                  <a:cubicBezTo>
                    <a:pt x="1350315" y="0"/>
                    <a:pt x="1361200" y="4509"/>
                    <a:pt x="1369226" y="12534"/>
                  </a:cubicBezTo>
                  <a:cubicBezTo>
                    <a:pt x="1377251" y="20560"/>
                    <a:pt x="1381760" y="31445"/>
                    <a:pt x="1381760" y="42794"/>
                  </a:cubicBezTo>
                  <a:lnTo>
                    <a:pt x="1381760" y="1851395"/>
                  </a:lnTo>
                  <a:cubicBezTo>
                    <a:pt x="1381760" y="1862745"/>
                    <a:pt x="1377251" y="1873629"/>
                    <a:pt x="1369226" y="1881655"/>
                  </a:cubicBezTo>
                  <a:cubicBezTo>
                    <a:pt x="1361200" y="1889681"/>
                    <a:pt x="1350315" y="1894189"/>
                    <a:pt x="1338966" y="1894189"/>
                  </a:cubicBezTo>
                  <a:lnTo>
                    <a:pt x="42794" y="1894189"/>
                  </a:lnTo>
                  <a:cubicBezTo>
                    <a:pt x="31445" y="1894189"/>
                    <a:pt x="20560" y="1889681"/>
                    <a:pt x="12534" y="1881655"/>
                  </a:cubicBezTo>
                  <a:cubicBezTo>
                    <a:pt x="4509" y="1873629"/>
                    <a:pt x="0" y="1862745"/>
                    <a:pt x="0" y="1851395"/>
                  </a:cubicBezTo>
                  <a:lnTo>
                    <a:pt x="0" y="42794"/>
                  </a:lnTo>
                  <a:cubicBezTo>
                    <a:pt x="0" y="31445"/>
                    <a:pt x="4509" y="20560"/>
                    <a:pt x="12534" y="12534"/>
                  </a:cubicBezTo>
                  <a:cubicBezTo>
                    <a:pt x="20560" y="4509"/>
                    <a:pt x="31445" y="0"/>
                    <a:pt x="42794" y="0"/>
                  </a:cubicBezTo>
                  <a:close/>
                </a:path>
              </a:pathLst>
            </a:custGeom>
            <a:solidFill>
              <a:srgbClr val="2E3542"/>
            </a:solidFill>
            <a:ln cap="rnd">
              <a:noFill/>
              <a:prstDash val="solid"/>
              <a:round/>
            </a:ln>
          </p:spPr>
          <p:txBody>
            <a:bodyPr/>
            <a:lstStyle/>
            <a:p>
              <a:endParaRPr lang="en-US"/>
            </a:p>
          </p:txBody>
        </p:sp>
        <p:sp>
          <p:nvSpPr>
            <p:cNvPr id="12" name="TextBox 12"/>
            <p:cNvSpPr txBox="1"/>
            <p:nvPr/>
          </p:nvSpPr>
          <p:spPr>
            <a:xfrm>
              <a:off x="0" y="-57150"/>
              <a:ext cx="1381760" cy="1951339"/>
            </a:xfrm>
            <a:prstGeom prst="rect">
              <a:avLst/>
            </a:prstGeom>
          </p:spPr>
          <p:txBody>
            <a:bodyPr lIns="50800" tIns="50800" rIns="50800" bIns="50800" rtlCol="0" anchor="ctr"/>
            <a:lstStyle/>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Correct information</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Error-free documentation</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Proper approvals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Quality checks before submission</a:t>
              </a:r>
            </a:p>
            <a:p>
              <a:pPr marL="0" marR="0" lvl="0" indent="0" algn="l"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T</a:t>
              </a:r>
              <a:r>
                <a:rPr kumimoji="0" lang="en-US" sz="3000"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hink:</a:t>
              </a:r>
            </a:p>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 An administrative error can become an operational crisis</a:t>
              </a:r>
            </a:p>
          </p:txBody>
        </p:sp>
      </p:grpSp>
      <p:grpSp>
        <p:nvGrpSpPr>
          <p:cNvPr id="13" name="Group 13"/>
          <p:cNvGrpSpPr/>
          <p:nvPr/>
        </p:nvGrpSpPr>
        <p:grpSpPr>
          <a:xfrm>
            <a:off x="12329111" y="2868303"/>
            <a:ext cx="5218119" cy="7192000"/>
            <a:chOff x="0" y="0"/>
            <a:chExt cx="1374319" cy="1894189"/>
          </a:xfrm>
        </p:grpSpPr>
        <p:sp>
          <p:nvSpPr>
            <p:cNvPr id="14" name="Freeform 14"/>
            <p:cNvSpPr/>
            <p:nvPr/>
          </p:nvSpPr>
          <p:spPr>
            <a:xfrm>
              <a:off x="0" y="0"/>
              <a:ext cx="1374319" cy="1894189"/>
            </a:xfrm>
            <a:custGeom>
              <a:avLst/>
              <a:gdLst/>
              <a:ahLst/>
              <a:cxnLst/>
              <a:rect l="l" t="t" r="r" b="b"/>
              <a:pathLst>
                <a:path w="1374319" h="1894189">
                  <a:moveTo>
                    <a:pt x="43026" y="0"/>
                  </a:moveTo>
                  <a:lnTo>
                    <a:pt x="1331293" y="0"/>
                  </a:lnTo>
                  <a:cubicBezTo>
                    <a:pt x="1355056" y="0"/>
                    <a:pt x="1374319" y="19263"/>
                    <a:pt x="1374319" y="43026"/>
                  </a:cubicBezTo>
                  <a:lnTo>
                    <a:pt x="1374319" y="1851163"/>
                  </a:lnTo>
                  <a:cubicBezTo>
                    <a:pt x="1374319" y="1874926"/>
                    <a:pt x="1355056" y="1894189"/>
                    <a:pt x="1331293" y="1894189"/>
                  </a:cubicBezTo>
                  <a:lnTo>
                    <a:pt x="43026" y="1894189"/>
                  </a:lnTo>
                  <a:cubicBezTo>
                    <a:pt x="19263" y="1894189"/>
                    <a:pt x="0" y="1874926"/>
                    <a:pt x="0" y="1851163"/>
                  </a:cubicBezTo>
                  <a:lnTo>
                    <a:pt x="0" y="43026"/>
                  </a:lnTo>
                  <a:cubicBezTo>
                    <a:pt x="0" y="19263"/>
                    <a:pt x="19263" y="0"/>
                    <a:pt x="43026" y="0"/>
                  </a:cubicBezTo>
                  <a:close/>
                </a:path>
              </a:pathLst>
            </a:custGeom>
            <a:solidFill>
              <a:srgbClr val="2E3542"/>
            </a:solidFill>
            <a:ln cap="rnd">
              <a:noFill/>
              <a:prstDash val="solid"/>
              <a:round/>
            </a:ln>
          </p:spPr>
          <p:txBody>
            <a:bodyPr/>
            <a:lstStyle/>
            <a:p>
              <a:endParaRPr lang="en-US"/>
            </a:p>
          </p:txBody>
        </p:sp>
        <p:sp>
          <p:nvSpPr>
            <p:cNvPr id="15" name="TextBox 15"/>
            <p:cNvSpPr txBox="1"/>
            <p:nvPr/>
          </p:nvSpPr>
          <p:spPr>
            <a:xfrm>
              <a:off x="0" y="-57150"/>
              <a:ext cx="1374319" cy="1951339"/>
            </a:xfrm>
            <a:prstGeom prst="rect">
              <a:avLst/>
            </a:prstGeom>
          </p:spPr>
          <p:txBody>
            <a:bodyPr lIns="50800" tIns="50800" rIns="50800" bIns="50800" rtlCol="0" anchor="ctr"/>
            <a:lstStyle/>
            <a:p>
              <a:pPr marL="323850" marR="0" lvl="1"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Professionalism includes: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Respectful communication</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Confidentiality</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Preparedness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Timeliness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Solution orientation</a:t>
              </a: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endParaRPr>
            </a:p>
          </p:txBody>
        </p:sp>
      </p:grpSp>
      <p:grpSp>
        <p:nvGrpSpPr>
          <p:cNvPr id="16" name="Group 16"/>
          <p:cNvGrpSpPr/>
          <p:nvPr/>
        </p:nvGrpSpPr>
        <p:grpSpPr>
          <a:xfrm>
            <a:off x="6678906" y="1815150"/>
            <a:ext cx="5246370" cy="1053153"/>
            <a:chOff x="0" y="0"/>
            <a:chExt cx="812800" cy="163161"/>
          </a:xfrm>
        </p:grpSpPr>
        <p:sp>
          <p:nvSpPr>
            <p:cNvPr id="17" name="Freeform 17"/>
            <p:cNvSpPr/>
            <p:nvPr/>
          </p:nvSpPr>
          <p:spPr>
            <a:xfrm>
              <a:off x="0" y="0"/>
              <a:ext cx="812800" cy="163161"/>
            </a:xfrm>
            <a:custGeom>
              <a:avLst/>
              <a:gdLst/>
              <a:ahLst/>
              <a:cxnLst/>
              <a:rect l="l" t="t" r="r" b="b"/>
              <a:pathLst>
                <a:path w="812800" h="163161">
                  <a:moveTo>
                    <a:pt x="0" y="0"/>
                  </a:moveTo>
                  <a:lnTo>
                    <a:pt x="812800" y="0"/>
                  </a:lnTo>
                  <a:lnTo>
                    <a:pt x="812800" y="163161"/>
                  </a:lnTo>
                  <a:lnTo>
                    <a:pt x="0" y="163161"/>
                  </a:lnTo>
                  <a:close/>
                </a:path>
              </a:pathLst>
            </a:custGeom>
            <a:solidFill>
              <a:srgbClr val="F14A16"/>
            </a:solidFill>
          </p:spPr>
          <p:txBody>
            <a:bodyPr/>
            <a:lstStyle/>
            <a:p>
              <a:endParaRPr lang="en-US"/>
            </a:p>
          </p:txBody>
        </p:sp>
      </p:grpSp>
      <p:grpSp>
        <p:nvGrpSpPr>
          <p:cNvPr id="18" name="Group 18"/>
          <p:cNvGrpSpPr/>
          <p:nvPr/>
        </p:nvGrpSpPr>
        <p:grpSpPr>
          <a:xfrm>
            <a:off x="12329111" y="1815150"/>
            <a:ext cx="5246370" cy="1053153"/>
            <a:chOff x="0" y="0"/>
            <a:chExt cx="812800" cy="163161"/>
          </a:xfrm>
        </p:grpSpPr>
        <p:sp>
          <p:nvSpPr>
            <p:cNvPr id="19" name="Freeform 19"/>
            <p:cNvSpPr/>
            <p:nvPr/>
          </p:nvSpPr>
          <p:spPr>
            <a:xfrm>
              <a:off x="0" y="0"/>
              <a:ext cx="812800" cy="163161"/>
            </a:xfrm>
            <a:custGeom>
              <a:avLst/>
              <a:gdLst/>
              <a:ahLst/>
              <a:cxnLst/>
              <a:rect l="l" t="t" r="r" b="b"/>
              <a:pathLst>
                <a:path w="812800" h="163161">
                  <a:moveTo>
                    <a:pt x="0" y="0"/>
                  </a:moveTo>
                  <a:lnTo>
                    <a:pt x="812800" y="0"/>
                  </a:lnTo>
                  <a:lnTo>
                    <a:pt x="812800" y="163161"/>
                  </a:lnTo>
                  <a:lnTo>
                    <a:pt x="0" y="163161"/>
                  </a:lnTo>
                  <a:close/>
                </a:path>
              </a:pathLst>
            </a:custGeom>
            <a:solidFill>
              <a:srgbClr val="F14A16"/>
            </a:solidFill>
          </p:spPr>
          <p:txBody>
            <a:bodyPr/>
            <a:lstStyle/>
            <a:p>
              <a:endParaRPr lang="en-US"/>
            </a:p>
          </p:txBody>
        </p:sp>
      </p:grpSp>
      <p:sp>
        <p:nvSpPr>
          <p:cNvPr id="20" name="TextBox 20"/>
          <p:cNvSpPr txBox="1"/>
          <p:nvPr/>
        </p:nvSpPr>
        <p:spPr>
          <a:xfrm>
            <a:off x="6678906" y="1748476"/>
            <a:ext cx="5246370" cy="1180465"/>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Canva Sans"/>
                <a:ea typeface="Canva Sans"/>
                <a:cs typeface="Canva Sans"/>
                <a:sym typeface="Canva Sans"/>
              </a:rPr>
              <a:t>Accuracy and Attention to Detail</a:t>
            </a:r>
          </a:p>
        </p:txBody>
      </p:sp>
      <p:sp>
        <p:nvSpPr>
          <p:cNvPr id="21" name="TextBox 21"/>
          <p:cNvSpPr txBox="1"/>
          <p:nvPr/>
        </p:nvSpPr>
        <p:spPr>
          <a:xfrm>
            <a:off x="12329111" y="1687838"/>
            <a:ext cx="5246370" cy="1180465"/>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Canva Sans"/>
                <a:ea typeface="Canva Sans"/>
                <a:cs typeface="Canva Sans"/>
                <a:sym typeface="Canva Sans"/>
              </a:rPr>
              <a:t>Professionalism in Internal Service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grpSp>
        <p:nvGrpSpPr>
          <p:cNvPr id="2" name="Group 2"/>
          <p:cNvGrpSpPr/>
          <p:nvPr/>
        </p:nvGrpSpPr>
        <p:grpSpPr>
          <a:xfrm>
            <a:off x="814337" y="2868303"/>
            <a:ext cx="5464519" cy="7192000"/>
            <a:chOff x="0" y="0"/>
            <a:chExt cx="1439215" cy="1894189"/>
          </a:xfrm>
        </p:grpSpPr>
        <p:sp>
          <p:nvSpPr>
            <p:cNvPr id="3" name="Freeform 3"/>
            <p:cNvSpPr/>
            <p:nvPr/>
          </p:nvSpPr>
          <p:spPr>
            <a:xfrm>
              <a:off x="0" y="0"/>
              <a:ext cx="1439215" cy="1894189"/>
            </a:xfrm>
            <a:custGeom>
              <a:avLst/>
              <a:gdLst/>
              <a:ahLst/>
              <a:cxnLst/>
              <a:rect l="l" t="t" r="r" b="b"/>
              <a:pathLst>
                <a:path w="1439215" h="1894189">
                  <a:moveTo>
                    <a:pt x="41086" y="0"/>
                  </a:moveTo>
                  <a:lnTo>
                    <a:pt x="1398129" y="0"/>
                  </a:lnTo>
                  <a:cubicBezTo>
                    <a:pt x="1409026" y="0"/>
                    <a:pt x="1419476" y="4329"/>
                    <a:pt x="1427181" y="12034"/>
                  </a:cubicBezTo>
                  <a:cubicBezTo>
                    <a:pt x="1434886" y="19739"/>
                    <a:pt x="1439215" y="30189"/>
                    <a:pt x="1439215" y="41086"/>
                  </a:cubicBezTo>
                  <a:lnTo>
                    <a:pt x="1439215" y="1853103"/>
                  </a:lnTo>
                  <a:cubicBezTo>
                    <a:pt x="1439215" y="1875794"/>
                    <a:pt x="1420820" y="1894189"/>
                    <a:pt x="1398129" y="1894189"/>
                  </a:cubicBezTo>
                  <a:lnTo>
                    <a:pt x="41086" y="1894189"/>
                  </a:lnTo>
                  <a:cubicBezTo>
                    <a:pt x="18395" y="1894189"/>
                    <a:pt x="0" y="1875794"/>
                    <a:pt x="0" y="1853103"/>
                  </a:cubicBezTo>
                  <a:lnTo>
                    <a:pt x="0" y="41086"/>
                  </a:lnTo>
                  <a:cubicBezTo>
                    <a:pt x="0" y="18395"/>
                    <a:pt x="18395" y="0"/>
                    <a:pt x="41086" y="0"/>
                  </a:cubicBezTo>
                  <a:close/>
                </a:path>
              </a:pathLst>
            </a:custGeom>
            <a:solidFill>
              <a:srgbClr val="FC9918"/>
            </a:solidFill>
            <a:ln cap="rnd">
              <a:noFill/>
              <a:prstDash val="solid"/>
              <a:round/>
            </a:ln>
          </p:spPr>
          <p:txBody>
            <a:bodyPr/>
            <a:lstStyle/>
            <a:p>
              <a:endParaRPr lang="en-US"/>
            </a:p>
          </p:txBody>
        </p:sp>
        <p:sp>
          <p:nvSpPr>
            <p:cNvPr id="4" name="TextBox 4"/>
            <p:cNvSpPr txBox="1"/>
            <p:nvPr/>
          </p:nvSpPr>
          <p:spPr>
            <a:xfrm>
              <a:off x="0" y="-57150"/>
              <a:ext cx="1439215" cy="1951339"/>
            </a:xfrm>
            <a:prstGeom prst="rect">
              <a:avLst/>
            </a:prstGeom>
          </p:spPr>
          <p:txBody>
            <a:bodyPr lIns="50800" tIns="50800" rIns="50800" bIns="50800" rtlCol="0" anchor="ctr"/>
            <a:lstStyle/>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Poor ownership:</a:t>
              </a: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“That is not my department.”</a:t>
              </a:r>
            </a:p>
            <a:p>
              <a:pPr marL="0" marR="0" lvl="0" indent="0" algn="l"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Service mindset:</a:t>
              </a: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 “Let me help connect you to the right process.”</a:t>
              </a:r>
            </a:p>
            <a:p>
              <a:pPr marL="0" marR="0" lvl="0" indent="0" algn="l"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Ownership means: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Taking responsibility</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Escalating appropriately</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Following issues through</a:t>
              </a:r>
            </a:p>
          </p:txBody>
        </p:sp>
      </p:grpSp>
      <p:grpSp>
        <p:nvGrpSpPr>
          <p:cNvPr id="5" name="Group 5"/>
          <p:cNvGrpSpPr/>
          <p:nvPr/>
        </p:nvGrpSpPr>
        <p:grpSpPr>
          <a:xfrm>
            <a:off x="923411" y="1815151"/>
            <a:ext cx="5246370" cy="1053153"/>
            <a:chOff x="0" y="0"/>
            <a:chExt cx="812800" cy="163161"/>
          </a:xfrm>
        </p:grpSpPr>
        <p:sp>
          <p:nvSpPr>
            <p:cNvPr id="6" name="Freeform 6"/>
            <p:cNvSpPr/>
            <p:nvPr/>
          </p:nvSpPr>
          <p:spPr>
            <a:xfrm>
              <a:off x="0" y="0"/>
              <a:ext cx="812800" cy="163161"/>
            </a:xfrm>
            <a:custGeom>
              <a:avLst/>
              <a:gdLst/>
              <a:ahLst/>
              <a:cxnLst/>
              <a:rect l="l" t="t" r="r" b="b"/>
              <a:pathLst>
                <a:path w="812800" h="163161">
                  <a:moveTo>
                    <a:pt x="0" y="0"/>
                  </a:moveTo>
                  <a:lnTo>
                    <a:pt x="812800" y="0"/>
                  </a:lnTo>
                  <a:lnTo>
                    <a:pt x="812800" y="163161"/>
                  </a:lnTo>
                  <a:lnTo>
                    <a:pt x="0" y="163161"/>
                  </a:lnTo>
                  <a:close/>
                </a:path>
              </a:pathLst>
            </a:custGeom>
            <a:solidFill>
              <a:srgbClr val="2E3542"/>
            </a:solidFill>
          </p:spPr>
          <p:txBody>
            <a:bodyPr/>
            <a:lstStyle/>
            <a:p>
              <a:endParaRPr lang="en-US"/>
            </a:p>
          </p:txBody>
        </p:sp>
      </p:grpSp>
      <p:sp>
        <p:nvSpPr>
          <p:cNvPr id="7" name="TextBox 7"/>
          <p:cNvSpPr txBox="1"/>
          <p:nvPr/>
        </p:nvSpPr>
        <p:spPr>
          <a:xfrm>
            <a:off x="3906910" y="305181"/>
            <a:ext cx="10474180" cy="723519"/>
          </a:xfrm>
          <a:prstGeom prst="rect">
            <a:avLst/>
          </a:prstGeom>
        </p:spPr>
        <p:txBody>
          <a:bodyPr lIns="0" tIns="0" rIns="0" bIns="0" rtlCol="0" anchor="t">
            <a:spAutoFit/>
          </a:bodyPr>
          <a:lstStyle/>
          <a:p>
            <a:pPr marL="0" marR="0" lvl="0" indent="0" algn="l" defTabSz="914400" rtl="0" eaLnBrk="1" fontAlgn="auto" latinLnBrk="0" hangingPunct="1">
              <a:lnSpc>
                <a:spcPts val="5733"/>
              </a:lnSpc>
              <a:spcBef>
                <a:spcPts val="0"/>
              </a:spcBef>
              <a:spcAft>
                <a:spcPts val="0"/>
              </a:spcAft>
              <a:buClrTx/>
              <a:buSzTx/>
              <a:buFontTx/>
              <a:buNone/>
              <a:tabLst/>
              <a:defRPr/>
            </a:pPr>
            <a:r>
              <a:rPr kumimoji="0" lang="en-US" sz="4900" b="1" i="0" u="none" strike="noStrike" kern="1200" cap="none" spc="0" normalizeH="0" baseline="0" noProof="0">
                <a:ln>
                  <a:noFill/>
                </a:ln>
                <a:solidFill>
                  <a:srgbClr val="2E3542"/>
                </a:solidFill>
                <a:effectLst/>
                <a:uLnTx/>
                <a:uFillTx/>
                <a:latin typeface="Montserrat Bold"/>
                <a:ea typeface="Montserrat Bold"/>
                <a:cs typeface="Montserrat Bold"/>
                <a:sym typeface="Montserrat Bold"/>
              </a:rPr>
              <a:t>Principles of Service Excellence</a:t>
            </a:r>
          </a:p>
        </p:txBody>
      </p:sp>
      <p:sp>
        <p:nvSpPr>
          <p:cNvPr id="8" name="TextBox 8"/>
          <p:cNvSpPr txBox="1"/>
          <p:nvPr/>
        </p:nvSpPr>
        <p:spPr>
          <a:xfrm>
            <a:off x="7014505" y="1081498"/>
            <a:ext cx="4258990" cy="665801"/>
          </a:xfrm>
          <a:prstGeom prst="rect">
            <a:avLst/>
          </a:prstGeom>
        </p:spPr>
        <p:txBody>
          <a:bodyPr wrap="square" lIns="0" tIns="0" rIns="0" bIns="0" rtlCol="0" anchor="t">
            <a:spAutoFit/>
          </a:bodyPr>
          <a:lstStyle/>
          <a:p>
            <a:pPr marL="0" marR="0" lvl="0" indent="0" algn="ctr" defTabSz="914400" rtl="0" eaLnBrk="1" fontAlgn="auto" latinLnBrk="0" hangingPunct="1">
              <a:lnSpc>
                <a:spcPts val="5459"/>
              </a:lnSpc>
              <a:spcBef>
                <a:spcPct val="0"/>
              </a:spcBef>
              <a:spcAft>
                <a:spcPts val="0"/>
              </a:spcAft>
              <a:buClrTx/>
              <a:buSzTx/>
              <a:buFontTx/>
              <a:buNone/>
              <a:tabLst/>
              <a:defRPr/>
            </a:pPr>
            <a:r>
              <a:rPr kumimoji="0" lang="en-US" sz="3899" b="0" i="0" u="none" strike="noStrike" kern="1200" cap="none" spc="0" normalizeH="0" baseline="0" noProof="0" dirty="0">
                <a:ln>
                  <a:noFill/>
                </a:ln>
                <a:solidFill>
                  <a:srgbClr val="000000"/>
                </a:solidFill>
                <a:effectLst/>
                <a:uLnTx/>
                <a:uFillTx/>
                <a:latin typeface="Montserrat"/>
                <a:ea typeface="Montserrat"/>
                <a:cs typeface="Montserrat"/>
                <a:sym typeface="Montserrat"/>
              </a:rPr>
              <a:t>The 6 Pillars</a:t>
            </a:r>
          </a:p>
        </p:txBody>
      </p:sp>
      <p:sp>
        <p:nvSpPr>
          <p:cNvPr id="9" name="TextBox 9"/>
          <p:cNvSpPr txBox="1"/>
          <p:nvPr/>
        </p:nvSpPr>
        <p:spPr>
          <a:xfrm>
            <a:off x="1028700" y="2018196"/>
            <a:ext cx="5246370" cy="58039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Canva Sans"/>
                <a:ea typeface="Canva Sans"/>
                <a:cs typeface="Canva Sans"/>
                <a:sym typeface="Canva Sans"/>
              </a:rPr>
              <a:t>Ownership Mindset</a:t>
            </a:r>
          </a:p>
        </p:txBody>
      </p:sp>
      <p:grpSp>
        <p:nvGrpSpPr>
          <p:cNvPr id="10" name="Group 10"/>
          <p:cNvGrpSpPr/>
          <p:nvPr/>
        </p:nvGrpSpPr>
        <p:grpSpPr>
          <a:xfrm>
            <a:off x="6678906" y="2868303"/>
            <a:ext cx="5246370" cy="7192000"/>
            <a:chOff x="0" y="0"/>
            <a:chExt cx="1381760" cy="1894189"/>
          </a:xfrm>
        </p:grpSpPr>
        <p:sp>
          <p:nvSpPr>
            <p:cNvPr id="11" name="Freeform 11"/>
            <p:cNvSpPr/>
            <p:nvPr/>
          </p:nvSpPr>
          <p:spPr>
            <a:xfrm>
              <a:off x="0" y="0"/>
              <a:ext cx="1381760" cy="1894189"/>
            </a:xfrm>
            <a:custGeom>
              <a:avLst/>
              <a:gdLst/>
              <a:ahLst/>
              <a:cxnLst/>
              <a:rect l="l" t="t" r="r" b="b"/>
              <a:pathLst>
                <a:path w="1381760" h="1894189">
                  <a:moveTo>
                    <a:pt x="42794" y="0"/>
                  </a:moveTo>
                  <a:lnTo>
                    <a:pt x="1338966" y="0"/>
                  </a:lnTo>
                  <a:cubicBezTo>
                    <a:pt x="1350315" y="0"/>
                    <a:pt x="1361200" y="4509"/>
                    <a:pt x="1369226" y="12534"/>
                  </a:cubicBezTo>
                  <a:cubicBezTo>
                    <a:pt x="1377251" y="20560"/>
                    <a:pt x="1381760" y="31445"/>
                    <a:pt x="1381760" y="42794"/>
                  </a:cubicBezTo>
                  <a:lnTo>
                    <a:pt x="1381760" y="1851395"/>
                  </a:lnTo>
                  <a:cubicBezTo>
                    <a:pt x="1381760" y="1862745"/>
                    <a:pt x="1377251" y="1873629"/>
                    <a:pt x="1369226" y="1881655"/>
                  </a:cubicBezTo>
                  <a:cubicBezTo>
                    <a:pt x="1361200" y="1889681"/>
                    <a:pt x="1350315" y="1894189"/>
                    <a:pt x="1338966" y="1894189"/>
                  </a:cubicBezTo>
                  <a:lnTo>
                    <a:pt x="42794" y="1894189"/>
                  </a:lnTo>
                  <a:cubicBezTo>
                    <a:pt x="31445" y="1894189"/>
                    <a:pt x="20560" y="1889681"/>
                    <a:pt x="12534" y="1881655"/>
                  </a:cubicBezTo>
                  <a:cubicBezTo>
                    <a:pt x="4509" y="1873629"/>
                    <a:pt x="0" y="1862745"/>
                    <a:pt x="0" y="1851395"/>
                  </a:cubicBezTo>
                  <a:lnTo>
                    <a:pt x="0" y="42794"/>
                  </a:lnTo>
                  <a:cubicBezTo>
                    <a:pt x="0" y="31445"/>
                    <a:pt x="4509" y="20560"/>
                    <a:pt x="12534" y="12534"/>
                  </a:cubicBezTo>
                  <a:cubicBezTo>
                    <a:pt x="20560" y="4509"/>
                    <a:pt x="31445" y="0"/>
                    <a:pt x="42794" y="0"/>
                  </a:cubicBezTo>
                  <a:close/>
                </a:path>
              </a:pathLst>
            </a:custGeom>
            <a:solidFill>
              <a:srgbClr val="FC9918"/>
            </a:solidFill>
            <a:ln cap="rnd">
              <a:noFill/>
              <a:prstDash val="solid"/>
              <a:round/>
            </a:ln>
          </p:spPr>
          <p:txBody>
            <a:bodyPr/>
            <a:lstStyle/>
            <a:p>
              <a:endParaRPr lang="en-US"/>
            </a:p>
          </p:txBody>
        </p:sp>
        <p:sp>
          <p:nvSpPr>
            <p:cNvPr id="12" name="TextBox 12"/>
            <p:cNvSpPr txBox="1"/>
            <p:nvPr/>
          </p:nvSpPr>
          <p:spPr>
            <a:xfrm>
              <a:off x="0" y="-57150"/>
              <a:ext cx="1381760" cy="1951339"/>
            </a:xfrm>
            <a:prstGeom prst="rect">
              <a:avLst/>
            </a:prstGeom>
          </p:spPr>
          <p:txBody>
            <a:bodyPr lIns="50800" tIns="50800" rIns="50800" bIns="50800" rtlCol="0" anchor="ct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Ask:</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What pressure is this person under?</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What urgency exists?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How can I make this easier?</a:t>
              </a:r>
            </a:p>
            <a:p>
              <a:pPr marL="0" marR="0" lvl="0" indent="0" algn="l"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Empathy does not mean breaking policy.</a:t>
              </a: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Montserrat"/>
                  <a:ea typeface="Montserrat"/>
                  <a:cs typeface="Montserrat"/>
                  <a:sym typeface="Montserrat"/>
                </a:rPr>
                <a:t>It means applying policy with humanity</a:t>
              </a:r>
            </a:p>
          </p:txBody>
        </p:sp>
      </p:grpSp>
      <p:grpSp>
        <p:nvGrpSpPr>
          <p:cNvPr id="13" name="Group 13"/>
          <p:cNvGrpSpPr/>
          <p:nvPr/>
        </p:nvGrpSpPr>
        <p:grpSpPr>
          <a:xfrm>
            <a:off x="12329111" y="2868303"/>
            <a:ext cx="5311782" cy="7931590"/>
            <a:chOff x="0" y="0"/>
            <a:chExt cx="1398988" cy="2088978"/>
          </a:xfrm>
        </p:grpSpPr>
        <p:sp>
          <p:nvSpPr>
            <p:cNvPr id="14" name="Freeform 14"/>
            <p:cNvSpPr/>
            <p:nvPr/>
          </p:nvSpPr>
          <p:spPr>
            <a:xfrm>
              <a:off x="0" y="0"/>
              <a:ext cx="1388289" cy="1894189"/>
            </a:xfrm>
            <a:custGeom>
              <a:avLst/>
              <a:gdLst/>
              <a:ahLst/>
              <a:cxnLst/>
              <a:rect l="l" t="t" r="r" b="b"/>
              <a:pathLst>
                <a:path w="1388289" h="1894189">
                  <a:moveTo>
                    <a:pt x="42593" y="0"/>
                  </a:moveTo>
                  <a:lnTo>
                    <a:pt x="1345696" y="0"/>
                  </a:lnTo>
                  <a:cubicBezTo>
                    <a:pt x="1369219" y="0"/>
                    <a:pt x="1388289" y="19070"/>
                    <a:pt x="1388289" y="42593"/>
                  </a:cubicBezTo>
                  <a:lnTo>
                    <a:pt x="1388289" y="1851596"/>
                  </a:lnTo>
                  <a:cubicBezTo>
                    <a:pt x="1388289" y="1862892"/>
                    <a:pt x="1383801" y="1873726"/>
                    <a:pt x="1375814" y="1881714"/>
                  </a:cubicBezTo>
                  <a:cubicBezTo>
                    <a:pt x="1367826" y="1889702"/>
                    <a:pt x="1356992" y="1894189"/>
                    <a:pt x="1345696" y="1894189"/>
                  </a:cubicBezTo>
                  <a:lnTo>
                    <a:pt x="42593" y="1894189"/>
                  </a:lnTo>
                  <a:cubicBezTo>
                    <a:pt x="31297" y="1894189"/>
                    <a:pt x="20463" y="1889702"/>
                    <a:pt x="12475" y="1881714"/>
                  </a:cubicBezTo>
                  <a:cubicBezTo>
                    <a:pt x="4487" y="1873726"/>
                    <a:pt x="0" y="1862892"/>
                    <a:pt x="0" y="1851596"/>
                  </a:cubicBezTo>
                  <a:lnTo>
                    <a:pt x="0" y="42593"/>
                  </a:lnTo>
                  <a:cubicBezTo>
                    <a:pt x="0" y="31297"/>
                    <a:pt x="4487" y="20463"/>
                    <a:pt x="12475" y="12475"/>
                  </a:cubicBezTo>
                  <a:cubicBezTo>
                    <a:pt x="20463" y="4487"/>
                    <a:pt x="31297" y="0"/>
                    <a:pt x="42593" y="0"/>
                  </a:cubicBezTo>
                  <a:close/>
                </a:path>
              </a:pathLst>
            </a:custGeom>
            <a:solidFill>
              <a:srgbClr val="FC9918"/>
            </a:solidFill>
            <a:ln cap="rnd">
              <a:noFill/>
              <a:prstDash val="solid"/>
              <a:round/>
            </a:ln>
          </p:spPr>
          <p:txBody>
            <a:bodyPr/>
            <a:lstStyle/>
            <a:p>
              <a:endParaRPr lang="en-US"/>
            </a:p>
          </p:txBody>
        </p:sp>
        <p:sp>
          <p:nvSpPr>
            <p:cNvPr id="15" name="TextBox 15"/>
            <p:cNvSpPr txBox="1"/>
            <p:nvPr/>
          </p:nvSpPr>
          <p:spPr>
            <a:xfrm>
              <a:off x="10699" y="137639"/>
              <a:ext cx="1388289" cy="1951339"/>
            </a:xfrm>
            <a:prstGeom prst="rect">
              <a:avLst/>
            </a:prstGeom>
          </p:spPr>
          <p:txBody>
            <a:bodyPr lIns="50800" tIns="50800" rIns="50800" bIns="50800" rtlCol="0" anchor="ctr"/>
            <a:lstStyle/>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Can colleagues depend on you?</a:t>
              </a:r>
            </a:p>
            <a:p>
              <a:pPr marL="0" marR="0" lvl="0" indent="0" algn="l"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endParaRP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Reliability means: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Delivering as promised</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Meeting deadlines</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Being consistent</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Building trust over time</a:t>
              </a:r>
            </a:p>
            <a:p>
              <a:pPr marL="647700" marR="0" lvl="1" indent="-323850" algn="l" defTabSz="914400" rtl="0" eaLnBrk="1" fontAlgn="auto" latinLnBrk="0" hangingPunct="1">
                <a:lnSpc>
                  <a:spcPts val="4200"/>
                </a:lnSpc>
                <a:spcBef>
                  <a:spcPts val="0"/>
                </a:spcBef>
                <a:spcAft>
                  <a:spcPts val="0"/>
                </a:spcAft>
                <a:buClrTx/>
                <a:buSzTx/>
                <a:buFont typeface="Arial"/>
                <a:buChar char="•"/>
                <a:tabLst/>
                <a:defRPr/>
              </a:pPr>
              <a:r>
                <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rPr>
                <a:t>Trust grows through repeated reliability.</a:t>
              </a:r>
            </a:p>
            <a:p>
              <a:pPr marL="0" marR="0" lvl="0" indent="0" algn="l"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2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Montserrat"/>
                <a:ea typeface="Montserrat"/>
                <a:cs typeface="Montserrat"/>
                <a:sym typeface="Montserrat"/>
              </a:endParaRPr>
            </a:p>
          </p:txBody>
        </p:sp>
      </p:grpSp>
      <p:grpSp>
        <p:nvGrpSpPr>
          <p:cNvPr id="16" name="Group 16"/>
          <p:cNvGrpSpPr/>
          <p:nvPr/>
        </p:nvGrpSpPr>
        <p:grpSpPr>
          <a:xfrm>
            <a:off x="6678906" y="1845468"/>
            <a:ext cx="5246370" cy="1053153"/>
            <a:chOff x="0" y="0"/>
            <a:chExt cx="812800" cy="163161"/>
          </a:xfrm>
        </p:grpSpPr>
        <p:sp>
          <p:nvSpPr>
            <p:cNvPr id="17" name="Freeform 17"/>
            <p:cNvSpPr/>
            <p:nvPr/>
          </p:nvSpPr>
          <p:spPr>
            <a:xfrm>
              <a:off x="0" y="0"/>
              <a:ext cx="812800" cy="163161"/>
            </a:xfrm>
            <a:custGeom>
              <a:avLst/>
              <a:gdLst/>
              <a:ahLst/>
              <a:cxnLst/>
              <a:rect l="l" t="t" r="r" b="b"/>
              <a:pathLst>
                <a:path w="812800" h="163161">
                  <a:moveTo>
                    <a:pt x="0" y="0"/>
                  </a:moveTo>
                  <a:lnTo>
                    <a:pt x="812800" y="0"/>
                  </a:lnTo>
                  <a:lnTo>
                    <a:pt x="812800" y="163161"/>
                  </a:lnTo>
                  <a:lnTo>
                    <a:pt x="0" y="163161"/>
                  </a:lnTo>
                  <a:close/>
                </a:path>
              </a:pathLst>
            </a:custGeom>
            <a:solidFill>
              <a:srgbClr val="2E3542"/>
            </a:solidFill>
          </p:spPr>
          <p:txBody>
            <a:bodyPr/>
            <a:lstStyle/>
            <a:p>
              <a:endParaRPr lang="en-US"/>
            </a:p>
          </p:txBody>
        </p:sp>
      </p:grpSp>
      <p:grpSp>
        <p:nvGrpSpPr>
          <p:cNvPr id="18" name="Group 18"/>
          <p:cNvGrpSpPr/>
          <p:nvPr/>
        </p:nvGrpSpPr>
        <p:grpSpPr>
          <a:xfrm>
            <a:off x="12329111" y="1815150"/>
            <a:ext cx="5246370" cy="1053153"/>
            <a:chOff x="0" y="0"/>
            <a:chExt cx="812800" cy="163161"/>
          </a:xfrm>
        </p:grpSpPr>
        <p:sp>
          <p:nvSpPr>
            <p:cNvPr id="19" name="Freeform 19"/>
            <p:cNvSpPr/>
            <p:nvPr/>
          </p:nvSpPr>
          <p:spPr>
            <a:xfrm>
              <a:off x="0" y="0"/>
              <a:ext cx="812800" cy="163161"/>
            </a:xfrm>
            <a:custGeom>
              <a:avLst/>
              <a:gdLst/>
              <a:ahLst/>
              <a:cxnLst/>
              <a:rect l="l" t="t" r="r" b="b"/>
              <a:pathLst>
                <a:path w="812800" h="163161">
                  <a:moveTo>
                    <a:pt x="0" y="0"/>
                  </a:moveTo>
                  <a:lnTo>
                    <a:pt x="812800" y="0"/>
                  </a:lnTo>
                  <a:lnTo>
                    <a:pt x="812800" y="163161"/>
                  </a:lnTo>
                  <a:lnTo>
                    <a:pt x="0" y="163161"/>
                  </a:lnTo>
                  <a:close/>
                </a:path>
              </a:pathLst>
            </a:custGeom>
            <a:solidFill>
              <a:srgbClr val="2E3542"/>
            </a:solidFill>
          </p:spPr>
          <p:txBody>
            <a:bodyPr/>
            <a:lstStyle/>
            <a:p>
              <a:endParaRPr lang="en-US"/>
            </a:p>
          </p:txBody>
        </p:sp>
      </p:grpSp>
      <p:sp>
        <p:nvSpPr>
          <p:cNvPr id="20" name="TextBox 20"/>
          <p:cNvSpPr txBox="1"/>
          <p:nvPr/>
        </p:nvSpPr>
        <p:spPr>
          <a:xfrm>
            <a:off x="6678906" y="1778793"/>
            <a:ext cx="5246370" cy="1180465"/>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Canva Sans"/>
                <a:ea typeface="Canva Sans"/>
                <a:cs typeface="Canva Sans"/>
                <a:sym typeface="Canva Sans"/>
              </a:rPr>
              <a:t>Empathy in Internal Service</a:t>
            </a:r>
          </a:p>
        </p:txBody>
      </p:sp>
      <p:sp>
        <p:nvSpPr>
          <p:cNvPr id="21" name="TextBox 21"/>
          <p:cNvSpPr txBox="1"/>
          <p:nvPr/>
        </p:nvSpPr>
        <p:spPr>
          <a:xfrm>
            <a:off x="12353901" y="2048512"/>
            <a:ext cx="5246370" cy="580390"/>
          </a:xfrm>
          <a:prstGeom prst="rect">
            <a:avLst/>
          </a:prstGeom>
        </p:spPr>
        <p:txBody>
          <a:bodyPr lIns="0" tIns="0" rIns="0" bIns="0" rtlCol="0" anchor="t">
            <a:spAutoFit/>
          </a:bodyPr>
          <a:lstStyle/>
          <a:p>
            <a:pPr marL="0" marR="0" lvl="0" indent="0" algn="ctr"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Canva Sans"/>
                <a:ea typeface="Canva Sans"/>
                <a:cs typeface="Canva Sans"/>
                <a:sym typeface="Canva Sans"/>
              </a:rPr>
              <a:t>Reliability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6666" b="-16666"/>
            </a:stretch>
          </a:blipFill>
        </p:spPr>
        <p:txBody>
          <a:bodyPr/>
          <a:lstStyle/>
          <a:p>
            <a:endParaRPr lang="en-US"/>
          </a:p>
        </p:txBody>
      </p:sp>
      <p:sp>
        <p:nvSpPr>
          <p:cNvPr id="3" name="TextBox 3"/>
          <p:cNvSpPr txBox="1"/>
          <p:nvPr/>
        </p:nvSpPr>
        <p:spPr>
          <a:xfrm>
            <a:off x="2895358" y="952500"/>
            <a:ext cx="12497285" cy="745492"/>
          </a:xfrm>
          <a:prstGeom prst="rect">
            <a:avLst/>
          </a:prstGeom>
        </p:spPr>
        <p:txBody>
          <a:bodyPr lIns="0" tIns="0" rIns="0" bIns="0" rtlCol="0" anchor="t">
            <a:spAutoFit/>
          </a:bodyPr>
          <a:lstStyle/>
          <a:p>
            <a:pPr marL="0" marR="0" lvl="0" indent="0" algn="ctr" defTabSz="914400" rtl="0" eaLnBrk="1" fontAlgn="auto" latinLnBrk="0" hangingPunct="1">
              <a:lnSpc>
                <a:spcPts val="6159"/>
              </a:lnSpc>
              <a:spcBef>
                <a:spcPct val="0"/>
              </a:spcBef>
              <a:spcAft>
                <a:spcPts val="0"/>
              </a:spcAft>
              <a:buClrTx/>
              <a:buSzTx/>
              <a:buFontTx/>
              <a:buNone/>
              <a:tabLst/>
              <a:defRPr/>
            </a:pPr>
            <a:r>
              <a:rPr kumimoji="0" lang="en-US" sz="4399" b="0" i="0" u="none" strike="noStrike" kern="1200" cap="none" spc="0" normalizeH="0" baseline="0" noProof="0">
                <a:ln>
                  <a:noFill/>
                </a:ln>
                <a:solidFill>
                  <a:srgbClr val="000000"/>
                </a:solidFill>
                <a:effectLst/>
                <a:uLnTx/>
                <a:uFillTx/>
                <a:latin typeface="Montserrat"/>
                <a:ea typeface="Montserrat"/>
                <a:cs typeface="Montserrat"/>
                <a:sym typeface="Montserrat"/>
              </a:rPr>
              <a:t>Most internal customers want:</a:t>
            </a:r>
          </a:p>
        </p:txBody>
      </p:sp>
      <p:grpSp>
        <p:nvGrpSpPr>
          <p:cNvPr id="4" name="Group 4"/>
          <p:cNvGrpSpPr/>
          <p:nvPr/>
        </p:nvGrpSpPr>
        <p:grpSpPr>
          <a:xfrm rot="-1703975">
            <a:off x="453577" y="1311341"/>
            <a:ext cx="4034154" cy="3561224"/>
            <a:chOff x="0" y="0"/>
            <a:chExt cx="633009" cy="558800"/>
          </a:xfrm>
        </p:grpSpPr>
        <p:sp>
          <p:nvSpPr>
            <p:cNvPr id="5" name="Freeform 5"/>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6" name="TextBox 6"/>
            <p:cNvSpPr txBox="1"/>
            <p:nvPr/>
          </p:nvSpPr>
          <p:spPr>
            <a:xfrm>
              <a:off x="50353" y="101600"/>
              <a:ext cx="532303" cy="412750"/>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Speed</a:t>
              </a:r>
            </a:p>
          </p:txBody>
        </p:sp>
      </p:grpSp>
      <p:sp>
        <p:nvSpPr>
          <p:cNvPr id="7" name="TextBox 7"/>
          <p:cNvSpPr txBox="1"/>
          <p:nvPr/>
        </p:nvSpPr>
        <p:spPr>
          <a:xfrm>
            <a:off x="4725315" y="206374"/>
            <a:ext cx="8837369" cy="695961"/>
          </a:xfrm>
          <a:prstGeom prst="rect">
            <a:avLst/>
          </a:prstGeom>
        </p:spPr>
        <p:txBody>
          <a:bodyPr lIns="0" tIns="0" rIns="0" bIns="0" rtlCol="0" anchor="t">
            <a:spAutoFit/>
          </a:bodyPr>
          <a:lstStyle/>
          <a:p>
            <a:pPr marL="0" marR="0" lvl="0" indent="0" algn="l" defTabSz="914400" rtl="0" eaLnBrk="1" fontAlgn="auto" latinLnBrk="0" hangingPunct="1">
              <a:lnSpc>
                <a:spcPts val="5739"/>
              </a:lnSpc>
              <a:spcBef>
                <a:spcPct val="0"/>
              </a:spcBef>
              <a:spcAft>
                <a:spcPts val="0"/>
              </a:spcAft>
              <a:buClrTx/>
              <a:buSzTx/>
              <a:buFontTx/>
              <a:buNone/>
              <a:tabLst/>
              <a:defRPr/>
            </a:pPr>
            <a:r>
              <a:rPr kumimoji="0" lang="en-US" sz="40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Internal Customer Expectations</a:t>
            </a:r>
          </a:p>
        </p:txBody>
      </p:sp>
      <p:grpSp>
        <p:nvGrpSpPr>
          <p:cNvPr id="8" name="Group 8"/>
          <p:cNvGrpSpPr/>
          <p:nvPr/>
        </p:nvGrpSpPr>
        <p:grpSpPr>
          <a:xfrm>
            <a:off x="7527323" y="6430350"/>
            <a:ext cx="4034154" cy="3561224"/>
            <a:chOff x="0" y="0"/>
            <a:chExt cx="633009" cy="558800"/>
          </a:xfrm>
        </p:grpSpPr>
        <p:sp>
          <p:nvSpPr>
            <p:cNvPr id="9" name="Freeform 9"/>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0" name="TextBox 10"/>
            <p:cNvSpPr txBox="1"/>
            <p:nvPr/>
          </p:nvSpPr>
          <p:spPr>
            <a:xfrm>
              <a:off x="50353" y="101600"/>
              <a:ext cx="532303" cy="412750"/>
            </a:xfrm>
            <a:prstGeom prst="rect">
              <a:avLst/>
            </a:prstGeom>
          </p:spPr>
          <p:txBody>
            <a:bodyPr lIns="50800" tIns="50800" rIns="50800" bIns="50800" rtlCol="0" anchor="ctr"/>
            <a:lstStyle/>
            <a:p>
              <a:pPr marL="0" marR="0" lvl="0" indent="0" algn="ctr" defTabSz="914400" rtl="0" eaLnBrk="1" fontAlgn="auto" latinLnBrk="0" hangingPunct="1">
                <a:lnSpc>
                  <a:spcPts val="2958"/>
                </a:lnSpc>
                <a:spcBef>
                  <a:spcPts val="0"/>
                </a:spcBef>
                <a:spcAft>
                  <a:spcPts val="0"/>
                </a:spcAft>
                <a:buClrTx/>
                <a:buSzTx/>
                <a:buFontTx/>
                <a:buNone/>
                <a:tabLst/>
                <a:defRPr/>
              </a:pPr>
              <a:r>
                <a:rPr kumimoji="0" lang="en-US" sz="29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Updates</a:t>
              </a:r>
            </a:p>
          </p:txBody>
        </p:sp>
      </p:grpSp>
      <p:grpSp>
        <p:nvGrpSpPr>
          <p:cNvPr id="11" name="Group 11"/>
          <p:cNvGrpSpPr/>
          <p:nvPr/>
        </p:nvGrpSpPr>
        <p:grpSpPr>
          <a:xfrm rot="1444007">
            <a:off x="1476237" y="6060237"/>
            <a:ext cx="4034154" cy="3561224"/>
            <a:chOff x="0" y="0"/>
            <a:chExt cx="633009" cy="558800"/>
          </a:xfrm>
        </p:grpSpPr>
        <p:sp>
          <p:nvSpPr>
            <p:cNvPr id="12" name="Freeform 12"/>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3" name="TextBox 13"/>
            <p:cNvSpPr txBox="1"/>
            <p:nvPr/>
          </p:nvSpPr>
          <p:spPr>
            <a:xfrm>
              <a:off x="50353" y="101600"/>
              <a:ext cx="532303" cy="412750"/>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Accuracy</a:t>
              </a:r>
            </a:p>
          </p:txBody>
        </p:sp>
      </p:grpSp>
      <p:grpSp>
        <p:nvGrpSpPr>
          <p:cNvPr id="14" name="Group 14"/>
          <p:cNvGrpSpPr/>
          <p:nvPr/>
        </p:nvGrpSpPr>
        <p:grpSpPr>
          <a:xfrm rot="1867199">
            <a:off x="13817608" y="1545412"/>
            <a:ext cx="4034154" cy="3561224"/>
            <a:chOff x="0" y="0"/>
            <a:chExt cx="633009" cy="558800"/>
          </a:xfrm>
        </p:grpSpPr>
        <p:sp>
          <p:nvSpPr>
            <p:cNvPr id="15" name="Freeform 15"/>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6" name="TextBox 16"/>
            <p:cNvSpPr txBox="1"/>
            <p:nvPr/>
          </p:nvSpPr>
          <p:spPr>
            <a:xfrm>
              <a:off x="50353" y="101600"/>
              <a:ext cx="532303" cy="412750"/>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Courtesy</a:t>
              </a:r>
            </a:p>
            <a:p>
              <a:pPr marL="0" marR="0" lvl="0" indent="0" algn="ctr" defTabSz="914400" rtl="0" eaLnBrk="1" fontAlgn="auto" latinLnBrk="0" hangingPunct="1">
                <a:lnSpc>
                  <a:spcPts val="3264"/>
                </a:lnSpc>
                <a:spcBef>
                  <a:spcPts val="0"/>
                </a:spcBef>
                <a:spcAft>
                  <a:spcPts val="0"/>
                </a:spcAft>
                <a:buClrTx/>
                <a:buSzTx/>
                <a:buFontTx/>
                <a:buNone/>
                <a:tabLst/>
                <a:defRPr/>
              </a:pPr>
              <a:endParaRPr kumimoji="0" lang="en-US" sz="32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3264"/>
                </a:lnSpc>
                <a:spcBef>
                  <a:spcPts val="0"/>
                </a:spcBef>
                <a:spcAft>
                  <a:spcPts val="0"/>
                </a:spcAft>
                <a:buClrTx/>
                <a:buSzTx/>
                <a:buFontTx/>
                <a:buNone/>
                <a:tabLst/>
                <a:defRPr/>
              </a:pPr>
              <a:endParaRPr kumimoji="0" lang="en-US" sz="32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p:txBody>
        </p:sp>
      </p:grpSp>
      <p:grpSp>
        <p:nvGrpSpPr>
          <p:cNvPr id="17" name="Group 17"/>
          <p:cNvGrpSpPr/>
          <p:nvPr/>
        </p:nvGrpSpPr>
        <p:grpSpPr>
          <a:xfrm>
            <a:off x="7126923" y="1850138"/>
            <a:ext cx="4034154" cy="3561224"/>
            <a:chOff x="0" y="0"/>
            <a:chExt cx="633009" cy="558800"/>
          </a:xfrm>
        </p:grpSpPr>
        <p:sp>
          <p:nvSpPr>
            <p:cNvPr id="18" name="Freeform 18"/>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19" name="TextBox 19"/>
            <p:cNvSpPr txBox="1"/>
            <p:nvPr/>
          </p:nvSpPr>
          <p:spPr>
            <a:xfrm>
              <a:off x="50353" y="101600"/>
              <a:ext cx="532303" cy="412750"/>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Clarity</a:t>
              </a:r>
            </a:p>
          </p:txBody>
        </p:sp>
      </p:grpSp>
      <p:grpSp>
        <p:nvGrpSpPr>
          <p:cNvPr id="20" name="Group 20"/>
          <p:cNvGrpSpPr/>
          <p:nvPr/>
        </p:nvGrpSpPr>
        <p:grpSpPr>
          <a:xfrm rot="-2330656">
            <a:off x="13299018" y="6060237"/>
            <a:ext cx="4034154" cy="3561224"/>
            <a:chOff x="0" y="0"/>
            <a:chExt cx="633009" cy="558800"/>
          </a:xfrm>
        </p:grpSpPr>
        <p:sp>
          <p:nvSpPr>
            <p:cNvPr id="21" name="Freeform 21"/>
            <p:cNvSpPr/>
            <p:nvPr/>
          </p:nvSpPr>
          <p:spPr>
            <a:xfrm>
              <a:off x="0" y="0"/>
              <a:ext cx="633009" cy="558800"/>
            </a:xfrm>
            <a:custGeom>
              <a:avLst/>
              <a:gdLst/>
              <a:ahLst/>
              <a:cxnLst/>
              <a:rect l="l" t="t" r="r" b="b"/>
              <a:pathLst>
                <a:path w="633009" h="558800">
                  <a:moveTo>
                    <a:pt x="37431" y="234291"/>
                  </a:moveTo>
                  <a:cubicBezTo>
                    <a:pt x="55846" y="253840"/>
                    <a:pt x="55883" y="305706"/>
                    <a:pt x="37571" y="325331"/>
                  </a:cubicBezTo>
                  <a:cubicBezTo>
                    <a:pt x="14548" y="350003"/>
                    <a:pt x="758" y="381568"/>
                    <a:pt x="758" y="415884"/>
                  </a:cubicBezTo>
                  <a:cubicBezTo>
                    <a:pt x="758" y="495135"/>
                    <a:pt x="73479" y="558800"/>
                    <a:pt x="162275" y="558800"/>
                  </a:cubicBezTo>
                  <a:cubicBezTo>
                    <a:pt x="201350" y="558800"/>
                    <a:pt x="237115" y="546669"/>
                    <a:pt x="265048" y="526404"/>
                  </a:cubicBezTo>
                  <a:cubicBezTo>
                    <a:pt x="287331" y="510238"/>
                    <a:pt x="346441" y="510235"/>
                    <a:pt x="368725" y="526401"/>
                  </a:cubicBezTo>
                  <a:cubicBezTo>
                    <a:pt x="396658" y="546668"/>
                    <a:pt x="432424" y="558800"/>
                    <a:pt x="471508" y="558800"/>
                  </a:cubicBezTo>
                  <a:cubicBezTo>
                    <a:pt x="560303" y="558800"/>
                    <a:pt x="633009" y="495135"/>
                    <a:pt x="633009" y="415884"/>
                  </a:cubicBezTo>
                  <a:cubicBezTo>
                    <a:pt x="633009" y="381312"/>
                    <a:pt x="618789" y="349534"/>
                    <a:pt x="595378" y="324782"/>
                  </a:cubicBezTo>
                  <a:cubicBezTo>
                    <a:pt x="576983" y="305335"/>
                    <a:pt x="576983" y="254131"/>
                    <a:pt x="595350" y="234663"/>
                  </a:cubicBezTo>
                  <a:cubicBezTo>
                    <a:pt x="618779" y="209831"/>
                    <a:pt x="633009" y="177872"/>
                    <a:pt x="633009" y="142916"/>
                  </a:cubicBezTo>
                  <a:cubicBezTo>
                    <a:pt x="633009" y="64349"/>
                    <a:pt x="560303" y="0"/>
                    <a:pt x="471508" y="0"/>
                  </a:cubicBezTo>
                  <a:cubicBezTo>
                    <a:pt x="432761" y="0"/>
                    <a:pt x="397413" y="11865"/>
                    <a:pt x="369627" y="31724"/>
                  </a:cubicBezTo>
                  <a:cubicBezTo>
                    <a:pt x="347007" y="47891"/>
                    <a:pt x="285639" y="47709"/>
                    <a:pt x="263019" y="31544"/>
                  </a:cubicBezTo>
                  <a:cubicBezTo>
                    <a:pt x="235381" y="11793"/>
                    <a:pt x="200131" y="0"/>
                    <a:pt x="161501" y="0"/>
                  </a:cubicBezTo>
                  <a:cubicBezTo>
                    <a:pt x="72705" y="0"/>
                    <a:pt x="0" y="64349"/>
                    <a:pt x="0" y="142916"/>
                  </a:cubicBezTo>
                  <a:cubicBezTo>
                    <a:pt x="0" y="177697"/>
                    <a:pt x="14088" y="209512"/>
                    <a:pt x="37431" y="234291"/>
                  </a:cubicBezTo>
                  <a:close/>
                </a:path>
              </a:pathLst>
            </a:custGeom>
            <a:solidFill>
              <a:srgbClr val="FF751F"/>
            </a:solidFill>
          </p:spPr>
          <p:txBody>
            <a:bodyPr/>
            <a:lstStyle/>
            <a:p>
              <a:endParaRPr lang="en-US"/>
            </a:p>
          </p:txBody>
        </p:sp>
        <p:sp>
          <p:nvSpPr>
            <p:cNvPr id="22" name="TextBox 22"/>
            <p:cNvSpPr txBox="1"/>
            <p:nvPr/>
          </p:nvSpPr>
          <p:spPr>
            <a:xfrm>
              <a:off x="50353" y="101600"/>
              <a:ext cx="532303" cy="412750"/>
            </a:xfrm>
            <a:prstGeom prst="rect">
              <a:avLst/>
            </a:prstGeom>
          </p:spPr>
          <p:txBody>
            <a:bodyPr lIns="50800" tIns="50800" rIns="50800" bIns="50800" rtlCol="0" anchor="ctr"/>
            <a:lstStyle/>
            <a:p>
              <a:pPr marL="0" marR="0" lvl="0" indent="0" algn="ctr" defTabSz="914400" rtl="0" eaLnBrk="1" fontAlgn="auto" latinLnBrk="0" hangingPunct="1">
                <a:lnSpc>
                  <a:spcPts val="2958"/>
                </a:lnSpc>
                <a:spcBef>
                  <a:spcPts val="0"/>
                </a:spcBef>
                <a:spcAft>
                  <a:spcPts val="0"/>
                </a:spcAft>
                <a:buClrTx/>
                <a:buSzTx/>
                <a:buFontTx/>
                <a:buNone/>
                <a:tabLst/>
                <a:defRPr/>
              </a:pPr>
              <a:r>
                <a:rPr kumimoji="0" lang="en-US" sz="29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Problem resolution</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101780" y="0"/>
            <a:ext cx="7499865" cy="10287000"/>
          </a:xfrm>
          <a:custGeom>
            <a:avLst/>
            <a:gdLst/>
            <a:ahLst/>
            <a:cxnLst/>
            <a:rect l="l" t="t" r="r" b="b"/>
            <a:pathLst>
              <a:path w="7499865" h="10287000">
                <a:moveTo>
                  <a:pt x="0" y="0"/>
                </a:moveTo>
                <a:lnTo>
                  <a:pt x="7499866" y="0"/>
                </a:lnTo>
                <a:lnTo>
                  <a:pt x="7499866" y="10287000"/>
                </a:lnTo>
                <a:lnTo>
                  <a:pt x="0" y="10287000"/>
                </a:lnTo>
                <a:lnTo>
                  <a:pt x="0" y="0"/>
                </a:lnTo>
                <a:close/>
              </a:path>
            </a:pathLst>
          </a:custGeom>
          <a:blipFill>
            <a:blip r:embed="rId2"/>
            <a:stretch>
              <a:fillRect l="-45978" r="-45978"/>
            </a:stretch>
          </a:blipFill>
        </p:spPr>
        <p:txBody>
          <a:bodyPr/>
          <a:lstStyle/>
          <a:p>
            <a:endParaRPr lang="en-US"/>
          </a:p>
        </p:txBody>
      </p:sp>
      <p:sp>
        <p:nvSpPr>
          <p:cNvPr id="3" name="TextBox 3"/>
          <p:cNvSpPr txBox="1"/>
          <p:nvPr/>
        </p:nvSpPr>
        <p:spPr>
          <a:xfrm>
            <a:off x="431200" y="467995"/>
            <a:ext cx="8964910" cy="1149985"/>
          </a:xfrm>
          <a:prstGeom prst="rect">
            <a:avLst/>
          </a:prstGeom>
        </p:spPr>
        <p:txBody>
          <a:bodyPr lIns="0" tIns="0" rIns="0" bIns="0" rtlCol="0" anchor="t">
            <a:spAutoFit/>
          </a:bodyPr>
          <a:lstStyle/>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Activity — Mapping Internal Customers</a:t>
            </a:r>
          </a:p>
        </p:txBody>
      </p:sp>
      <p:sp>
        <p:nvSpPr>
          <p:cNvPr id="4" name="TextBox 4"/>
          <p:cNvSpPr txBox="1"/>
          <p:nvPr/>
        </p:nvSpPr>
        <p:spPr>
          <a:xfrm>
            <a:off x="431200" y="3052516"/>
            <a:ext cx="9435153" cy="6335068"/>
          </a:xfrm>
          <a:prstGeom prst="rect">
            <a:avLst/>
          </a:prstGeom>
        </p:spPr>
        <p:txBody>
          <a:bodyPr wrap="square" lIns="0" tIns="0" rIns="0" bIns="0" rtlCol="0" anchor="t">
            <a:spAutoFit/>
          </a:bodyPr>
          <a:lstStyle/>
          <a:p>
            <a:pPr marL="0" marR="0" lvl="0" indent="0" algn="l" defTabSz="914400" rtl="0" eaLnBrk="1" fontAlgn="auto" latinLnBrk="0" hangingPunct="1">
              <a:lnSpc>
                <a:spcPts val="3841"/>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Group Exercise - </a:t>
            </a:r>
          </a:p>
          <a:p>
            <a:pPr marL="0" marR="0" lvl="0" indent="0" algn="l" defTabSz="914400" rtl="0" eaLnBrk="1" fontAlgn="auto" latinLnBrk="0" hangingPunct="1">
              <a:lnSpc>
                <a:spcPts val="3841"/>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3841"/>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Mention a process you handle, and map -  </a:t>
            </a:r>
          </a:p>
          <a:p>
            <a:pPr marL="0" marR="0" lvl="0" indent="0" algn="l" defTabSz="914400" rtl="0" eaLnBrk="1" fontAlgn="auto" latinLnBrk="0" hangingPunct="1">
              <a:lnSpc>
                <a:spcPts val="3841"/>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734055" marR="0" lvl="1" indent="-367027" algn="l" defTabSz="914400" rtl="0" eaLnBrk="1" fontAlgn="auto" latinLnBrk="0" hangingPunct="1">
              <a:lnSpc>
                <a:spcPts val="3841"/>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Your internal customers.</a:t>
            </a:r>
          </a:p>
          <a:p>
            <a:pPr marL="734055" marR="0" lvl="1" indent="-367027" algn="l" defTabSz="914400" rtl="0" eaLnBrk="1" fontAlgn="auto" latinLnBrk="0" hangingPunct="1">
              <a:lnSpc>
                <a:spcPts val="3841"/>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Their expectations.</a:t>
            </a:r>
          </a:p>
          <a:p>
            <a:pPr marL="734055" marR="0" lvl="1" indent="-367027" algn="l" defTabSz="914400" rtl="0" eaLnBrk="1" fontAlgn="auto" latinLnBrk="0" hangingPunct="1">
              <a:lnSpc>
                <a:spcPts val="3841"/>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Their pain points.</a:t>
            </a:r>
          </a:p>
          <a:p>
            <a:pPr marL="734055" marR="0" lvl="1" indent="-367027" algn="l" defTabSz="914400" rtl="0" eaLnBrk="1" fontAlgn="auto" latinLnBrk="0" hangingPunct="1">
              <a:lnSpc>
                <a:spcPts val="3841"/>
              </a:lnSpc>
              <a:spcBef>
                <a:spcPts val="0"/>
              </a:spcBef>
              <a:spcAft>
                <a:spcPts val="0"/>
              </a:spcAft>
              <a:buClrTx/>
              <a:buSzTx/>
              <a:buFont typeface="Arial"/>
              <a:buChar char="•"/>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How administration can improve service.</a:t>
            </a:r>
          </a:p>
          <a:p>
            <a:pPr marL="0" marR="0" lvl="0" indent="0" algn="l" defTabSz="914400" rtl="0" eaLnBrk="1" fontAlgn="auto" latinLnBrk="0" hangingPunct="1">
              <a:lnSpc>
                <a:spcPts val="3841"/>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3841"/>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rPr>
              <a:t>Report back – 7 minutes. discussion, and 2 minutes presentation.</a:t>
            </a:r>
          </a:p>
          <a:p>
            <a:pPr marL="0" marR="0" lvl="0" indent="0" algn="l" defTabSz="914400" rtl="0" eaLnBrk="1" fontAlgn="auto" latinLnBrk="0" hangingPunct="1">
              <a:lnSpc>
                <a:spcPts val="3841"/>
              </a:lnSpc>
              <a:spcBef>
                <a:spcPts val="0"/>
              </a:spcBef>
              <a:spcAft>
                <a:spcPts val="0"/>
              </a:spcAft>
              <a:buClrTx/>
              <a:buSzTx/>
              <a:buFontTx/>
              <a:buNone/>
              <a:tabLst/>
              <a:defRPr/>
            </a:pPr>
            <a:endParaRPr kumimoji="0" lang="en-US" sz="33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326593" y="439936"/>
            <a:ext cx="15634813" cy="845724"/>
          </a:xfrm>
          <a:prstGeom prst="rect">
            <a:avLst/>
          </a:prstGeom>
        </p:spPr>
        <p:txBody>
          <a:bodyPr lIns="0" tIns="0" rIns="0" bIns="0" rtlCol="0" anchor="t">
            <a:spAutoFit/>
          </a:bodyPr>
          <a:lstStyle/>
          <a:p>
            <a:pPr marL="0" marR="0" lvl="0" indent="0" algn="l" defTabSz="914400" rtl="0" eaLnBrk="1" fontAlgn="auto" latinLnBrk="0" hangingPunct="1">
              <a:lnSpc>
                <a:spcPts val="6935"/>
              </a:lnSpc>
              <a:spcBef>
                <a:spcPct val="0"/>
              </a:spcBef>
              <a:spcAft>
                <a:spcPts val="0"/>
              </a:spcAft>
              <a:buClrTx/>
              <a:buSzTx/>
              <a:buFontTx/>
              <a:buNone/>
              <a:tabLst/>
              <a:defRPr/>
            </a:pPr>
            <a:r>
              <a:rPr kumimoji="0" lang="en-US" sz="4953" b="0" i="0" u="none" strike="noStrike" kern="1200" cap="none" spc="0" normalizeH="0" baseline="0" noProof="0">
                <a:ln>
                  <a:noFill/>
                </a:ln>
                <a:solidFill>
                  <a:srgbClr val="000000"/>
                </a:solidFill>
                <a:effectLst/>
                <a:uLnTx/>
                <a:uFillTx/>
                <a:latin typeface="Montserrat"/>
                <a:ea typeface="Montserrat"/>
                <a:cs typeface="Montserrat"/>
                <a:sym typeface="Montserrat"/>
              </a:rPr>
              <a:t>MOMENTS THAT MATTER IN ADMINISTRATION</a:t>
            </a:r>
          </a:p>
        </p:txBody>
      </p:sp>
      <p:sp>
        <p:nvSpPr>
          <p:cNvPr id="3" name="TextBox 3"/>
          <p:cNvSpPr txBox="1"/>
          <p:nvPr/>
        </p:nvSpPr>
        <p:spPr>
          <a:xfrm>
            <a:off x="3769903" y="1982192"/>
            <a:ext cx="10132194" cy="6265467"/>
          </a:xfrm>
          <a:prstGeom prst="rect">
            <a:avLst/>
          </a:prstGeom>
        </p:spPr>
        <p:txBody>
          <a:bodyPr lIns="0" tIns="0" rIns="0" bIns="0" rtlCol="0" anchor="t">
            <a:spAutoFit/>
          </a:bodyPr>
          <a:lstStyle/>
          <a:p>
            <a:pPr marL="0" marR="0" lvl="0" indent="0" algn="l" defTabSz="914400" rtl="0" eaLnBrk="1" fontAlgn="auto" latinLnBrk="0" hangingPunct="1">
              <a:lnSpc>
                <a:spcPts val="5565"/>
              </a:lnSpc>
              <a:spcBef>
                <a:spcPts val="0"/>
              </a:spcBef>
              <a:spcAft>
                <a:spcPts val="0"/>
              </a:spcAft>
              <a:buClrTx/>
              <a:buSzTx/>
              <a:buFontTx/>
              <a:buNone/>
              <a:tabLst/>
              <a:defRPr/>
            </a:pPr>
            <a:r>
              <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Critical moments:</a:t>
            </a:r>
          </a:p>
          <a:p>
            <a:pPr marL="0" marR="0" lvl="0" indent="0" algn="l" defTabSz="914400" rtl="0" eaLnBrk="1" fontAlgn="auto" latinLnBrk="0" hangingPunct="1">
              <a:lnSpc>
                <a:spcPts val="4332"/>
              </a:lnSpc>
              <a:spcBef>
                <a:spcPts val="0"/>
              </a:spcBef>
              <a:spcAft>
                <a:spcPts val="0"/>
              </a:spcAft>
              <a:buClrTx/>
              <a:buSzTx/>
              <a:buFontTx/>
              <a:buNone/>
              <a:tabLst/>
              <a:defRPr/>
            </a:pPr>
            <a:endPar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endParaRPr>
          </a:p>
          <a:p>
            <a:pPr marL="682776" marR="0" lvl="1" indent="-341388" algn="l" defTabSz="914400" rtl="0" eaLnBrk="1" fontAlgn="auto" latinLnBrk="0" hangingPunct="1">
              <a:lnSpc>
                <a:spcPts val="4332"/>
              </a:lnSpc>
              <a:spcBef>
                <a:spcPts val="0"/>
              </a:spcBef>
              <a:spcAft>
                <a:spcPts val="0"/>
              </a:spcAft>
              <a:buClrTx/>
              <a:buSzTx/>
              <a:buFont typeface="Arial"/>
              <a:buChar char="•"/>
              <a:tabLst/>
              <a:defRPr/>
            </a:pPr>
            <a:r>
              <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rPr>
              <a:t>Processing approvals</a:t>
            </a:r>
          </a:p>
          <a:p>
            <a:pPr marL="682776" marR="0" lvl="1" indent="-341388" algn="l" defTabSz="914400" rtl="0" eaLnBrk="1" fontAlgn="auto" latinLnBrk="0" hangingPunct="1">
              <a:lnSpc>
                <a:spcPts val="4332"/>
              </a:lnSpc>
              <a:spcBef>
                <a:spcPts val="0"/>
              </a:spcBef>
              <a:spcAft>
                <a:spcPts val="0"/>
              </a:spcAft>
              <a:buClrTx/>
              <a:buSzTx/>
              <a:buFont typeface="Arial"/>
              <a:buChar char="•"/>
              <a:tabLst/>
              <a:defRPr/>
            </a:pPr>
            <a:r>
              <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rPr>
              <a:t>Scheduling support</a:t>
            </a:r>
          </a:p>
          <a:p>
            <a:pPr marL="682776" marR="0" lvl="1" indent="-341388" algn="l" defTabSz="914400" rtl="0" eaLnBrk="1" fontAlgn="auto" latinLnBrk="0" hangingPunct="1">
              <a:lnSpc>
                <a:spcPts val="4332"/>
              </a:lnSpc>
              <a:spcBef>
                <a:spcPts val="0"/>
              </a:spcBef>
              <a:spcAft>
                <a:spcPts val="0"/>
              </a:spcAft>
              <a:buClrTx/>
              <a:buSzTx/>
              <a:buFont typeface="Arial"/>
              <a:buChar char="•"/>
              <a:tabLst/>
              <a:defRPr/>
            </a:pPr>
            <a:r>
              <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rPr>
              <a:t>Travel coordination</a:t>
            </a:r>
          </a:p>
          <a:p>
            <a:pPr marL="682776" marR="0" lvl="1" indent="-341388" algn="l" defTabSz="914400" rtl="0" eaLnBrk="1" fontAlgn="auto" latinLnBrk="0" hangingPunct="1">
              <a:lnSpc>
                <a:spcPts val="4332"/>
              </a:lnSpc>
              <a:spcBef>
                <a:spcPts val="0"/>
              </a:spcBef>
              <a:spcAft>
                <a:spcPts val="0"/>
              </a:spcAft>
              <a:buClrTx/>
              <a:buSzTx/>
              <a:buFont typeface="Arial"/>
              <a:buChar char="•"/>
              <a:tabLst/>
              <a:defRPr/>
            </a:pPr>
            <a:r>
              <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rPr>
              <a:t>Procurement requests</a:t>
            </a:r>
          </a:p>
          <a:p>
            <a:pPr marL="682776" marR="0" lvl="1" indent="-341388" algn="l" defTabSz="914400" rtl="0" eaLnBrk="1" fontAlgn="auto" latinLnBrk="0" hangingPunct="1">
              <a:lnSpc>
                <a:spcPts val="4332"/>
              </a:lnSpc>
              <a:spcBef>
                <a:spcPts val="0"/>
              </a:spcBef>
              <a:spcAft>
                <a:spcPts val="0"/>
              </a:spcAft>
              <a:buClrTx/>
              <a:buSzTx/>
              <a:buFont typeface="Arial"/>
              <a:buChar char="•"/>
              <a:tabLst/>
              <a:defRPr/>
            </a:pPr>
            <a:r>
              <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rPr>
              <a:t>Visitor arrangements</a:t>
            </a:r>
          </a:p>
          <a:p>
            <a:pPr marL="682776" marR="0" lvl="1" indent="-341388" algn="l" defTabSz="914400" rtl="0" eaLnBrk="1" fontAlgn="auto" latinLnBrk="0" hangingPunct="1">
              <a:lnSpc>
                <a:spcPts val="4332"/>
              </a:lnSpc>
              <a:spcBef>
                <a:spcPts val="0"/>
              </a:spcBef>
              <a:spcAft>
                <a:spcPts val="0"/>
              </a:spcAft>
              <a:buClrTx/>
              <a:buSzTx/>
              <a:buFont typeface="Arial"/>
              <a:buChar char="•"/>
              <a:tabLst/>
              <a:defRPr/>
            </a:pPr>
            <a:r>
              <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rPr>
              <a:t>Reimbursements</a:t>
            </a:r>
          </a:p>
          <a:p>
            <a:pPr marL="682776" marR="0" lvl="1" indent="-341388" algn="l" defTabSz="914400" rtl="0" eaLnBrk="1" fontAlgn="auto" latinLnBrk="0" hangingPunct="1">
              <a:lnSpc>
                <a:spcPts val="4332"/>
              </a:lnSpc>
              <a:spcBef>
                <a:spcPts val="0"/>
              </a:spcBef>
              <a:spcAft>
                <a:spcPts val="0"/>
              </a:spcAft>
              <a:buClrTx/>
              <a:buSzTx/>
              <a:buFont typeface="Arial"/>
              <a:buChar char="•"/>
              <a:tabLst/>
              <a:defRPr/>
            </a:pPr>
            <a:r>
              <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rPr>
              <a:t>Communication responses</a:t>
            </a:r>
          </a:p>
          <a:p>
            <a:pPr marL="0" marR="0" lvl="0" indent="0" algn="l" defTabSz="914400" rtl="0" eaLnBrk="1" fontAlgn="auto" latinLnBrk="0" hangingPunct="1">
              <a:lnSpc>
                <a:spcPts val="4332"/>
              </a:lnSpc>
              <a:spcBef>
                <a:spcPts val="0"/>
              </a:spcBef>
              <a:spcAft>
                <a:spcPts val="0"/>
              </a:spcAft>
              <a:buClrTx/>
              <a:buSzTx/>
              <a:buFontTx/>
              <a:buNone/>
              <a:tabLst/>
              <a:defRPr/>
            </a:pPr>
            <a:endParaRPr kumimoji="0" lang="en-US" sz="3162"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5565"/>
              </a:lnSpc>
              <a:spcBef>
                <a:spcPts val="0"/>
              </a:spcBef>
              <a:spcAft>
                <a:spcPts val="0"/>
              </a:spcAft>
              <a:buClrTx/>
              <a:buSzTx/>
              <a:buFontTx/>
              <a:buNone/>
              <a:tabLst/>
              <a:defRPr/>
            </a:pPr>
            <a:r>
              <a:rPr kumimoji="0" lang="en-US" sz="4062" b="0" i="0" u="none" strike="noStrike" kern="1200" cap="none" spc="0" normalizeH="0" baseline="0" noProof="0">
                <a:ln>
                  <a:noFill/>
                </a:ln>
                <a:solidFill>
                  <a:srgbClr val="000000"/>
                </a:solidFill>
                <a:effectLst/>
                <a:uLnTx/>
                <a:uFillTx/>
                <a:latin typeface="Montserrat"/>
                <a:ea typeface="Montserrat"/>
                <a:cs typeface="Montserrat"/>
                <a:sym typeface="Montserrat"/>
              </a:rPr>
              <a:t>These moments shape perceptions.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AutoShape 3"/>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628320" y="2553446"/>
            <a:ext cx="17031381" cy="6258703"/>
            <a:chOff x="0" y="0"/>
            <a:chExt cx="4485631" cy="1648383"/>
          </a:xfrm>
        </p:grpSpPr>
        <p:sp>
          <p:nvSpPr>
            <p:cNvPr id="5" name="Freeform 5"/>
            <p:cNvSpPr/>
            <p:nvPr/>
          </p:nvSpPr>
          <p:spPr>
            <a:xfrm>
              <a:off x="0" y="0"/>
              <a:ext cx="4485631" cy="1648383"/>
            </a:xfrm>
            <a:custGeom>
              <a:avLst/>
              <a:gdLst/>
              <a:ahLst/>
              <a:cxnLst/>
              <a:rect l="l" t="t" r="r" b="b"/>
              <a:pathLst>
                <a:path w="4485631" h="1648383">
                  <a:moveTo>
                    <a:pt x="0" y="0"/>
                  </a:moveTo>
                  <a:lnTo>
                    <a:pt x="4485631" y="0"/>
                  </a:lnTo>
                  <a:lnTo>
                    <a:pt x="4485631" y="1648383"/>
                  </a:lnTo>
                  <a:lnTo>
                    <a:pt x="0" y="1648383"/>
                  </a:lnTo>
                  <a:close/>
                </a:path>
              </a:pathLst>
            </a:custGeom>
            <a:solidFill>
              <a:srgbClr val="000000"/>
            </a:solidFill>
          </p:spPr>
          <p:txBody>
            <a:bodyPr/>
            <a:lstStyle/>
            <a:p>
              <a:endParaRPr lang="en-US"/>
            </a:p>
          </p:txBody>
        </p:sp>
        <p:sp>
          <p:nvSpPr>
            <p:cNvPr id="6" name="TextBox 6"/>
            <p:cNvSpPr txBox="1"/>
            <p:nvPr/>
          </p:nvSpPr>
          <p:spPr>
            <a:xfrm>
              <a:off x="0" y="-47625"/>
              <a:ext cx="4485631" cy="169600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028720" y="2014747"/>
            <a:ext cx="16230580" cy="6258703"/>
            <a:chOff x="0" y="0"/>
            <a:chExt cx="4274721" cy="1648383"/>
          </a:xfrm>
        </p:grpSpPr>
        <p:sp>
          <p:nvSpPr>
            <p:cNvPr id="8" name="Freeform 8"/>
            <p:cNvSpPr/>
            <p:nvPr/>
          </p:nvSpPr>
          <p:spPr>
            <a:xfrm>
              <a:off x="0" y="0"/>
              <a:ext cx="4274720" cy="1648383"/>
            </a:xfrm>
            <a:custGeom>
              <a:avLst/>
              <a:gdLst/>
              <a:ahLst/>
              <a:cxnLst/>
              <a:rect l="l" t="t" r="r" b="b"/>
              <a:pathLst>
                <a:path w="4274720" h="1648383">
                  <a:moveTo>
                    <a:pt x="0" y="0"/>
                  </a:moveTo>
                  <a:lnTo>
                    <a:pt x="4274720" y="0"/>
                  </a:lnTo>
                  <a:lnTo>
                    <a:pt x="4274720" y="1648383"/>
                  </a:lnTo>
                  <a:lnTo>
                    <a:pt x="0" y="1648383"/>
                  </a:lnTo>
                  <a:close/>
                </a:path>
              </a:pathLst>
            </a:custGeom>
            <a:solidFill>
              <a:srgbClr val="FF751F"/>
            </a:solidFill>
          </p:spPr>
          <p:txBody>
            <a:bodyPr/>
            <a:lstStyle/>
            <a:p>
              <a:endParaRPr lang="en-US"/>
            </a:p>
          </p:txBody>
        </p:sp>
        <p:sp>
          <p:nvSpPr>
            <p:cNvPr id="9" name="TextBox 9"/>
            <p:cNvSpPr txBox="1"/>
            <p:nvPr/>
          </p:nvSpPr>
          <p:spPr>
            <a:xfrm>
              <a:off x="0" y="-47625"/>
              <a:ext cx="4274721" cy="169600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extBox 10"/>
          <p:cNvSpPr txBox="1"/>
          <p:nvPr/>
        </p:nvSpPr>
        <p:spPr>
          <a:xfrm>
            <a:off x="3377796" y="709187"/>
            <a:ext cx="11532449" cy="695960"/>
          </a:xfrm>
          <a:prstGeom prst="rect">
            <a:avLst/>
          </a:prstGeom>
        </p:spPr>
        <p:txBody>
          <a:bodyPr lIns="0" tIns="0" rIns="0" bIns="0" rtlCol="0" anchor="t">
            <a:spAutoFit/>
          </a:bodyPr>
          <a:lstStyle/>
          <a:p>
            <a:pPr marL="0" marR="0" lvl="0" indent="0" algn="l" defTabSz="914400" rtl="0" eaLnBrk="1" fontAlgn="auto" latinLnBrk="0" hangingPunct="1">
              <a:lnSpc>
                <a:spcPts val="5739"/>
              </a:lnSpc>
              <a:spcBef>
                <a:spcPct val="0"/>
              </a:spcBef>
              <a:spcAft>
                <a:spcPts val="0"/>
              </a:spcAft>
              <a:buClrTx/>
              <a:buSzTx/>
              <a:buFontTx/>
              <a:buNone/>
              <a:tabLst/>
              <a:defRPr/>
            </a:pPr>
            <a:r>
              <a:rPr kumimoji="0" lang="en-US" sz="40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THE SERVICE EXPERIENCE EQUATION</a:t>
            </a:r>
          </a:p>
        </p:txBody>
      </p:sp>
      <p:sp>
        <p:nvSpPr>
          <p:cNvPr id="11" name="TextBox 11"/>
          <p:cNvSpPr txBox="1"/>
          <p:nvPr/>
        </p:nvSpPr>
        <p:spPr>
          <a:xfrm>
            <a:off x="869809" y="2477246"/>
            <a:ext cx="15948324" cy="5313680"/>
          </a:xfrm>
          <a:prstGeom prst="rect">
            <a:avLst/>
          </a:prstGeom>
        </p:spPr>
        <p:txBody>
          <a:bodyPr lIns="0" tIns="0" rIns="0" bIns="0" rtlCol="0" anchor="t">
            <a:spAutoFit/>
          </a:bodyPr>
          <a:lstStyle/>
          <a:p>
            <a:pPr marL="0" marR="0" lvl="0" indent="0" algn="ctr" defTabSz="914400" rtl="0" eaLnBrk="1" fontAlgn="auto" latinLnBrk="0" hangingPunct="1">
              <a:lnSpc>
                <a:spcPts val="5320"/>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5320"/>
              </a:lnSpc>
              <a:spcBef>
                <a:spcPct val="0"/>
              </a:spcBef>
              <a:spcAft>
                <a:spcPts val="0"/>
              </a:spcAft>
              <a:buClrTx/>
              <a:buSzTx/>
              <a:buFontTx/>
              <a:buNone/>
              <a:tabLst/>
              <a:defRPr/>
            </a:pPr>
            <a:r>
              <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EXPERIENCE = WHAT WE DELIVER + HOW WE DELIVER IT</a:t>
            </a:r>
          </a:p>
          <a:p>
            <a:pPr marL="0" marR="0" lvl="0" indent="0" algn="ctr" defTabSz="914400" rtl="0" eaLnBrk="1" fontAlgn="auto" latinLnBrk="0" hangingPunct="1">
              <a:lnSpc>
                <a:spcPts val="5320"/>
              </a:lnSpc>
              <a:spcBef>
                <a:spcPct val="0"/>
              </a:spcBef>
              <a:spcAft>
                <a:spcPts val="0"/>
              </a:spcAft>
              <a:buClrTx/>
              <a:buSzTx/>
              <a:buFontTx/>
              <a:buNone/>
              <a:tabLst/>
              <a:defRPr/>
            </a:pPr>
            <a:endPar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5320"/>
              </a:lnSpc>
              <a:spcBef>
                <a:spcPct val="0"/>
              </a:spcBef>
              <a:spcAft>
                <a:spcPts val="0"/>
              </a:spcAft>
              <a:buClrTx/>
              <a:buSzTx/>
              <a:buFontTx/>
              <a:buNone/>
              <a:tabLst/>
              <a:defRPr/>
            </a:pPr>
            <a:r>
              <a:rPr kumimoji="0" lang="en-US" sz="3800" b="0" i="0" u="none" strike="noStrike" kern="1200" cap="none" spc="0" normalizeH="0" baseline="0" noProof="0">
                <a:ln>
                  <a:noFill/>
                </a:ln>
                <a:solidFill>
                  <a:srgbClr val="000000"/>
                </a:solidFill>
                <a:effectLst/>
                <a:uLnTx/>
                <a:uFillTx/>
                <a:latin typeface="Montserrat"/>
                <a:ea typeface="Montserrat"/>
                <a:cs typeface="Montserrat"/>
                <a:sym typeface="Montserrat"/>
              </a:rPr>
              <a:t>COMPETENCE WITHOUT COURTESY </a:t>
            </a:r>
            <a:r>
              <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COLD SERVICE</a:t>
            </a:r>
          </a:p>
          <a:p>
            <a:pPr marL="0" marR="0" lvl="0" indent="0" algn="ctr" defTabSz="914400" rtl="0" eaLnBrk="1" fontAlgn="auto" latinLnBrk="0" hangingPunct="1">
              <a:lnSpc>
                <a:spcPts val="5320"/>
              </a:lnSpc>
              <a:spcBef>
                <a:spcPct val="0"/>
              </a:spcBef>
              <a:spcAft>
                <a:spcPts val="0"/>
              </a:spcAft>
              <a:buClrTx/>
              <a:buSzTx/>
              <a:buFontTx/>
              <a:buNone/>
              <a:tabLst/>
              <a:defRPr/>
            </a:pPr>
            <a:endPar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5320"/>
              </a:lnSpc>
              <a:spcBef>
                <a:spcPct val="0"/>
              </a:spcBef>
              <a:spcAft>
                <a:spcPts val="0"/>
              </a:spcAft>
              <a:buClrTx/>
              <a:buSzTx/>
              <a:buFontTx/>
              <a:buNone/>
              <a:tabLst/>
              <a:defRPr/>
            </a:pPr>
            <a:r>
              <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a:t>
            </a:r>
            <a:r>
              <a:rPr kumimoji="0" lang="en-US" sz="3800" b="0" i="0" u="none" strike="noStrike" kern="1200" cap="none" spc="0" normalizeH="0" baseline="0" noProof="0">
                <a:ln>
                  <a:noFill/>
                </a:ln>
                <a:solidFill>
                  <a:srgbClr val="000000"/>
                </a:solidFill>
                <a:effectLst/>
                <a:uLnTx/>
                <a:uFillTx/>
                <a:latin typeface="Montserrat"/>
                <a:ea typeface="Montserrat"/>
                <a:cs typeface="Montserrat"/>
                <a:sym typeface="Montserrat"/>
              </a:rPr>
              <a:t>COURTESY WITHOUT COMPETENCE</a:t>
            </a:r>
            <a:r>
              <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 FRUSTRATING SERVICE</a:t>
            </a:r>
          </a:p>
          <a:p>
            <a:pPr marL="0" marR="0" lvl="0" indent="0" algn="ctr" defTabSz="914400" rtl="0" eaLnBrk="1" fontAlgn="auto" latinLnBrk="0" hangingPunct="1">
              <a:lnSpc>
                <a:spcPts val="5320"/>
              </a:lnSpc>
              <a:spcBef>
                <a:spcPct val="0"/>
              </a:spcBef>
              <a:spcAft>
                <a:spcPts val="0"/>
              </a:spcAft>
              <a:buClrTx/>
              <a:buSzTx/>
              <a:buFontTx/>
              <a:buNone/>
              <a:tabLst/>
              <a:defRPr/>
            </a:pPr>
            <a:endPar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5320"/>
              </a:lnSpc>
              <a:spcBef>
                <a:spcPct val="0"/>
              </a:spcBef>
              <a:spcAft>
                <a:spcPts val="0"/>
              </a:spcAft>
              <a:buClrTx/>
              <a:buSzTx/>
              <a:buFontTx/>
              <a:buNone/>
              <a:tabLst/>
              <a:defRPr/>
            </a:pPr>
            <a:r>
              <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a:t>
            </a:r>
            <a:r>
              <a:rPr kumimoji="0" lang="en-US" sz="3800" b="0" i="0" u="none" strike="noStrike" kern="1200" cap="none" spc="0" normalizeH="0" baseline="0" noProof="0">
                <a:ln>
                  <a:noFill/>
                </a:ln>
                <a:solidFill>
                  <a:srgbClr val="000000"/>
                </a:solidFill>
                <a:effectLst/>
                <a:uLnTx/>
                <a:uFillTx/>
                <a:latin typeface="Montserrat"/>
                <a:ea typeface="Montserrat"/>
                <a:cs typeface="Montserrat"/>
                <a:sym typeface="Montserrat"/>
              </a:rPr>
              <a:t>BOTH TOGETHER</a:t>
            </a:r>
            <a:r>
              <a:rPr kumimoji="0" lang="en-US" sz="3800"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 EXCELLENCE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816782"/>
            <a:ext cx="4745099" cy="2678003"/>
            <a:chOff x="0" y="0"/>
            <a:chExt cx="744565" cy="420212"/>
          </a:xfrm>
        </p:grpSpPr>
        <p:sp>
          <p:nvSpPr>
            <p:cNvPr id="3" name="Freeform 3"/>
            <p:cNvSpPr/>
            <p:nvPr/>
          </p:nvSpPr>
          <p:spPr>
            <a:xfrm>
              <a:off x="0" y="0"/>
              <a:ext cx="744565" cy="420212"/>
            </a:xfrm>
            <a:custGeom>
              <a:avLst/>
              <a:gdLst/>
              <a:ahLst/>
              <a:cxnLst/>
              <a:rect l="l" t="t" r="r" b="b"/>
              <a:pathLst>
                <a:path w="744565" h="420212">
                  <a:moveTo>
                    <a:pt x="44027" y="176184"/>
                  </a:moveTo>
                  <a:cubicBezTo>
                    <a:pt x="65688" y="190885"/>
                    <a:pt x="65732" y="229887"/>
                    <a:pt x="44192" y="244645"/>
                  </a:cubicBezTo>
                  <a:cubicBezTo>
                    <a:pt x="17112" y="263199"/>
                    <a:pt x="892" y="286935"/>
                    <a:pt x="892" y="312741"/>
                  </a:cubicBezTo>
                  <a:cubicBezTo>
                    <a:pt x="892" y="372336"/>
                    <a:pt x="86429" y="420212"/>
                    <a:pt x="190873" y="420212"/>
                  </a:cubicBezTo>
                  <a:cubicBezTo>
                    <a:pt x="236834" y="420212"/>
                    <a:pt x="278902" y="411089"/>
                    <a:pt x="311758" y="395850"/>
                  </a:cubicBezTo>
                  <a:cubicBezTo>
                    <a:pt x="337968" y="383693"/>
                    <a:pt x="407495" y="383691"/>
                    <a:pt x="433706" y="395848"/>
                  </a:cubicBezTo>
                  <a:cubicBezTo>
                    <a:pt x="466561" y="411088"/>
                    <a:pt x="508631" y="420212"/>
                    <a:pt x="554602" y="420212"/>
                  </a:cubicBezTo>
                  <a:cubicBezTo>
                    <a:pt x="659046" y="420212"/>
                    <a:pt x="744565" y="372336"/>
                    <a:pt x="744565" y="312741"/>
                  </a:cubicBezTo>
                  <a:cubicBezTo>
                    <a:pt x="744565" y="286743"/>
                    <a:pt x="727839" y="262846"/>
                    <a:pt x="700302" y="244233"/>
                  </a:cubicBezTo>
                  <a:cubicBezTo>
                    <a:pt x="678666" y="229608"/>
                    <a:pt x="678666" y="191104"/>
                    <a:pt x="700270" y="176464"/>
                  </a:cubicBezTo>
                  <a:cubicBezTo>
                    <a:pt x="727827" y="157790"/>
                    <a:pt x="744565" y="133758"/>
                    <a:pt x="744565" y="107471"/>
                  </a:cubicBezTo>
                  <a:cubicBezTo>
                    <a:pt x="744565" y="48390"/>
                    <a:pt x="659046" y="0"/>
                    <a:pt x="554602" y="0"/>
                  </a:cubicBezTo>
                  <a:cubicBezTo>
                    <a:pt x="509027" y="0"/>
                    <a:pt x="467450" y="8922"/>
                    <a:pt x="434766" y="23856"/>
                  </a:cubicBezTo>
                  <a:cubicBezTo>
                    <a:pt x="408160" y="36013"/>
                    <a:pt x="335978" y="35877"/>
                    <a:pt x="309372" y="23720"/>
                  </a:cubicBezTo>
                  <a:cubicBezTo>
                    <a:pt x="276863" y="8868"/>
                    <a:pt x="235401" y="0"/>
                    <a:pt x="189962" y="0"/>
                  </a:cubicBezTo>
                  <a:cubicBezTo>
                    <a:pt x="85517" y="0"/>
                    <a:pt x="0" y="48390"/>
                    <a:pt x="0" y="107471"/>
                  </a:cubicBezTo>
                  <a:cubicBezTo>
                    <a:pt x="0" y="133626"/>
                    <a:pt x="16571" y="157551"/>
                    <a:pt x="44027" y="176184"/>
                  </a:cubicBezTo>
                  <a:close/>
                </a:path>
              </a:pathLst>
            </a:custGeom>
            <a:solidFill>
              <a:srgbClr val="FF751F"/>
            </a:solidFill>
          </p:spPr>
          <p:txBody>
            <a:bodyPr/>
            <a:lstStyle/>
            <a:p>
              <a:endParaRPr lang="en-US"/>
            </a:p>
          </p:txBody>
        </p:sp>
        <p:sp>
          <p:nvSpPr>
            <p:cNvPr id="4" name="TextBox 4"/>
            <p:cNvSpPr txBox="1"/>
            <p:nvPr/>
          </p:nvSpPr>
          <p:spPr>
            <a:xfrm>
              <a:off x="59227" y="90576"/>
              <a:ext cx="626111" cy="296210"/>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Acknowledge issue.</a:t>
              </a:r>
            </a:p>
          </p:txBody>
        </p:sp>
      </p:grpSp>
      <p:sp>
        <p:nvSpPr>
          <p:cNvPr id="5" name="TextBox 5"/>
          <p:cNvSpPr txBox="1"/>
          <p:nvPr/>
        </p:nvSpPr>
        <p:spPr>
          <a:xfrm>
            <a:off x="6767304" y="732426"/>
            <a:ext cx="5233765" cy="712472"/>
          </a:xfrm>
          <a:prstGeom prst="rect">
            <a:avLst/>
          </a:prstGeom>
        </p:spPr>
        <p:txBody>
          <a:bodyPr lIns="0" tIns="0" rIns="0" bIns="0" rtlCol="0" anchor="t">
            <a:spAutoFit/>
          </a:bodyPr>
          <a:lstStyle/>
          <a:p>
            <a:pPr marL="0" marR="0" lvl="0" indent="0" algn="l" defTabSz="914400" rtl="0" eaLnBrk="1" fontAlgn="auto" latinLnBrk="0" hangingPunct="1">
              <a:lnSpc>
                <a:spcPts val="5879"/>
              </a:lnSpc>
              <a:spcBef>
                <a:spcPct val="0"/>
              </a:spcBef>
              <a:spcAft>
                <a:spcPts val="0"/>
              </a:spcAft>
              <a:buClrTx/>
              <a:buSzTx/>
              <a:buFontTx/>
              <a:buNone/>
              <a:tabLst/>
              <a:defRPr/>
            </a:pPr>
            <a:r>
              <a:rPr kumimoji="0" lang="en-US" sz="4199"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Service Recovery</a:t>
            </a:r>
          </a:p>
        </p:txBody>
      </p:sp>
      <p:sp>
        <p:nvSpPr>
          <p:cNvPr id="6" name="TextBox 6"/>
          <p:cNvSpPr txBox="1"/>
          <p:nvPr/>
        </p:nvSpPr>
        <p:spPr>
          <a:xfrm>
            <a:off x="5773799" y="9191625"/>
            <a:ext cx="8323201" cy="641073"/>
          </a:xfrm>
          <a:prstGeom prst="rect">
            <a:avLst/>
          </a:prstGeom>
        </p:spPr>
        <p:txBody>
          <a:bodyPr wrap="square" lIns="0" tIns="0" rIns="0" bIns="0" rtlCol="0" anchor="t">
            <a:spAutoFit/>
          </a:bodyPr>
          <a:lstStyle/>
          <a:p>
            <a:pPr marL="0" marR="0" lvl="0" indent="0" algn="ctr" defTabSz="914400" rtl="0" eaLnBrk="1" fontAlgn="auto" latinLnBrk="0" hangingPunct="1">
              <a:lnSpc>
                <a:spcPts val="5376"/>
              </a:lnSpc>
              <a:spcBef>
                <a:spcPct val="0"/>
              </a:spcBef>
              <a:spcAft>
                <a:spcPts val="0"/>
              </a:spcAft>
              <a:buClrTx/>
              <a:buSzTx/>
              <a:buFontTx/>
              <a:buNone/>
              <a:tabLst/>
              <a:defRPr/>
            </a:pPr>
            <a:r>
              <a:rPr kumimoji="0" lang="en-US" sz="3840" b="0" i="0" u="none" strike="noStrike" kern="1200" cap="none" spc="0" normalizeH="0" baseline="0" noProof="0" dirty="0">
                <a:ln>
                  <a:noFill/>
                </a:ln>
                <a:solidFill>
                  <a:srgbClr val="FFFFFF"/>
                </a:solidFill>
                <a:effectLst/>
                <a:uLnTx/>
                <a:uFillTx/>
                <a:latin typeface="Montserrat"/>
                <a:ea typeface="Montserrat"/>
                <a:cs typeface="Montserrat"/>
                <a:sym typeface="Montserrat"/>
              </a:rPr>
              <a:t>Recovery can strengthen trust.</a:t>
            </a:r>
          </a:p>
        </p:txBody>
      </p:sp>
      <p:sp>
        <p:nvSpPr>
          <p:cNvPr id="7" name="TextBox 7"/>
          <p:cNvSpPr txBox="1"/>
          <p:nvPr/>
        </p:nvSpPr>
        <p:spPr>
          <a:xfrm>
            <a:off x="5976863" y="1768748"/>
            <a:ext cx="6334274" cy="678434"/>
          </a:xfrm>
          <a:prstGeom prst="rect">
            <a:avLst/>
          </a:prstGeom>
        </p:spPr>
        <p:txBody>
          <a:bodyPr lIns="0" tIns="0" rIns="0" bIns="0" rtlCol="0" anchor="t">
            <a:spAutoFit/>
          </a:bodyPr>
          <a:lstStyle/>
          <a:p>
            <a:pPr marL="0" marR="0" lvl="0" indent="0" algn="ctr" defTabSz="914400" rtl="0" eaLnBrk="1" fontAlgn="auto" latinLnBrk="0" hangingPunct="1">
              <a:lnSpc>
                <a:spcPts val="5656"/>
              </a:lnSpc>
              <a:spcBef>
                <a:spcPct val="0"/>
              </a:spcBef>
              <a:spcAft>
                <a:spcPts val="0"/>
              </a:spcAft>
              <a:buClrTx/>
              <a:buSzTx/>
              <a:buFontTx/>
              <a:buNone/>
              <a:tabLst/>
              <a:defRPr/>
            </a:pPr>
            <a:r>
              <a:rPr kumimoji="0" lang="en-US" sz="4040"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rPr>
              <a:t>When mistakes happen:</a:t>
            </a:r>
          </a:p>
        </p:txBody>
      </p:sp>
      <p:grpSp>
        <p:nvGrpSpPr>
          <p:cNvPr id="8" name="Group 8"/>
          <p:cNvGrpSpPr/>
          <p:nvPr/>
        </p:nvGrpSpPr>
        <p:grpSpPr>
          <a:xfrm>
            <a:off x="12514201" y="2816782"/>
            <a:ext cx="4745099" cy="2678003"/>
            <a:chOff x="0" y="0"/>
            <a:chExt cx="744565" cy="420212"/>
          </a:xfrm>
        </p:grpSpPr>
        <p:sp>
          <p:nvSpPr>
            <p:cNvPr id="9" name="Freeform 9"/>
            <p:cNvSpPr/>
            <p:nvPr/>
          </p:nvSpPr>
          <p:spPr>
            <a:xfrm>
              <a:off x="0" y="0"/>
              <a:ext cx="744565" cy="420212"/>
            </a:xfrm>
            <a:custGeom>
              <a:avLst/>
              <a:gdLst/>
              <a:ahLst/>
              <a:cxnLst/>
              <a:rect l="l" t="t" r="r" b="b"/>
              <a:pathLst>
                <a:path w="744565" h="420212">
                  <a:moveTo>
                    <a:pt x="44027" y="176184"/>
                  </a:moveTo>
                  <a:cubicBezTo>
                    <a:pt x="65688" y="190885"/>
                    <a:pt x="65732" y="229887"/>
                    <a:pt x="44192" y="244645"/>
                  </a:cubicBezTo>
                  <a:cubicBezTo>
                    <a:pt x="17112" y="263199"/>
                    <a:pt x="892" y="286935"/>
                    <a:pt x="892" y="312741"/>
                  </a:cubicBezTo>
                  <a:cubicBezTo>
                    <a:pt x="892" y="372336"/>
                    <a:pt x="86429" y="420212"/>
                    <a:pt x="190873" y="420212"/>
                  </a:cubicBezTo>
                  <a:cubicBezTo>
                    <a:pt x="236834" y="420212"/>
                    <a:pt x="278902" y="411089"/>
                    <a:pt x="311758" y="395850"/>
                  </a:cubicBezTo>
                  <a:cubicBezTo>
                    <a:pt x="337968" y="383693"/>
                    <a:pt x="407495" y="383691"/>
                    <a:pt x="433706" y="395848"/>
                  </a:cubicBezTo>
                  <a:cubicBezTo>
                    <a:pt x="466561" y="411088"/>
                    <a:pt x="508631" y="420212"/>
                    <a:pt x="554602" y="420212"/>
                  </a:cubicBezTo>
                  <a:cubicBezTo>
                    <a:pt x="659046" y="420212"/>
                    <a:pt x="744565" y="372336"/>
                    <a:pt x="744565" y="312741"/>
                  </a:cubicBezTo>
                  <a:cubicBezTo>
                    <a:pt x="744565" y="286743"/>
                    <a:pt x="727839" y="262846"/>
                    <a:pt x="700302" y="244233"/>
                  </a:cubicBezTo>
                  <a:cubicBezTo>
                    <a:pt x="678666" y="229608"/>
                    <a:pt x="678666" y="191104"/>
                    <a:pt x="700270" y="176464"/>
                  </a:cubicBezTo>
                  <a:cubicBezTo>
                    <a:pt x="727827" y="157790"/>
                    <a:pt x="744565" y="133758"/>
                    <a:pt x="744565" y="107471"/>
                  </a:cubicBezTo>
                  <a:cubicBezTo>
                    <a:pt x="744565" y="48390"/>
                    <a:pt x="659046" y="0"/>
                    <a:pt x="554602" y="0"/>
                  </a:cubicBezTo>
                  <a:cubicBezTo>
                    <a:pt x="509027" y="0"/>
                    <a:pt x="467450" y="8922"/>
                    <a:pt x="434766" y="23856"/>
                  </a:cubicBezTo>
                  <a:cubicBezTo>
                    <a:pt x="408160" y="36013"/>
                    <a:pt x="335978" y="35877"/>
                    <a:pt x="309372" y="23720"/>
                  </a:cubicBezTo>
                  <a:cubicBezTo>
                    <a:pt x="276863" y="8868"/>
                    <a:pt x="235401" y="0"/>
                    <a:pt x="189962" y="0"/>
                  </a:cubicBezTo>
                  <a:cubicBezTo>
                    <a:pt x="85517" y="0"/>
                    <a:pt x="0" y="48390"/>
                    <a:pt x="0" y="107471"/>
                  </a:cubicBezTo>
                  <a:cubicBezTo>
                    <a:pt x="0" y="133626"/>
                    <a:pt x="16571" y="157551"/>
                    <a:pt x="44027" y="176184"/>
                  </a:cubicBezTo>
                  <a:close/>
                </a:path>
              </a:pathLst>
            </a:custGeom>
            <a:solidFill>
              <a:srgbClr val="FF751F"/>
            </a:solidFill>
          </p:spPr>
          <p:txBody>
            <a:bodyPr/>
            <a:lstStyle/>
            <a:p>
              <a:endParaRPr lang="en-US"/>
            </a:p>
          </p:txBody>
        </p:sp>
        <p:sp>
          <p:nvSpPr>
            <p:cNvPr id="10" name="TextBox 10"/>
            <p:cNvSpPr txBox="1"/>
            <p:nvPr/>
          </p:nvSpPr>
          <p:spPr>
            <a:xfrm>
              <a:off x="59227" y="90576"/>
              <a:ext cx="626111" cy="296210"/>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Apologize professionally.</a:t>
              </a:r>
            </a:p>
          </p:txBody>
        </p:sp>
      </p:grpSp>
      <p:grpSp>
        <p:nvGrpSpPr>
          <p:cNvPr id="11" name="Group 11"/>
          <p:cNvGrpSpPr/>
          <p:nvPr/>
        </p:nvGrpSpPr>
        <p:grpSpPr>
          <a:xfrm>
            <a:off x="3401250" y="5885309"/>
            <a:ext cx="4745099" cy="2452423"/>
            <a:chOff x="0" y="0"/>
            <a:chExt cx="744565" cy="384815"/>
          </a:xfrm>
        </p:grpSpPr>
        <p:sp>
          <p:nvSpPr>
            <p:cNvPr id="12" name="Freeform 12"/>
            <p:cNvSpPr/>
            <p:nvPr/>
          </p:nvSpPr>
          <p:spPr>
            <a:xfrm>
              <a:off x="0" y="0"/>
              <a:ext cx="744565" cy="384815"/>
            </a:xfrm>
            <a:custGeom>
              <a:avLst/>
              <a:gdLst/>
              <a:ahLst/>
              <a:cxnLst/>
              <a:rect l="l" t="t" r="r" b="b"/>
              <a:pathLst>
                <a:path w="744565" h="384815">
                  <a:moveTo>
                    <a:pt x="44027" y="161343"/>
                  </a:moveTo>
                  <a:cubicBezTo>
                    <a:pt x="65688" y="174806"/>
                    <a:pt x="65732" y="210523"/>
                    <a:pt x="44192" y="224038"/>
                  </a:cubicBezTo>
                  <a:cubicBezTo>
                    <a:pt x="17112" y="241028"/>
                    <a:pt x="892" y="262765"/>
                    <a:pt x="892" y="286397"/>
                  </a:cubicBezTo>
                  <a:cubicBezTo>
                    <a:pt x="892" y="340973"/>
                    <a:pt x="86429" y="384815"/>
                    <a:pt x="190873" y="384815"/>
                  </a:cubicBezTo>
                  <a:cubicBezTo>
                    <a:pt x="236834" y="384815"/>
                    <a:pt x="278902" y="376461"/>
                    <a:pt x="311758" y="362506"/>
                  </a:cubicBezTo>
                  <a:cubicBezTo>
                    <a:pt x="337968" y="351373"/>
                    <a:pt x="407495" y="351371"/>
                    <a:pt x="433706" y="362504"/>
                  </a:cubicBezTo>
                  <a:cubicBezTo>
                    <a:pt x="466561" y="376461"/>
                    <a:pt x="508631" y="384815"/>
                    <a:pt x="554602" y="384815"/>
                  </a:cubicBezTo>
                  <a:cubicBezTo>
                    <a:pt x="659046" y="384815"/>
                    <a:pt x="744565" y="340973"/>
                    <a:pt x="744565" y="286397"/>
                  </a:cubicBezTo>
                  <a:cubicBezTo>
                    <a:pt x="744565" y="262589"/>
                    <a:pt x="727839" y="240706"/>
                    <a:pt x="700302" y="223660"/>
                  </a:cubicBezTo>
                  <a:cubicBezTo>
                    <a:pt x="678666" y="210268"/>
                    <a:pt x="678666" y="175006"/>
                    <a:pt x="700270" y="161600"/>
                  </a:cubicBezTo>
                  <a:cubicBezTo>
                    <a:pt x="727827" y="144499"/>
                    <a:pt x="744565" y="122491"/>
                    <a:pt x="744565" y="98418"/>
                  </a:cubicBezTo>
                  <a:cubicBezTo>
                    <a:pt x="744565" y="44314"/>
                    <a:pt x="659046" y="0"/>
                    <a:pt x="554602" y="0"/>
                  </a:cubicBezTo>
                  <a:cubicBezTo>
                    <a:pt x="509027" y="0"/>
                    <a:pt x="467450" y="8171"/>
                    <a:pt x="434766" y="21847"/>
                  </a:cubicBezTo>
                  <a:cubicBezTo>
                    <a:pt x="408160" y="32980"/>
                    <a:pt x="335978" y="32854"/>
                    <a:pt x="309372" y="21722"/>
                  </a:cubicBezTo>
                  <a:cubicBezTo>
                    <a:pt x="276863" y="8121"/>
                    <a:pt x="235401" y="0"/>
                    <a:pt x="189962" y="0"/>
                  </a:cubicBezTo>
                  <a:cubicBezTo>
                    <a:pt x="85517" y="0"/>
                    <a:pt x="0" y="44314"/>
                    <a:pt x="0" y="98418"/>
                  </a:cubicBezTo>
                  <a:cubicBezTo>
                    <a:pt x="0" y="122370"/>
                    <a:pt x="16571" y="144280"/>
                    <a:pt x="44027" y="161343"/>
                  </a:cubicBezTo>
                  <a:close/>
                </a:path>
              </a:pathLst>
            </a:custGeom>
            <a:solidFill>
              <a:srgbClr val="FF751F"/>
            </a:solidFill>
          </p:spPr>
          <p:txBody>
            <a:bodyPr/>
            <a:lstStyle/>
            <a:p>
              <a:endParaRPr lang="en-US"/>
            </a:p>
          </p:txBody>
        </p:sp>
        <p:sp>
          <p:nvSpPr>
            <p:cNvPr id="13" name="TextBox 13"/>
            <p:cNvSpPr txBox="1"/>
            <p:nvPr/>
          </p:nvSpPr>
          <p:spPr>
            <a:xfrm>
              <a:off x="59227" y="87760"/>
              <a:ext cx="626111" cy="266445"/>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Correct it.</a:t>
              </a:r>
            </a:p>
          </p:txBody>
        </p:sp>
      </p:grpSp>
      <p:grpSp>
        <p:nvGrpSpPr>
          <p:cNvPr id="14" name="Group 14"/>
          <p:cNvGrpSpPr/>
          <p:nvPr/>
        </p:nvGrpSpPr>
        <p:grpSpPr>
          <a:xfrm>
            <a:off x="9938587" y="5866259"/>
            <a:ext cx="4745099" cy="2452423"/>
            <a:chOff x="0" y="0"/>
            <a:chExt cx="744565" cy="384815"/>
          </a:xfrm>
        </p:grpSpPr>
        <p:sp>
          <p:nvSpPr>
            <p:cNvPr id="15" name="Freeform 15"/>
            <p:cNvSpPr/>
            <p:nvPr/>
          </p:nvSpPr>
          <p:spPr>
            <a:xfrm>
              <a:off x="0" y="0"/>
              <a:ext cx="744565" cy="384815"/>
            </a:xfrm>
            <a:custGeom>
              <a:avLst/>
              <a:gdLst/>
              <a:ahLst/>
              <a:cxnLst/>
              <a:rect l="l" t="t" r="r" b="b"/>
              <a:pathLst>
                <a:path w="744565" h="384815">
                  <a:moveTo>
                    <a:pt x="44027" y="161343"/>
                  </a:moveTo>
                  <a:cubicBezTo>
                    <a:pt x="65688" y="174806"/>
                    <a:pt x="65732" y="210523"/>
                    <a:pt x="44192" y="224038"/>
                  </a:cubicBezTo>
                  <a:cubicBezTo>
                    <a:pt x="17112" y="241028"/>
                    <a:pt x="892" y="262765"/>
                    <a:pt x="892" y="286397"/>
                  </a:cubicBezTo>
                  <a:cubicBezTo>
                    <a:pt x="892" y="340973"/>
                    <a:pt x="86429" y="384815"/>
                    <a:pt x="190873" y="384815"/>
                  </a:cubicBezTo>
                  <a:cubicBezTo>
                    <a:pt x="236834" y="384815"/>
                    <a:pt x="278902" y="376461"/>
                    <a:pt x="311758" y="362506"/>
                  </a:cubicBezTo>
                  <a:cubicBezTo>
                    <a:pt x="337968" y="351373"/>
                    <a:pt x="407495" y="351371"/>
                    <a:pt x="433706" y="362504"/>
                  </a:cubicBezTo>
                  <a:cubicBezTo>
                    <a:pt x="466561" y="376461"/>
                    <a:pt x="508631" y="384815"/>
                    <a:pt x="554602" y="384815"/>
                  </a:cubicBezTo>
                  <a:cubicBezTo>
                    <a:pt x="659046" y="384815"/>
                    <a:pt x="744565" y="340973"/>
                    <a:pt x="744565" y="286397"/>
                  </a:cubicBezTo>
                  <a:cubicBezTo>
                    <a:pt x="744565" y="262589"/>
                    <a:pt x="727839" y="240706"/>
                    <a:pt x="700302" y="223660"/>
                  </a:cubicBezTo>
                  <a:cubicBezTo>
                    <a:pt x="678666" y="210268"/>
                    <a:pt x="678666" y="175006"/>
                    <a:pt x="700270" y="161600"/>
                  </a:cubicBezTo>
                  <a:cubicBezTo>
                    <a:pt x="727827" y="144499"/>
                    <a:pt x="744565" y="122491"/>
                    <a:pt x="744565" y="98418"/>
                  </a:cubicBezTo>
                  <a:cubicBezTo>
                    <a:pt x="744565" y="44314"/>
                    <a:pt x="659046" y="0"/>
                    <a:pt x="554602" y="0"/>
                  </a:cubicBezTo>
                  <a:cubicBezTo>
                    <a:pt x="509027" y="0"/>
                    <a:pt x="467450" y="8171"/>
                    <a:pt x="434766" y="21847"/>
                  </a:cubicBezTo>
                  <a:cubicBezTo>
                    <a:pt x="408160" y="32980"/>
                    <a:pt x="335978" y="32854"/>
                    <a:pt x="309372" y="21722"/>
                  </a:cubicBezTo>
                  <a:cubicBezTo>
                    <a:pt x="276863" y="8121"/>
                    <a:pt x="235401" y="0"/>
                    <a:pt x="189962" y="0"/>
                  </a:cubicBezTo>
                  <a:cubicBezTo>
                    <a:pt x="85517" y="0"/>
                    <a:pt x="0" y="44314"/>
                    <a:pt x="0" y="98418"/>
                  </a:cubicBezTo>
                  <a:cubicBezTo>
                    <a:pt x="0" y="122370"/>
                    <a:pt x="16571" y="144280"/>
                    <a:pt x="44027" y="161343"/>
                  </a:cubicBezTo>
                  <a:close/>
                </a:path>
              </a:pathLst>
            </a:custGeom>
            <a:solidFill>
              <a:srgbClr val="FF751F"/>
            </a:solidFill>
          </p:spPr>
          <p:txBody>
            <a:bodyPr/>
            <a:lstStyle/>
            <a:p>
              <a:endParaRPr lang="en-US"/>
            </a:p>
          </p:txBody>
        </p:sp>
        <p:sp>
          <p:nvSpPr>
            <p:cNvPr id="16" name="TextBox 16"/>
            <p:cNvSpPr txBox="1"/>
            <p:nvPr/>
          </p:nvSpPr>
          <p:spPr>
            <a:xfrm>
              <a:off x="59227" y="87760"/>
              <a:ext cx="626111" cy="266445"/>
            </a:xfrm>
            <a:prstGeom prst="rect">
              <a:avLst/>
            </a:prstGeom>
          </p:spPr>
          <p:txBody>
            <a:bodyPr lIns="50800" tIns="50800" rIns="50800" bIns="50800" rtlCol="0" anchor="ctr"/>
            <a:lstStyle/>
            <a:p>
              <a:pPr marL="0" marR="0" lvl="0" indent="0" algn="ctr" defTabSz="914400" rtl="0" eaLnBrk="1" fontAlgn="auto" latinLnBrk="0" hangingPunct="1">
                <a:lnSpc>
                  <a:spcPts val="3264"/>
                </a:lnSpc>
                <a:spcBef>
                  <a:spcPts val="0"/>
                </a:spcBef>
                <a:spcAft>
                  <a:spcPts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Prevent recurrence.</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20312" r="-20312"/>
            </a:stretch>
          </a:blipFill>
        </p:spPr>
        <p:txBody>
          <a:bodyPr/>
          <a:lstStyle/>
          <a:p>
            <a:endParaRPr lang="en-US"/>
          </a:p>
        </p:txBody>
      </p:sp>
      <p:sp>
        <p:nvSpPr>
          <p:cNvPr id="3" name="TextBox 3"/>
          <p:cNvSpPr txBox="1"/>
          <p:nvPr/>
        </p:nvSpPr>
        <p:spPr>
          <a:xfrm>
            <a:off x="3016448" y="667385"/>
            <a:ext cx="12980050" cy="695960"/>
          </a:xfrm>
          <a:prstGeom prst="rect">
            <a:avLst/>
          </a:prstGeom>
        </p:spPr>
        <p:txBody>
          <a:bodyPr lIns="0" tIns="0" rIns="0" bIns="0" rtlCol="0" anchor="t">
            <a:spAutoFit/>
          </a:bodyPr>
          <a:lstStyle/>
          <a:p>
            <a:pPr marL="0" marR="0" lvl="0" indent="0" algn="l" defTabSz="914400" rtl="0" eaLnBrk="1" fontAlgn="auto" latinLnBrk="0" hangingPunct="1">
              <a:lnSpc>
                <a:spcPts val="5739"/>
              </a:lnSpc>
              <a:spcBef>
                <a:spcPct val="0"/>
              </a:spcBef>
              <a:spcAft>
                <a:spcPts val="0"/>
              </a:spcAft>
              <a:buClrTx/>
              <a:buSzTx/>
              <a:buFontTx/>
              <a:buNone/>
              <a:tabLst/>
              <a:defRPr/>
            </a:pPr>
            <a:r>
              <a:rPr kumimoji="0" lang="en-US" sz="40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MANAGING DIFFICULT INTERNAL CUSTOMERS</a:t>
            </a:r>
          </a:p>
        </p:txBody>
      </p:sp>
      <p:sp>
        <p:nvSpPr>
          <p:cNvPr id="4" name="AutoShape 4"/>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5" name="Group 5"/>
          <p:cNvGrpSpPr/>
          <p:nvPr/>
        </p:nvGrpSpPr>
        <p:grpSpPr>
          <a:xfrm>
            <a:off x="8843971" y="2313940"/>
            <a:ext cx="9444029" cy="6115352"/>
            <a:chOff x="0" y="0"/>
            <a:chExt cx="2487316" cy="1610628"/>
          </a:xfrm>
        </p:grpSpPr>
        <p:sp>
          <p:nvSpPr>
            <p:cNvPr id="6" name="Freeform 6"/>
            <p:cNvSpPr/>
            <p:nvPr/>
          </p:nvSpPr>
          <p:spPr>
            <a:xfrm>
              <a:off x="0" y="0"/>
              <a:ext cx="2487316" cy="1610628"/>
            </a:xfrm>
            <a:custGeom>
              <a:avLst/>
              <a:gdLst/>
              <a:ahLst/>
              <a:cxnLst/>
              <a:rect l="l" t="t" r="r" b="b"/>
              <a:pathLst>
                <a:path w="2487316" h="1610628">
                  <a:moveTo>
                    <a:pt x="0" y="0"/>
                  </a:moveTo>
                  <a:lnTo>
                    <a:pt x="2487316" y="0"/>
                  </a:lnTo>
                  <a:lnTo>
                    <a:pt x="2487316" y="1610628"/>
                  </a:lnTo>
                  <a:lnTo>
                    <a:pt x="0" y="1610628"/>
                  </a:lnTo>
                  <a:close/>
                </a:path>
              </a:pathLst>
            </a:custGeom>
            <a:solidFill>
              <a:srgbClr val="FF751F"/>
            </a:solidFill>
          </p:spPr>
          <p:txBody>
            <a:bodyPr/>
            <a:lstStyle/>
            <a:p>
              <a:endParaRPr lang="en-US"/>
            </a:p>
          </p:txBody>
        </p:sp>
        <p:sp>
          <p:nvSpPr>
            <p:cNvPr id="7" name="TextBox 7"/>
            <p:cNvSpPr txBox="1"/>
            <p:nvPr/>
          </p:nvSpPr>
          <p:spPr>
            <a:xfrm>
              <a:off x="0" y="-47625"/>
              <a:ext cx="2487316" cy="165825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TextBox 8"/>
          <p:cNvSpPr txBox="1"/>
          <p:nvPr/>
        </p:nvSpPr>
        <p:spPr>
          <a:xfrm>
            <a:off x="9321371" y="3010051"/>
            <a:ext cx="8489228" cy="4646930"/>
          </a:xfrm>
          <a:prstGeom prst="rect">
            <a:avLst/>
          </a:prstGeom>
        </p:spPr>
        <p:txBody>
          <a:bodyPr lIns="0" tIns="0" rIns="0" bIns="0" rtlCol="0" anchor="t">
            <a:spAutoFit/>
          </a:bodyPr>
          <a:lstStyle/>
          <a:p>
            <a:pPr marL="0" marR="0" lvl="0" indent="0" algn="l" defTabSz="914400" rtl="0" eaLnBrk="1" fontAlgn="auto" latinLnBrk="0" hangingPunct="1">
              <a:lnSpc>
                <a:spcPts val="5319"/>
              </a:lnSpc>
              <a:spcBef>
                <a:spcPts val="0"/>
              </a:spcBef>
              <a:spcAft>
                <a:spcPts val="0"/>
              </a:spcAft>
              <a:buClrTx/>
              <a:buSzTx/>
              <a:buFontTx/>
              <a:buNone/>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Response model: - </a:t>
            </a:r>
            <a:r>
              <a:rPr kumimoji="0" lang="en-US" sz="37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L.E.A.P.</a:t>
            </a:r>
          </a:p>
          <a:p>
            <a:pPr marL="0" marR="0" lvl="0" indent="0" algn="l" defTabSz="914400" rtl="0" eaLnBrk="1" fontAlgn="auto" latinLnBrk="0" hangingPunct="1">
              <a:lnSpc>
                <a:spcPts val="5319"/>
              </a:lnSpc>
              <a:spcBef>
                <a:spcPts val="0"/>
              </a:spcBef>
              <a:spcAft>
                <a:spcPts val="0"/>
              </a:spcAft>
              <a:buClrTx/>
              <a:buSzTx/>
              <a:buFontTx/>
              <a:buNone/>
              <a:tabLst/>
              <a:defRPr/>
            </a:pPr>
            <a:endParaRPr kumimoji="0" lang="en-US" sz="37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820419" marR="0" lvl="1" indent="-410209"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 </a:t>
            </a:r>
            <a:r>
              <a:rPr kumimoji="0" lang="en-US" sz="37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L</a:t>
            </a: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isten</a:t>
            </a:r>
          </a:p>
          <a:p>
            <a:pPr marL="820419" marR="0" lvl="1" indent="-410209"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 </a:t>
            </a:r>
            <a:r>
              <a:rPr kumimoji="0" lang="en-US" sz="37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E</a:t>
            </a: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mpathize</a:t>
            </a:r>
          </a:p>
          <a:p>
            <a:pPr marL="820419" marR="0" lvl="1" indent="-410209"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 </a:t>
            </a:r>
            <a:r>
              <a:rPr kumimoji="0" lang="en-US" sz="37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A</a:t>
            </a: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ssess</a:t>
            </a:r>
          </a:p>
          <a:p>
            <a:pPr marL="820419" marR="0" lvl="1" indent="-410209"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 </a:t>
            </a:r>
            <a:r>
              <a:rPr kumimoji="0" lang="en-US" sz="37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P</a:t>
            </a: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rovide options</a:t>
            </a:r>
          </a:p>
          <a:p>
            <a:pPr marL="0" marR="0" lvl="0" indent="0" algn="l" defTabSz="914400" rtl="0" eaLnBrk="1" fontAlgn="auto" latinLnBrk="0" hangingPunct="1">
              <a:lnSpc>
                <a:spcPts val="5319"/>
              </a:lnSpc>
              <a:spcBef>
                <a:spcPts val="0"/>
              </a:spcBef>
              <a:spcAft>
                <a:spcPts val="0"/>
              </a:spcAft>
              <a:buClrTx/>
              <a:buSzTx/>
              <a:buFontTx/>
              <a:buNone/>
              <a:tabLst/>
              <a:defRPr/>
            </a:pPr>
            <a:endPar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
        <p:nvSpPr>
          <p:cNvPr id="9" name="TextBox 9"/>
          <p:cNvSpPr txBox="1"/>
          <p:nvPr/>
        </p:nvSpPr>
        <p:spPr>
          <a:xfrm>
            <a:off x="667605" y="2237740"/>
            <a:ext cx="7747173" cy="5980431"/>
          </a:xfrm>
          <a:prstGeom prst="rect">
            <a:avLst/>
          </a:prstGeom>
        </p:spPr>
        <p:txBody>
          <a:bodyPr lIns="0" tIns="0" rIns="0" bIns="0" rtlCol="0" anchor="t">
            <a:spAutoFit/>
          </a:bodyPr>
          <a:lstStyle/>
          <a:p>
            <a:pPr marL="0" marR="0" lvl="0" indent="0" algn="l" defTabSz="914400" rtl="0" eaLnBrk="1" fontAlgn="auto" latinLnBrk="0" hangingPunct="1">
              <a:lnSpc>
                <a:spcPts val="531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5319"/>
              </a:lnSpc>
              <a:spcBef>
                <a:spcPts val="0"/>
              </a:spcBef>
              <a:spcAft>
                <a:spcPts val="0"/>
              </a:spcAft>
              <a:buClrTx/>
              <a:buSzTx/>
              <a:buFontTx/>
              <a:buNone/>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Common situations:</a:t>
            </a:r>
          </a:p>
          <a:p>
            <a:pPr marL="0" marR="0" lvl="0" indent="0" algn="l" defTabSz="914400" rtl="0" eaLnBrk="1" fontAlgn="auto" latinLnBrk="0" hangingPunct="1">
              <a:lnSpc>
                <a:spcPts val="5319"/>
              </a:lnSpc>
              <a:spcBef>
                <a:spcPts val="0"/>
              </a:spcBef>
              <a:spcAft>
                <a:spcPts val="0"/>
              </a:spcAft>
              <a:buClrTx/>
              <a:buSzTx/>
              <a:buFontTx/>
              <a:buNone/>
              <a:tabLst/>
              <a:defRPr/>
            </a:pPr>
            <a:endPar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820416" marR="0" lvl="1" indent="-410208"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Impatient colleague</a:t>
            </a:r>
          </a:p>
          <a:p>
            <a:pPr marL="820416" marR="0" lvl="1" indent="-410208"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Angry researcher</a:t>
            </a:r>
          </a:p>
          <a:p>
            <a:pPr marL="820416" marR="0" lvl="1" indent="-410208"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Queue jumping requests</a:t>
            </a:r>
          </a:p>
          <a:p>
            <a:pPr marL="820416" marR="0" lvl="1" indent="-410208"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Last-minute demands</a:t>
            </a:r>
          </a:p>
          <a:p>
            <a:pPr marL="820416" marR="0" lvl="1" indent="-410208" algn="l" defTabSz="914400" rtl="0" eaLnBrk="1" fontAlgn="auto" latinLnBrk="0" hangingPunct="1">
              <a:lnSpc>
                <a:spcPts val="5319"/>
              </a:lnSpc>
              <a:spcBef>
                <a:spcPts val="0"/>
              </a:spcBef>
              <a:spcAft>
                <a:spcPts val="0"/>
              </a:spcAft>
              <a:buClrTx/>
              <a:buSzTx/>
              <a:buFont typeface="Arial"/>
              <a:buChar char="•"/>
              <a:tabLst/>
              <a:defRPr/>
            </a:pPr>
            <a:r>
              <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rPr>
              <a:t>Repeated follow-ups</a:t>
            </a:r>
          </a:p>
          <a:p>
            <a:pPr marL="0" marR="0" lvl="0" indent="0" algn="l" defTabSz="914400" rtl="0" eaLnBrk="1" fontAlgn="auto" latinLnBrk="0" hangingPunct="1">
              <a:lnSpc>
                <a:spcPts val="5319"/>
              </a:lnSpc>
              <a:spcBef>
                <a:spcPts val="0"/>
              </a:spcBef>
              <a:spcAft>
                <a:spcPts val="0"/>
              </a:spcAft>
              <a:buClrTx/>
              <a:buSzTx/>
              <a:buFontTx/>
              <a:buNone/>
              <a:tabLst/>
              <a:defRPr/>
            </a:pPr>
            <a:endParaRPr kumimoji="0" lang="en-US" sz="3799"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2989795" y="630286"/>
            <a:ext cx="13170811" cy="720629"/>
          </a:xfrm>
          <a:prstGeom prst="rect">
            <a:avLst/>
          </a:prstGeom>
        </p:spPr>
        <p:txBody>
          <a:bodyPr lIns="0" tIns="0" rIns="0" bIns="0" rtlCol="0" anchor="t">
            <a:spAutoFit/>
          </a:bodyPr>
          <a:lstStyle/>
          <a:p>
            <a:pPr marL="0" marR="0" lvl="0" indent="0" algn="l" defTabSz="914400" rtl="0" eaLnBrk="1" fontAlgn="auto" latinLnBrk="0" hangingPunct="1">
              <a:lnSpc>
                <a:spcPts val="5955"/>
              </a:lnSpc>
              <a:spcBef>
                <a:spcPct val="0"/>
              </a:spcBef>
              <a:spcAft>
                <a:spcPts val="0"/>
              </a:spcAft>
              <a:buClrTx/>
              <a:buSzTx/>
              <a:buFontTx/>
              <a:buNone/>
              <a:tabLst/>
              <a:defRPr/>
            </a:pPr>
            <a:r>
              <a:rPr kumimoji="0" lang="en-US" sz="4253" b="0" i="0" u="none" strike="noStrike" kern="1200" cap="none" spc="0" normalizeH="0" baseline="0" noProof="0">
                <a:ln>
                  <a:noFill/>
                </a:ln>
                <a:solidFill>
                  <a:srgbClr val="000000"/>
                </a:solidFill>
                <a:effectLst/>
                <a:uLnTx/>
                <a:uFillTx/>
                <a:latin typeface="Montserrat"/>
                <a:ea typeface="Montserrat"/>
                <a:cs typeface="Montserrat"/>
                <a:sym typeface="Montserrat"/>
              </a:rPr>
              <a:t>SUGGESTED INTERNAL SERVICE STANDARDS</a:t>
            </a:r>
          </a:p>
        </p:txBody>
      </p:sp>
      <p:sp>
        <p:nvSpPr>
          <p:cNvPr id="3" name="TextBox 3"/>
          <p:cNvSpPr txBox="1"/>
          <p:nvPr/>
        </p:nvSpPr>
        <p:spPr>
          <a:xfrm>
            <a:off x="1613901" y="1982192"/>
            <a:ext cx="14546705" cy="6313092"/>
          </a:xfrm>
          <a:prstGeom prst="rect">
            <a:avLst/>
          </a:prstGeom>
        </p:spPr>
        <p:txBody>
          <a:bodyPr lIns="0" tIns="0" rIns="0" bIns="0" rtlCol="0" anchor="t">
            <a:spAutoFit/>
          </a:bodyPr>
          <a:lstStyle/>
          <a:p>
            <a:pPr marL="0" marR="0" lvl="0" indent="0" algn="l" defTabSz="914400" rtl="0" eaLnBrk="1" fontAlgn="auto" latinLnBrk="0" hangingPunct="1">
              <a:lnSpc>
                <a:spcPts val="5565"/>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rPr>
              <a:t>Acknowledge emails within 24 hours</a:t>
            </a:r>
          </a:p>
          <a:p>
            <a:pPr marL="0" marR="0" lvl="0" indent="0" algn="l" defTabSz="914400" rtl="0" eaLnBrk="1" fontAlgn="auto" latinLnBrk="0" hangingPunct="1">
              <a:lnSpc>
                <a:spcPts val="5565"/>
              </a:lnSpc>
              <a:spcBef>
                <a:spcPts val="0"/>
              </a:spcBef>
              <a:spcAft>
                <a:spcPts val="0"/>
              </a:spcAft>
              <a:buClrTx/>
              <a:buSzTx/>
              <a:buFontTx/>
              <a:buNone/>
              <a:tabLst/>
              <a:defRPr/>
            </a:pPr>
            <a:endPar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endParaRP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rPr>
              <a:t>Provide updates every 48 hours</a:t>
            </a:r>
          </a:p>
          <a:p>
            <a:pPr marL="0" marR="0" lvl="0" indent="0" algn="l" defTabSz="914400" rtl="0" eaLnBrk="1" fontAlgn="auto" latinLnBrk="0" hangingPunct="1">
              <a:lnSpc>
                <a:spcPts val="5565"/>
              </a:lnSpc>
              <a:spcBef>
                <a:spcPts val="0"/>
              </a:spcBef>
              <a:spcAft>
                <a:spcPts val="0"/>
              </a:spcAft>
              <a:buClrTx/>
              <a:buSzTx/>
              <a:buFontTx/>
              <a:buNone/>
              <a:tabLst/>
              <a:defRPr/>
            </a:pPr>
            <a:endPar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endParaRP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rPr>
              <a:t>Escalate unresolved issues after agreed threshold</a:t>
            </a:r>
          </a:p>
          <a:p>
            <a:pPr marL="0" marR="0" lvl="0" indent="0" algn="l" defTabSz="914400" rtl="0" eaLnBrk="1" fontAlgn="auto" latinLnBrk="0" hangingPunct="1">
              <a:lnSpc>
                <a:spcPts val="5565"/>
              </a:lnSpc>
              <a:spcBef>
                <a:spcPts val="0"/>
              </a:spcBef>
              <a:spcAft>
                <a:spcPts val="0"/>
              </a:spcAft>
              <a:buClrTx/>
              <a:buSzTx/>
              <a:buFontTx/>
              <a:buNone/>
              <a:tabLst/>
              <a:defRPr/>
            </a:pPr>
            <a:endPar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endParaRP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rPr>
              <a:t>Confirm completion upon closure</a:t>
            </a:r>
          </a:p>
          <a:p>
            <a:pPr marL="0" marR="0" lvl="0" indent="0" algn="l" defTabSz="914400" rtl="0" eaLnBrk="1" fontAlgn="auto" latinLnBrk="0" hangingPunct="1">
              <a:lnSpc>
                <a:spcPts val="5565"/>
              </a:lnSpc>
              <a:spcBef>
                <a:spcPts val="0"/>
              </a:spcBef>
              <a:spcAft>
                <a:spcPts val="0"/>
              </a:spcAft>
              <a:buClrTx/>
              <a:buSzTx/>
              <a:buFontTx/>
              <a:buNone/>
              <a:tabLst/>
              <a:defRPr/>
            </a:pPr>
            <a:endParaRPr kumimoji="0" lang="en-US" sz="4062" b="0" i="1" u="none" strike="noStrike" kern="1200" cap="none" spc="0" normalizeH="0" baseline="0" noProof="0" dirty="0">
              <a:ln>
                <a:noFill/>
              </a:ln>
              <a:solidFill>
                <a:srgbClr val="000000"/>
              </a:solidFill>
              <a:effectLst/>
              <a:uLnTx/>
              <a:uFillTx/>
              <a:latin typeface="Montserrat Italics"/>
              <a:ea typeface="Montserrat Italics"/>
              <a:cs typeface="Montserrat Italics"/>
              <a:sym typeface="Montserrat Itali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393536"/>
        </a:solidFill>
        <a:effectLst/>
      </p:bgPr>
    </p:bg>
    <p:spTree>
      <p:nvGrpSpPr>
        <p:cNvPr id="1" name=""/>
        <p:cNvGrpSpPr/>
        <p:nvPr/>
      </p:nvGrpSpPr>
      <p:grpSpPr>
        <a:xfrm>
          <a:off x="0" y="0"/>
          <a:ext cx="0" cy="0"/>
          <a:chOff x="0" y="0"/>
          <a:chExt cx="0" cy="0"/>
        </a:xfrm>
      </p:grpSpPr>
      <p:sp>
        <p:nvSpPr>
          <p:cNvPr id="2" name="TextBox 2"/>
          <p:cNvSpPr txBox="1"/>
          <p:nvPr/>
        </p:nvSpPr>
        <p:spPr>
          <a:xfrm>
            <a:off x="1673198" y="1375411"/>
            <a:ext cx="14941605" cy="8072755"/>
          </a:xfrm>
          <a:prstGeom prst="rect">
            <a:avLst/>
          </a:prstGeom>
        </p:spPr>
        <p:txBody>
          <a:bodyPr lIns="0" tIns="0" rIns="0" bIns="0" rtlCol="0" anchor="t">
            <a:spAutoFit/>
          </a:bodyPr>
          <a:lstStyle/>
          <a:p>
            <a:pPr marL="0" marR="0" lvl="0" indent="0" algn="ctr" defTabSz="914400" rtl="0" eaLnBrk="1" fontAlgn="auto" latinLnBrk="0" hangingPunct="1">
              <a:lnSpc>
                <a:spcPts val="451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Scenario:</a:t>
            </a: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 A colleague says:</a:t>
            </a: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 “</a:t>
            </a:r>
            <a:r>
              <a:rPr kumimoji="0" lang="en-US" sz="39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rPr>
              <a:t>Administration never supports us on time.”</a:t>
            </a:r>
          </a:p>
          <a:p>
            <a:pPr marL="0" marR="0" lvl="0" indent="0" algn="ctr" defTabSz="914400" rtl="0" eaLnBrk="1" fontAlgn="auto" latinLnBrk="0" hangingPunct="1">
              <a:lnSpc>
                <a:spcPts val="4519"/>
              </a:lnSpc>
              <a:spcBef>
                <a:spcPct val="0"/>
              </a:spcBef>
              <a:spcAft>
                <a:spcPts val="0"/>
              </a:spcAft>
              <a:buClrTx/>
              <a:buSzTx/>
              <a:buFontTx/>
              <a:buNone/>
              <a:tabLst/>
              <a:defRPr/>
            </a:pPr>
            <a:endParaRPr kumimoji="0" lang="en-US" sz="39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endParaRPr>
          </a:p>
          <a:p>
            <a:pPr marL="0" marR="0" lvl="0" indent="0" algn="ctr" defTabSz="914400" rtl="0" eaLnBrk="1" fontAlgn="auto" latinLnBrk="0" hangingPunct="1">
              <a:lnSpc>
                <a:spcPts val="4519"/>
              </a:lnSpc>
              <a:spcBef>
                <a:spcPct val="0"/>
              </a:spcBef>
              <a:spcAft>
                <a:spcPts val="0"/>
              </a:spcAft>
              <a:buClrTx/>
              <a:buSzTx/>
              <a:buFontTx/>
              <a:buNone/>
              <a:tabLst/>
              <a:defRPr/>
            </a:pPr>
            <a:endParaRPr kumimoji="0" lang="en-US" sz="39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endParaRP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Practice turning complaint into constructive dialogue.</a:t>
            </a:r>
          </a:p>
          <a:p>
            <a:pPr marL="0" marR="0" lvl="0" indent="0" algn="ctr" defTabSz="914400" rtl="0" eaLnBrk="1" fontAlgn="auto" latinLnBrk="0" hangingPunct="1">
              <a:lnSpc>
                <a:spcPts val="4519"/>
              </a:lnSpc>
              <a:spcBef>
                <a:spcPct val="0"/>
              </a:spcBef>
              <a:spcAft>
                <a:spcPts val="0"/>
              </a:spcAft>
              <a:buClrTx/>
              <a:buSzTx/>
              <a:buFontTx/>
              <a:buNone/>
              <a:tabLst/>
              <a:defRPr/>
            </a:pPr>
            <a:endPar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Use LEAP:</a:t>
            </a: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 Listen</a:t>
            </a: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 Empathize</a:t>
            </a:r>
          </a:p>
          <a:p>
            <a:pPr marL="0" marR="0" lvl="0" indent="0" algn="ctr" defTabSz="914400" rtl="0" eaLnBrk="1" fontAlgn="auto" latinLnBrk="0" hangingPunct="1">
              <a:lnSpc>
                <a:spcPts val="4519"/>
              </a:lnSpc>
              <a:spcBef>
                <a:spcPct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 Assess</a:t>
            </a:r>
          </a:p>
          <a:p>
            <a:pPr marL="0" marR="0" lvl="0" indent="0" algn="ctr" defTabSz="914400" rtl="0" eaLnBrk="1" fontAlgn="auto" latinLnBrk="0" hangingPunct="1">
              <a:lnSpc>
                <a:spcPts val="4519"/>
              </a:lnSpc>
              <a:spcBef>
                <a:spcPts val="0"/>
              </a:spcBef>
              <a:spcAft>
                <a:spcPts val="0"/>
              </a:spcAft>
              <a:buClrTx/>
              <a:buSzTx/>
              <a:buFontTx/>
              <a:buNone/>
              <a:tabLst/>
              <a:defRPr/>
            </a:pPr>
            <a:r>
              <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rPr>
              <a:t> Provide options</a:t>
            </a:r>
          </a:p>
          <a:p>
            <a:pPr marL="0" marR="0" lvl="0" indent="0" algn="ctr" defTabSz="914400" rtl="0" eaLnBrk="1" fontAlgn="auto" latinLnBrk="0" hangingPunct="1">
              <a:lnSpc>
                <a:spcPts val="5599"/>
              </a:lnSpc>
              <a:spcBef>
                <a:spcPts val="0"/>
              </a:spcBef>
              <a:spcAft>
                <a:spcPts val="0"/>
              </a:spcAft>
              <a:buClrTx/>
              <a:buSzTx/>
              <a:buFontTx/>
              <a:buNone/>
              <a:tabLst/>
              <a:defRPr/>
            </a:pPr>
            <a:endParaRPr kumimoji="0" lang="en-US" sz="39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sp>
        <p:nvSpPr>
          <p:cNvPr id="3" name="TextBox 3"/>
          <p:cNvSpPr txBox="1"/>
          <p:nvPr/>
        </p:nvSpPr>
        <p:spPr>
          <a:xfrm>
            <a:off x="3481524" y="634364"/>
            <a:ext cx="13133279" cy="712472"/>
          </a:xfrm>
          <a:prstGeom prst="rect">
            <a:avLst/>
          </a:prstGeom>
        </p:spPr>
        <p:txBody>
          <a:bodyPr lIns="0" tIns="0" rIns="0" bIns="0" rtlCol="0" anchor="t">
            <a:spAutoFit/>
          </a:bodyPr>
          <a:lstStyle/>
          <a:p>
            <a:pPr marL="0" marR="0" lvl="0" indent="0" algn="l" defTabSz="914400" rtl="0" eaLnBrk="1" fontAlgn="auto" latinLnBrk="0" hangingPunct="1">
              <a:lnSpc>
                <a:spcPts val="5879"/>
              </a:lnSpc>
              <a:spcBef>
                <a:spcPct val="0"/>
              </a:spcBef>
              <a:spcAft>
                <a:spcPts val="0"/>
              </a:spcAft>
              <a:buClrTx/>
              <a:buSzTx/>
              <a:buFontTx/>
              <a:buNone/>
              <a:tabLst/>
              <a:defRPr/>
            </a:pPr>
            <a:r>
              <a:rPr kumimoji="0" lang="en-US" sz="4199" b="1" i="0" u="none" strike="noStrike" kern="1200" cap="none" spc="0" normalizeH="0" baseline="0" noProof="0">
                <a:ln>
                  <a:noFill/>
                </a:ln>
                <a:gradFill>
                  <a:gsLst>
                    <a:gs pos="0">
                      <a:srgbClr val="FFFFFF">
                        <a:alpha val="100000"/>
                      </a:srgbClr>
                    </a:gs>
                    <a:gs pos="100000">
                      <a:srgbClr val="FFFFFF">
                        <a:alpha val="100000"/>
                      </a:srgbClr>
                    </a:gs>
                  </a:gsLst>
                  <a:lin ang="0"/>
                </a:gradFill>
                <a:effectLst/>
                <a:uLnTx/>
                <a:uFillTx/>
                <a:latin typeface="Montserrat Bold"/>
                <a:ea typeface="Montserrat Bold"/>
                <a:cs typeface="Montserrat Bold"/>
                <a:sym typeface="Montserrat Bold"/>
              </a:rPr>
              <a:t>Difficult Internal Stakeholder Complaint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846727" y="3594961"/>
            <a:ext cx="14614057" cy="3668521"/>
            <a:chOff x="0" y="0"/>
            <a:chExt cx="3848970" cy="966195"/>
          </a:xfrm>
        </p:grpSpPr>
        <p:sp>
          <p:nvSpPr>
            <p:cNvPr id="3" name="Freeform 3"/>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4" name="TextBox 4"/>
            <p:cNvSpPr txBox="1"/>
            <p:nvPr/>
          </p:nvSpPr>
          <p:spPr>
            <a:xfrm>
              <a:off x="0" y="-47625"/>
              <a:ext cx="3848970" cy="1013820"/>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AutoShape 5"/>
          <p:cNvSpPr/>
          <p:nvPr/>
        </p:nvSpPr>
        <p:spPr>
          <a:xfrm>
            <a:off x="2596081" y="6811578"/>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827216" y="7412276"/>
            <a:ext cx="14614057" cy="492403"/>
            <a:chOff x="0" y="0"/>
            <a:chExt cx="3848970" cy="129686"/>
          </a:xfrm>
        </p:grpSpPr>
        <p:sp>
          <p:nvSpPr>
            <p:cNvPr id="7" name="Freeform 7"/>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8" name="TextBox 8"/>
            <p:cNvSpPr txBox="1"/>
            <p:nvPr/>
          </p:nvSpPr>
          <p:spPr>
            <a:xfrm>
              <a:off x="0" y="-47625"/>
              <a:ext cx="3848970" cy="177311"/>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2"/>
            <a:stretch>
              <a:fillRect/>
            </a:stretch>
          </a:blipFill>
        </p:spPr>
        <p:txBody>
          <a:bodyPr/>
          <a:lstStyle/>
          <a:p>
            <a:endParaRPr lang="en-US"/>
          </a:p>
        </p:txBody>
      </p:sp>
      <p:sp>
        <p:nvSpPr>
          <p:cNvPr id="10" name="Freeform 10"/>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3"/>
            <a:stretch>
              <a:fillRect l="-8985" r="-16809"/>
            </a:stretch>
          </a:blipFill>
        </p:spPr>
        <p:txBody>
          <a:bodyPr/>
          <a:lstStyle/>
          <a:p>
            <a:endParaRPr lang="en-US"/>
          </a:p>
        </p:txBody>
      </p:sp>
      <p:sp>
        <p:nvSpPr>
          <p:cNvPr id="11" name="Freeform 11"/>
          <p:cNvSpPr/>
          <p:nvPr/>
        </p:nvSpPr>
        <p:spPr>
          <a:xfrm>
            <a:off x="9755" y="0"/>
            <a:ext cx="18288000" cy="10206990"/>
          </a:xfrm>
          <a:custGeom>
            <a:avLst/>
            <a:gdLst/>
            <a:ahLst/>
            <a:cxnLst/>
            <a:rect l="l" t="t" r="r" b="b"/>
            <a:pathLst>
              <a:path w="18288000" h="10206990">
                <a:moveTo>
                  <a:pt x="0" y="0"/>
                </a:moveTo>
                <a:lnTo>
                  <a:pt x="18288000" y="0"/>
                </a:lnTo>
                <a:lnTo>
                  <a:pt x="18288000" y="10206990"/>
                </a:lnTo>
                <a:lnTo>
                  <a:pt x="0" y="10206990"/>
                </a:lnTo>
                <a:lnTo>
                  <a:pt x="0" y="0"/>
                </a:lnTo>
                <a:close/>
              </a:path>
            </a:pathLst>
          </a:custGeom>
          <a:blipFill>
            <a:blip r:embed="rId4">
              <a:alphaModFix amt="44999"/>
            </a:blip>
            <a:stretch>
              <a:fillRect t="-9778" b="-9778"/>
            </a:stretch>
          </a:blipFill>
        </p:spPr>
        <p:txBody>
          <a:bodyPr/>
          <a:lstStyle/>
          <a:p>
            <a:endParaRPr lang="en-US"/>
          </a:p>
        </p:txBody>
      </p:sp>
      <p:sp>
        <p:nvSpPr>
          <p:cNvPr id="12" name="TextBox 12"/>
          <p:cNvSpPr txBox="1"/>
          <p:nvPr/>
        </p:nvSpPr>
        <p:spPr>
          <a:xfrm>
            <a:off x="2670535" y="4650066"/>
            <a:ext cx="13272099" cy="1413511"/>
          </a:xfrm>
          <a:prstGeom prst="rect">
            <a:avLst/>
          </a:prstGeom>
        </p:spPr>
        <p:txBody>
          <a:bodyPr lIns="0" tIns="0" rIns="0" bIns="0" rtlCol="0" anchor="t">
            <a:spAutoFit/>
          </a:bodyPr>
          <a:lstStyle/>
          <a:p>
            <a:pPr marL="0" marR="0" lvl="0" indent="0" algn="l" defTabSz="914400" rtl="0" eaLnBrk="1" fontAlgn="auto" latinLnBrk="0" hangingPunct="1">
              <a:lnSpc>
                <a:spcPts val="5400"/>
              </a:lnSpc>
              <a:spcBef>
                <a:spcPts val="0"/>
              </a:spcBef>
              <a:spcAft>
                <a:spcPts val="0"/>
              </a:spcAft>
              <a:buClrTx/>
              <a:buSzTx/>
              <a:buFontTx/>
              <a:buNone/>
              <a:tabLst/>
              <a:defRPr/>
            </a:pPr>
            <a:r>
              <a:rPr kumimoji="0" lang="en-US" sz="5400" b="1" i="0" u="none" strike="noStrike" kern="1200" cap="none" spc="-297" normalizeH="0" baseline="0" noProof="0">
                <a:ln>
                  <a:noFill/>
                </a:ln>
                <a:solidFill>
                  <a:srgbClr val="FFFFFF"/>
                </a:solidFill>
                <a:effectLst/>
                <a:uLnTx/>
                <a:uFillTx/>
                <a:latin typeface="Montserrat Bold"/>
                <a:ea typeface="Montserrat Bold"/>
                <a:cs typeface="Montserrat Bold"/>
                <a:sym typeface="Montserrat Bold"/>
              </a:rPr>
              <a:t>Quality &amp; Accuracy in Administrative Excellence</a:t>
            </a:r>
          </a:p>
        </p:txBody>
      </p:sp>
      <p:sp>
        <p:nvSpPr>
          <p:cNvPr id="13" name="TextBox 13"/>
          <p:cNvSpPr txBox="1"/>
          <p:nvPr/>
        </p:nvSpPr>
        <p:spPr>
          <a:xfrm>
            <a:off x="2596081" y="3856325"/>
            <a:ext cx="4361213" cy="580391"/>
          </a:xfrm>
          <a:prstGeom prst="rect">
            <a:avLst/>
          </a:prstGeom>
        </p:spPr>
        <p:txBody>
          <a:bodyPr lIns="0" tIns="0" rIns="0" bIns="0" rtlCol="0" anchor="t">
            <a:spAutoFit/>
          </a:bodyPr>
          <a:lstStyle/>
          <a:p>
            <a:pPr marL="0" marR="0" lvl="0" indent="0" algn="l"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Montserrat"/>
                <a:ea typeface="Montserrat"/>
                <a:cs typeface="Montserrat"/>
                <a:sym typeface="Montserrat"/>
              </a:rPr>
              <a:t>Module Five</a:t>
            </a:r>
          </a:p>
        </p:txBody>
      </p:sp>
      <p:sp>
        <p:nvSpPr>
          <p:cNvPr id="14" name="TextBox 14"/>
          <p:cNvSpPr txBox="1"/>
          <p:nvPr/>
        </p:nvSpPr>
        <p:spPr>
          <a:xfrm>
            <a:off x="2670535" y="6143577"/>
            <a:ext cx="12966441" cy="412750"/>
          </a:xfrm>
          <a:prstGeom prst="rect">
            <a:avLst/>
          </a:prstGeom>
        </p:spPr>
        <p:txBody>
          <a:bodyPr lIns="0" tIns="0" rIns="0" bIns="0" rtlCol="0" anchor="t">
            <a:spAutoFit/>
          </a:bodyPr>
          <a:lstStyle/>
          <a:p>
            <a:pPr marL="0" marR="0" lvl="0" indent="0" algn="l" defTabSz="914400" rtl="0" eaLnBrk="1" fontAlgn="auto" latinLnBrk="0" hangingPunct="1">
              <a:lnSpc>
                <a:spcPts val="3499"/>
              </a:lnSpc>
              <a:spcBef>
                <a:spcPct val="0"/>
              </a:spcBef>
              <a:spcAft>
                <a:spcPts val="0"/>
              </a:spcAft>
              <a:buClrTx/>
              <a:buSzTx/>
              <a:buFontTx/>
              <a:buNone/>
              <a:tabLst/>
              <a:defRPr/>
            </a:pPr>
            <a:r>
              <a:rPr kumimoji="0" lang="en-US" sz="2499" b="1" i="1" u="none" strike="noStrike" kern="1200" cap="none" spc="0" normalizeH="0" baseline="0" noProof="0">
                <a:ln>
                  <a:noFill/>
                </a:ln>
                <a:solidFill>
                  <a:srgbClr val="FFFFFF"/>
                </a:solidFill>
                <a:effectLst/>
                <a:uLnTx/>
                <a:uFillTx/>
                <a:latin typeface="Montserrat Bold Italics"/>
                <a:ea typeface="Montserrat Bold Italics"/>
                <a:cs typeface="Montserrat Bold Italics"/>
                <a:sym typeface="Montserrat Bold Italics"/>
              </a:rPr>
              <a:t>Paying attention to Detail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p:cNvSpPr txBox="1"/>
          <p:nvPr/>
        </p:nvSpPr>
        <p:spPr>
          <a:xfrm>
            <a:off x="7361505" y="2417035"/>
            <a:ext cx="8559844" cy="4940300"/>
          </a:xfrm>
          <a:prstGeom prst="rect">
            <a:avLst/>
          </a:prstGeom>
        </p:spPr>
        <p:txBody>
          <a:bodyPr lIns="0" tIns="0" rIns="0" bIns="0" rtlCol="0" anchor="t">
            <a:spAutoFit/>
          </a:bodyPr>
          <a:lstStyle/>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Service excellence is:</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755651" marR="0" lvl="1" indent="-377825" algn="l" defTabSz="914400" rtl="0" eaLnBrk="1" fontAlgn="auto" latinLnBrk="0" hangingPunct="1">
              <a:lnSpc>
                <a:spcPts val="4900"/>
              </a:lnSpc>
              <a:spcBef>
                <a:spcPts val="0"/>
              </a:spcBef>
              <a:spcAft>
                <a:spcPts val="0"/>
              </a:spcAft>
              <a:buClrTx/>
              <a:buSzTx/>
              <a:buFont typeface="Arial"/>
              <a:buChar char="•"/>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Intentional</a:t>
            </a:r>
          </a:p>
          <a:p>
            <a:pPr marL="755651" marR="0" lvl="1" indent="-377825" algn="l" defTabSz="914400" rtl="0" eaLnBrk="1" fontAlgn="auto" latinLnBrk="0" hangingPunct="1">
              <a:lnSpc>
                <a:spcPts val="4900"/>
              </a:lnSpc>
              <a:spcBef>
                <a:spcPts val="0"/>
              </a:spcBef>
              <a:spcAft>
                <a:spcPts val="0"/>
              </a:spcAft>
              <a:buClrTx/>
              <a:buSzTx/>
              <a:buFont typeface="Arial"/>
              <a:buChar char="•"/>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Consistent</a:t>
            </a:r>
          </a:p>
          <a:p>
            <a:pPr marL="755651" marR="0" lvl="1" indent="-377825" algn="l" defTabSz="914400" rtl="0" eaLnBrk="1" fontAlgn="auto" latinLnBrk="0" hangingPunct="1">
              <a:lnSpc>
                <a:spcPts val="4900"/>
              </a:lnSpc>
              <a:spcBef>
                <a:spcPts val="0"/>
              </a:spcBef>
              <a:spcAft>
                <a:spcPts val="0"/>
              </a:spcAft>
              <a:buClrTx/>
              <a:buSzTx/>
              <a:buFont typeface="Arial"/>
              <a:buChar char="•"/>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Collaborative</a:t>
            </a:r>
          </a:p>
          <a:p>
            <a:pPr marL="755651" marR="0" lvl="1" indent="-377825" algn="l" defTabSz="914400" rtl="0" eaLnBrk="1" fontAlgn="auto" latinLnBrk="0" hangingPunct="1">
              <a:lnSpc>
                <a:spcPts val="4900"/>
              </a:lnSpc>
              <a:spcBef>
                <a:spcPts val="0"/>
              </a:spcBef>
              <a:spcAft>
                <a:spcPts val="0"/>
              </a:spcAft>
              <a:buClrTx/>
              <a:buSzTx/>
              <a:buFont typeface="Arial"/>
              <a:buChar char="•"/>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Measured</a:t>
            </a:r>
          </a:p>
          <a:p>
            <a:pPr marL="755651" marR="0" lvl="1" indent="-377825" algn="l" defTabSz="914400" rtl="0" eaLnBrk="1" fontAlgn="auto" latinLnBrk="0" hangingPunct="1">
              <a:lnSpc>
                <a:spcPts val="4900"/>
              </a:lnSpc>
              <a:spcBef>
                <a:spcPts val="0"/>
              </a:spcBef>
              <a:spcAft>
                <a:spcPts val="0"/>
              </a:spcAft>
              <a:buClrTx/>
              <a:buSzTx/>
              <a:buFont typeface="Arial"/>
              <a:buChar char="•"/>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Everyone’s responsibility</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
        <p:nvSpPr>
          <p:cNvPr id="6" name="Freeform 6"/>
          <p:cNvSpPr/>
          <p:nvPr/>
        </p:nvSpPr>
        <p:spPr>
          <a:xfrm>
            <a:off x="2964770" y="2493235"/>
            <a:ext cx="3968006" cy="4796491"/>
          </a:xfrm>
          <a:custGeom>
            <a:avLst/>
            <a:gdLst/>
            <a:ahLst/>
            <a:cxnLst/>
            <a:rect l="l" t="t" r="r" b="b"/>
            <a:pathLst>
              <a:path w="3968006" h="4796491">
                <a:moveTo>
                  <a:pt x="0" y="0"/>
                </a:moveTo>
                <a:lnTo>
                  <a:pt x="3968006" y="0"/>
                </a:lnTo>
                <a:lnTo>
                  <a:pt x="3968006" y="4796492"/>
                </a:lnTo>
                <a:lnTo>
                  <a:pt x="0" y="4796492"/>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7" name="TextBox 7"/>
          <p:cNvSpPr txBox="1"/>
          <p:nvPr/>
        </p:nvSpPr>
        <p:spPr>
          <a:xfrm>
            <a:off x="8788730" y="1302506"/>
            <a:ext cx="5917869" cy="762000"/>
          </a:xfrm>
          <a:prstGeom prst="rect">
            <a:avLst/>
          </a:prstGeom>
        </p:spPr>
        <p:txBody>
          <a:bodyPr wrap="square" lIns="0" tIns="0" rIns="0" bIns="0" rtlCol="0" anchor="t">
            <a:spAutoFit/>
          </a:bodyPr>
          <a:lstStyle/>
          <a:p>
            <a:pPr marL="0" marR="0" lvl="0" indent="0" algn="ctr" defTabSz="914400" rtl="0" eaLnBrk="1" fontAlgn="auto" latinLnBrk="0" hangingPunct="1">
              <a:lnSpc>
                <a:spcPts val="6299"/>
              </a:lnSpc>
              <a:spcBef>
                <a:spcPct val="0"/>
              </a:spcBef>
              <a:spcAft>
                <a:spcPts val="0"/>
              </a:spcAft>
              <a:buClrTx/>
              <a:buSzTx/>
              <a:buFontTx/>
              <a:buNone/>
              <a:tabLst/>
              <a:defRPr/>
            </a:pPr>
            <a:r>
              <a:rPr kumimoji="0" lang="en-US" sz="45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Key Takeaways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081151"/>
            <a:ext cx="16230600" cy="3086100"/>
            <a:chOff x="0" y="0"/>
            <a:chExt cx="4274726" cy="812800"/>
          </a:xfrm>
        </p:grpSpPr>
        <p:sp>
          <p:nvSpPr>
            <p:cNvPr id="3" name="Freeform 3"/>
            <p:cNvSpPr/>
            <p:nvPr/>
          </p:nvSpPr>
          <p:spPr>
            <a:xfrm>
              <a:off x="0" y="0"/>
              <a:ext cx="4274726" cy="812800"/>
            </a:xfrm>
            <a:custGeom>
              <a:avLst/>
              <a:gdLst/>
              <a:ahLst/>
              <a:cxnLst/>
              <a:rect l="l" t="t" r="r" b="b"/>
              <a:pathLst>
                <a:path w="4274726" h="812800">
                  <a:moveTo>
                    <a:pt x="0" y="0"/>
                  </a:moveTo>
                  <a:lnTo>
                    <a:pt x="4274726" y="0"/>
                  </a:lnTo>
                  <a:lnTo>
                    <a:pt x="4274726" y="812800"/>
                  </a:lnTo>
                  <a:lnTo>
                    <a:pt x="0" y="812800"/>
                  </a:lnTo>
                  <a:close/>
                </a:path>
              </a:pathLst>
            </a:custGeom>
            <a:solidFill>
              <a:srgbClr val="060B37"/>
            </a:solidFill>
          </p:spPr>
          <p:txBody>
            <a:bodyPr/>
            <a:lstStyle/>
            <a:p>
              <a:endParaRPr lang="en-US"/>
            </a:p>
          </p:txBody>
        </p:sp>
        <p:sp>
          <p:nvSpPr>
            <p:cNvPr id="4" name="TextBox 4"/>
            <p:cNvSpPr txBox="1"/>
            <p:nvPr/>
          </p:nvSpPr>
          <p:spPr>
            <a:xfrm>
              <a:off x="0" y="-76200"/>
              <a:ext cx="4274726" cy="889000"/>
            </a:xfrm>
            <a:prstGeom prst="rect">
              <a:avLst/>
            </a:prstGeom>
          </p:spPr>
          <p:txBody>
            <a:bodyPr lIns="50800" tIns="50800" rIns="50800" bIns="50800" rtlCol="0" anchor="ctr"/>
            <a:lstStyle/>
            <a:p>
              <a:pPr marL="0" marR="0" lvl="0" indent="0" algn="ctr" defTabSz="914400" rtl="0" eaLnBrk="1" fontAlgn="auto" latinLnBrk="0" hangingPunct="1">
                <a:lnSpc>
                  <a:spcPts val="6299"/>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Calibri"/>
                  <a:ea typeface="+mn-ea"/>
                  <a:cs typeface="+mn-cs"/>
                </a:rPr>
                <a:t>Remember that excellence is not found only in major achievements, but in the small, consistent actions carried out daily with professionalism, accuracy, respect, and intentionality.</a:t>
              </a:r>
              <a:endParaRPr kumimoji="0" lang="en-US" sz="4499" b="0" i="0" u="none" strike="noStrike" kern="1200" cap="none" spc="0" normalizeH="0" baseline="0" noProof="0" dirty="0">
                <a:ln>
                  <a:noFill/>
                </a:ln>
                <a:solidFill>
                  <a:prstClr val="white"/>
                </a:solidFill>
                <a:effectLst/>
                <a:uLnTx/>
                <a:uFillTx/>
                <a:latin typeface="Montserrat"/>
                <a:ea typeface="Montserrat"/>
                <a:cs typeface="Montserrat"/>
                <a:sym typeface="Montserrat"/>
              </a:endParaRP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marL="0" marR="0" lvl="0" indent="0" algn="ctr" defTabSz="914400" rtl="0" eaLnBrk="1" fontAlgn="auto" latinLnBrk="0" hangingPunct="1">
              <a:lnSpc>
                <a:spcPts val="6299"/>
              </a:lnSpc>
              <a:spcBef>
                <a:spcPct val="0"/>
              </a:spcBef>
              <a:spcAft>
                <a:spcPts val="0"/>
              </a:spcAft>
              <a:buClrTx/>
              <a:buSzTx/>
              <a:buFontTx/>
              <a:buNone/>
              <a:tabLst/>
              <a:defRPr/>
            </a:pPr>
            <a:r>
              <a:rPr kumimoji="0" lang="en-US" sz="44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Session Close</a:t>
            </a:r>
          </a:p>
        </p:txBody>
      </p:sp>
      <p:sp>
        <p:nvSpPr>
          <p:cNvPr id="6" name="TextBox 6"/>
          <p:cNvSpPr txBox="1"/>
          <p:nvPr/>
        </p:nvSpPr>
        <p:spPr>
          <a:xfrm>
            <a:off x="1028700" y="2690997"/>
            <a:ext cx="5372100" cy="596901"/>
          </a:xfrm>
          <a:prstGeom prst="rect">
            <a:avLst/>
          </a:prstGeom>
        </p:spPr>
        <p:txBody>
          <a:bodyPr wrap="square" lIns="0" tIns="0" rIns="0" bIns="0" rtlCol="0" anchor="t">
            <a:spAutoFit/>
          </a:bodyPr>
          <a:lstStyle/>
          <a:p>
            <a:pPr marL="0" marR="0" lvl="0" indent="0" algn="ctr" defTabSz="914400" rtl="0" eaLnBrk="1" fontAlgn="auto" latinLnBrk="0" hangingPunct="1">
              <a:lnSpc>
                <a:spcPts val="4899"/>
              </a:lnSpc>
              <a:spcBef>
                <a:spcPct val="0"/>
              </a:spcBef>
              <a:spcAft>
                <a:spcPts val="0"/>
              </a:spcAft>
              <a:buClrTx/>
              <a:buSzTx/>
              <a:buFontTx/>
              <a:buNone/>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Core Message: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marL="0" marR="0" lvl="0" indent="0" algn="ctr" defTabSz="914400" rtl="0" eaLnBrk="1" fontAlgn="auto" latinLnBrk="0" hangingPunct="1">
              <a:lnSpc>
                <a:spcPts val="9781"/>
              </a:lnSpc>
              <a:spcBef>
                <a:spcPct val="0"/>
              </a:spcBef>
              <a:spcAft>
                <a:spcPts val="0"/>
              </a:spcAft>
              <a:buClrTx/>
              <a:buSzTx/>
              <a:buFontTx/>
              <a:buNone/>
              <a:tabLst/>
              <a:defRPr/>
            </a:pPr>
            <a:r>
              <a:rPr kumimoji="0" lang="en-US" sz="6986" b="0" i="0" u="none" strike="noStrike" kern="1200" cap="none" spc="0" normalizeH="0" baseline="0" noProof="0">
                <a:ln>
                  <a:noFill/>
                </a:ln>
                <a:solidFill>
                  <a:srgbClr val="000000"/>
                </a:solidFill>
                <a:effectLst/>
                <a:uLnTx/>
                <a:uFillTx/>
                <a:latin typeface="Fredoka"/>
                <a:ea typeface="Fredoka"/>
                <a:cs typeface="Fredoka"/>
                <a:sym typeface="Fredoka"/>
              </a:rPr>
              <a:t>Comments? Questions?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grpSp>
        <p:nvGrpSpPr>
          <p:cNvPr id="2" name="Group 2"/>
          <p:cNvGrpSpPr/>
          <p:nvPr/>
        </p:nvGrpSpPr>
        <p:grpSpPr>
          <a:xfrm>
            <a:off x="1846727" y="3594961"/>
            <a:ext cx="14614057" cy="3668521"/>
            <a:chOff x="0" y="0"/>
            <a:chExt cx="3848970" cy="966195"/>
          </a:xfrm>
        </p:grpSpPr>
        <p:sp>
          <p:nvSpPr>
            <p:cNvPr id="3" name="Freeform 3"/>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4" name="TextBox 4"/>
            <p:cNvSpPr txBox="1"/>
            <p:nvPr/>
          </p:nvSpPr>
          <p:spPr>
            <a:xfrm>
              <a:off x="0" y="-47625"/>
              <a:ext cx="3848970" cy="1013820"/>
            </a:xfrm>
            <a:prstGeom prst="rect">
              <a:avLst/>
            </a:prstGeom>
          </p:spPr>
          <p:txBody>
            <a:bodyPr lIns="50800" tIns="50800" rIns="50800" bIns="50800" rtlCol="0" anchor="ctr"/>
            <a:lstStyle/>
            <a:p>
              <a:pPr algn="ctr">
                <a:lnSpc>
                  <a:spcPts val="2800"/>
                </a:lnSpc>
              </a:pPr>
              <a:endParaRPr/>
            </a:p>
          </p:txBody>
        </p:sp>
      </p:grpSp>
      <p:sp>
        <p:nvSpPr>
          <p:cNvPr id="5" name="AutoShape 5"/>
          <p:cNvSpPr/>
          <p:nvPr/>
        </p:nvSpPr>
        <p:spPr>
          <a:xfrm>
            <a:off x="2596081" y="6811578"/>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6" name="Group 6"/>
          <p:cNvGrpSpPr/>
          <p:nvPr/>
        </p:nvGrpSpPr>
        <p:grpSpPr>
          <a:xfrm>
            <a:off x="1827216" y="7412276"/>
            <a:ext cx="14614057" cy="492403"/>
            <a:chOff x="0" y="0"/>
            <a:chExt cx="3848970" cy="129686"/>
          </a:xfrm>
        </p:grpSpPr>
        <p:sp>
          <p:nvSpPr>
            <p:cNvPr id="7" name="Freeform 7"/>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8" name="TextBox 8"/>
            <p:cNvSpPr txBox="1"/>
            <p:nvPr/>
          </p:nvSpPr>
          <p:spPr>
            <a:xfrm>
              <a:off x="0" y="-47625"/>
              <a:ext cx="3848970" cy="177311"/>
            </a:xfrm>
            <a:prstGeom prst="rect">
              <a:avLst/>
            </a:prstGeom>
          </p:spPr>
          <p:txBody>
            <a:bodyPr lIns="50800" tIns="50800" rIns="50800" bIns="50800" rtlCol="0" anchor="ctr"/>
            <a:lstStyle/>
            <a:p>
              <a:pPr algn="ctr">
                <a:lnSpc>
                  <a:spcPts val="2800"/>
                </a:lnSpc>
              </a:pPr>
              <a:endParaRPr/>
            </a:p>
          </p:txBody>
        </p:sp>
      </p:grpSp>
      <p:sp>
        <p:nvSpPr>
          <p:cNvPr id="9" name="Freeform 9"/>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2"/>
            <a:stretch>
              <a:fillRect/>
            </a:stretch>
          </a:blipFill>
        </p:spPr>
        <p:txBody>
          <a:bodyPr/>
          <a:lstStyle/>
          <a:p>
            <a:endParaRPr lang="en-US"/>
          </a:p>
        </p:txBody>
      </p:sp>
      <p:sp>
        <p:nvSpPr>
          <p:cNvPr id="10" name="Freeform 10"/>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3"/>
            <a:stretch>
              <a:fillRect l="-8985" r="-16809"/>
            </a:stretch>
          </a:blipFill>
        </p:spPr>
        <p:txBody>
          <a:bodyPr/>
          <a:lstStyle/>
          <a:p>
            <a:endParaRPr lang="en-US"/>
          </a:p>
        </p:txBody>
      </p:sp>
      <p:sp>
        <p:nvSpPr>
          <p:cNvPr id="11" name="Freeform 11"/>
          <p:cNvSpPr/>
          <p:nvPr/>
        </p:nvSpPr>
        <p:spPr>
          <a:xfrm>
            <a:off x="0" y="0"/>
            <a:ext cx="18288000" cy="10206990"/>
          </a:xfrm>
          <a:custGeom>
            <a:avLst/>
            <a:gdLst/>
            <a:ahLst/>
            <a:cxnLst/>
            <a:rect l="l" t="t" r="r" b="b"/>
            <a:pathLst>
              <a:path w="18288000" h="10206990">
                <a:moveTo>
                  <a:pt x="0" y="0"/>
                </a:moveTo>
                <a:lnTo>
                  <a:pt x="18288000" y="0"/>
                </a:lnTo>
                <a:lnTo>
                  <a:pt x="18288000" y="10206990"/>
                </a:lnTo>
                <a:lnTo>
                  <a:pt x="0" y="10206990"/>
                </a:lnTo>
                <a:lnTo>
                  <a:pt x="0" y="0"/>
                </a:lnTo>
                <a:close/>
              </a:path>
            </a:pathLst>
          </a:custGeom>
          <a:blipFill>
            <a:blip r:embed="rId4">
              <a:alphaModFix amt="30000"/>
            </a:blip>
            <a:stretch>
              <a:fillRect t="-9686" b="-9686"/>
            </a:stretch>
          </a:blipFill>
        </p:spPr>
        <p:txBody>
          <a:bodyPr/>
          <a:lstStyle/>
          <a:p>
            <a:endParaRPr lang="en-US"/>
          </a:p>
        </p:txBody>
      </p:sp>
      <p:sp>
        <p:nvSpPr>
          <p:cNvPr id="12" name="TextBox 12"/>
          <p:cNvSpPr txBox="1"/>
          <p:nvPr/>
        </p:nvSpPr>
        <p:spPr>
          <a:xfrm>
            <a:off x="2596081" y="4770091"/>
            <a:ext cx="13272099" cy="1413511"/>
          </a:xfrm>
          <a:prstGeom prst="rect">
            <a:avLst/>
          </a:prstGeom>
        </p:spPr>
        <p:txBody>
          <a:bodyPr lIns="0" tIns="0" rIns="0" bIns="0" rtlCol="0" anchor="t">
            <a:spAutoFit/>
          </a:bodyPr>
          <a:lstStyle/>
          <a:p>
            <a:pPr algn="l">
              <a:lnSpc>
                <a:spcPts val="5400"/>
              </a:lnSpc>
            </a:pPr>
            <a:r>
              <a:rPr lang="en-US" sz="5400" b="1" spc="-297">
                <a:solidFill>
                  <a:srgbClr val="FFFFFF"/>
                </a:solidFill>
                <a:latin typeface="Montserrat Bold"/>
                <a:ea typeface="Montserrat Bold"/>
                <a:cs typeface="Montserrat Bold"/>
                <a:sym typeface="Montserrat Bold"/>
              </a:rPr>
              <a:t>Managing Stakeholders &amp; Office Relationships</a:t>
            </a:r>
          </a:p>
        </p:txBody>
      </p:sp>
      <p:sp>
        <p:nvSpPr>
          <p:cNvPr id="13" name="TextBox 13"/>
          <p:cNvSpPr txBox="1"/>
          <p:nvPr/>
        </p:nvSpPr>
        <p:spPr>
          <a:xfrm>
            <a:off x="2596081" y="4094450"/>
            <a:ext cx="4361213" cy="580391"/>
          </a:xfrm>
          <a:prstGeom prst="rect">
            <a:avLst/>
          </a:prstGeom>
        </p:spPr>
        <p:txBody>
          <a:bodyPr lIns="0" tIns="0" rIns="0" bIns="0" rtlCol="0" anchor="t">
            <a:spAutoFit/>
          </a:bodyPr>
          <a:lstStyle/>
          <a:p>
            <a:pPr algn="l">
              <a:lnSpc>
                <a:spcPts val="4759"/>
              </a:lnSpc>
            </a:pPr>
            <a:r>
              <a:rPr lang="en-US" sz="3399">
                <a:solidFill>
                  <a:srgbClr val="FFFFFF"/>
                </a:solidFill>
                <a:latin typeface="Montserrat"/>
                <a:ea typeface="Montserrat"/>
                <a:cs typeface="Montserrat"/>
                <a:sym typeface="Montserrat"/>
              </a:rPr>
              <a:t>Module Seven</a:t>
            </a:r>
          </a:p>
        </p:txBody>
      </p:sp>
      <p:sp>
        <p:nvSpPr>
          <p:cNvPr id="14" name="TextBox 14"/>
          <p:cNvSpPr txBox="1"/>
          <p:nvPr/>
        </p:nvSpPr>
        <p:spPr>
          <a:xfrm>
            <a:off x="2596081" y="6145501"/>
            <a:ext cx="12966441" cy="412750"/>
          </a:xfrm>
          <a:prstGeom prst="rect">
            <a:avLst/>
          </a:prstGeom>
        </p:spPr>
        <p:txBody>
          <a:bodyPr lIns="0" tIns="0" rIns="0" bIns="0" rtlCol="0" anchor="t">
            <a:spAutoFit/>
          </a:bodyPr>
          <a:lstStyle/>
          <a:p>
            <a:pPr algn="l">
              <a:lnSpc>
                <a:spcPts val="3499"/>
              </a:lnSpc>
              <a:spcBef>
                <a:spcPct val="0"/>
              </a:spcBef>
            </a:pPr>
            <a:r>
              <a:rPr lang="en-US" sz="2499" i="1">
                <a:solidFill>
                  <a:srgbClr val="FFFFFF"/>
                </a:solidFill>
                <a:latin typeface="Montserrat Italics"/>
                <a:ea typeface="Montserrat Italics"/>
                <a:cs typeface="Montserrat Italics"/>
                <a:sym typeface="Montserrat Italics"/>
              </a:rPr>
              <a:t>Working effectively with researchers, managers &amp; partners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AutoShape 3"/>
          <p:cNvSpPr/>
          <p:nvPr/>
        </p:nvSpPr>
        <p:spPr>
          <a:xfrm>
            <a:off x="4187609" y="2542074"/>
            <a:ext cx="2618740"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0" y="0"/>
            <a:ext cx="3086100" cy="10287000"/>
            <a:chOff x="0" y="0"/>
            <a:chExt cx="812800" cy="2709333"/>
          </a:xfrm>
        </p:grpSpPr>
        <p:sp>
          <p:nvSpPr>
            <p:cNvPr id="5" name="Freeform 5"/>
            <p:cNvSpPr/>
            <p:nvPr/>
          </p:nvSpPr>
          <p:spPr>
            <a:xfrm>
              <a:off x="0" y="0"/>
              <a:ext cx="812800" cy="2709333"/>
            </a:xfrm>
            <a:custGeom>
              <a:avLst/>
              <a:gdLst/>
              <a:ahLst/>
              <a:cxnLst/>
              <a:rect l="l" t="t" r="r" b="b"/>
              <a:pathLst>
                <a:path w="812800" h="2709333">
                  <a:moveTo>
                    <a:pt x="0" y="0"/>
                  </a:moveTo>
                  <a:lnTo>
                    <a:pt x="812800" y="0"/>
                  </a:lnTo>
                  <a:lnTo>
                    <a:pt x="812800" y="2709333"/>
                  </a:lnTo>
                  <a:lnTo>
                    <a:pt x="0" y="2709333"/>
                  </a:lnTo>
                  <a:close/>
                </a:path>
              </a:pathLst>
            </a:custGeom>
            <a:solidFill>
              <a:srgbClr val="FF751F"/>
            </a:solidFill>
          </p:spPr>
          <p:txBody>
            <a:bodyPr/>
            <a:lstStyle/>
            <a:p>
              <a:endParaRPr lang="en-US"/>
            </a:p>
          </p:txBody>
        </p:sp>
        <p:sp>
          <p:nvSpPr>
            <p:cNvPr id="6" name="TextBox 6"/>
            <p:cNvSpPr txBox="1"/>
            <p:nvPr/>
          </p:nvSpPr>
          <p:spPr>
            <a:xfrm>
              <a:off x="0" y="-47625"/>
              <a:ext cx="812800" cy="2756958"/>
            </a:xfrm>
            <a:prstGeom prst="rect">
              <a:avLst/>
            </a:prstGeom>
          </p:spPr>
          <p:txBody>
            <a:bodyPr lIns="50800" tIns="50800" rIns="50800" bIns="50800" rtlCol="0" anchor="ctr"/>
            <a:lstStyle/>
            <a:p>
              <a:pPr algn="ctr">
                <a:lnSpc>
                  <a:spcPts val="2659"/>
                </a:lnSpc>
              </a:pPr>
              <a:endParaRPr/>
            </a:p>
          </p:txBody>
        </p:sp>
      </p:grpSp>
      <p:grpSp>
        <p:nvGrpSpPr>
          <p:cNvPr id="7" name="Group 7"/>
          <p:cNvGrpSpPr>
            <a:grpSpLocks noChangeAspect="1"/>
          </p:cNvGrpSpPr>
          <p:nvPr/>
        </p:nvGrpSpPr>
        <p:grpSpPr>
          <a:xfrm>
            <a:off x="11542078" y="1116529"/>
            <a:ext cx="5993196" cy="8053941"/>
            <a:chOff x="0" y="0"/>
            <a:chExt cx="3663950" cy="4923790"/>
          </a:xfrm>
        </p:grpSpPr>
        <p:sp>
          <p:nvSpPr>
            <p:cNvPr id="8" name="Freeform 8"/>
            <p:cNvSpPr/>
            <p:nvPr/>
          </p:nvSpPr>
          <p:spPr>
            <a:xfrm>
              <a:off x="31750" y="31750"/>
              <a:ext cx="3600450" cy="4859020"/>
            </a:xfrm>
            <a:custGeom>
              <a:avLst/>
              <a:gdLst/>
              <a:ahLst/>
              <a:cxnLst/>
              <a:rect l="l" t="t" r="r" b="b"/>
              <a:pathLst>
                <a:path w="3600450" h="4859020">
                  <a:moveTo>
                    <a:pt x="3600450" y="4499610"/>
                  </a:moveTo>
                  <a:cubicBezTo>
                    <a:pt x="3600450" y="4699000"/>
                    <a:pt x="3439160" y="4859020"/>
                    <a:pt x="3241040" y="4859020"/>
                  </a:cubicBezTo>
                  <a:lnTo>
                    <a:pt x="359410" y="4859020"/>
                  </a:lnTo>
                  <a:cubicBezTo>
                    <a:pt x="160020" y="4859020"/>
                    <a:pt x="0" y="4697730"/>
                    <a:pt x="0" y="4499610"/>
                  </a:cubicBezTo>
                  <a:lnTo>
                    <a:pt x="0" y="359410"/>
                  </a:lnTo>
                  <a:cubicBezTo>
                    <a:pt x="0" y="160020"/>
                    <a:pt x="161290" y="0"/>
                    <a:pt x="359410" y="0"/>
                  </a:cubicBezTo>
                  <a:lnTo>
                    <a:pt x="3239770" y="0"/>
                  </a:lnTo>
                  <a:cubicBezTo>
                    <a:pt x="3439160" y="0"/>
                    <a:pt x="3599180" y="161290"/>
                    <a:pt x="3599180" y="359410"/>
                  </a:cubicBezTo>
                  <a:lnTo>
                    <a:pt x="3600450" y="4499610"/>
                  </a:lnTo>
                  <a:close/>
                </a:path>
              </a:pathLst>
            </a:custGeom>
            <a:blipFill>
              <a:blip r:embed="rId3"/>
              <a:stretch>
                <a:fillRect l="-54724" r="-85196"/>
              </a:stretch>
            </a:blipFill>
          </p:spPr>
          <p:txBody>
            <a:bodyPr/>
            <a:lstStyle/>
            <a:p>
              <a:endParaRPr lang="en-US"/>
            </a:p>
          </p:txBody>
        </p:sp>
        <p:sp>
          <p:nvSpPr>
            <p:cNvPr id="9" name="Freeform 9"/>
            <p:cNvSpPr/>
            <p:nvPr/>
          </p:nvSpPr>
          <p:spPr>
            <a:xfrm>
              <a:off x="0" y="0"/>
              <a:ext cx="3662687" cy="4923790"/>
            </a:xfrm>
            <a:custGeom>
              <a:avLst/>
              <a:gdLst/>
              <a:ahLst/>
              <a:cxnLst/>
              <a:rect l="l" t="t" r="r" b="b"/>
              <a:pathLst>
                <a:path w="3662687" h="4923790">
                  <a:moveTo>
                    <a:pt x="3271520" y="4923790"/>
                  </a:moveTo>
                  <a:lnTo>
                    <a:pt x="391160" y="4923790"/>
                  </a:lnTo>
                  <a:cubicBezTo>
                    <a:pt x="175260" y="4923790"/>
                    <a:pt x="0" y="4748530"/>
                    <a:pt x="0" y="4532630"/>
                  </a:cubicBezTo>
                  <a:lnTo>
                    <a:pt x="0" y="392430"/>
                  </a:lnTo>
                  <a:cubicBezTo>
                    <a:pt x="0" y="175260"/>
                    <a:pt x="175260" y="0"/>
                    <a:pt x="391160" y="0"/>
                  </a:cubicBezTo>
                  <a:lnTo>
                    <a:pt x="3271520" y="0"/>
                  </a:lnTo>
                  <a:cubicBezTo>
                    <a:pt x="3487420" y="0"/>
                    <a:pt x="3662680" y="175260"/>
                    <a:pt x="3662680" y="391160"/>
                  </a:cubicBezTo>
                  <a:lnTo>
                    <a:pt x="3662680" y="4531360"/>
                  </a:lnTo>
                  <a:cubicBezTo>
                    <a:pt x="3663950" y="4747260"/>
                    <a:pt x="3487420" y="4923790"/>
                    <a:pt x="3271520" y="4923790"/>
                  </a:cubicBezTo>
                  <a:close/>
                  <a:moveTo>
                    <a:pt x="391160" y="63500"/>
                  </a:moveTo>
                  <a:cubicBezTo>
                    <a:pt x="210820" y="63500"/>
                    <a:pt x="63500" y="210820"/>
                    <a:pt x="63500" y="391160"/>
                  </a:cubicBezTo>
                  <a:lnTo>
                    <a:pt x="63500" y="4531360"/>
                  </a:lnTo>
                  <a:cubicBezTo>
                    <a:pt x="63500" y="4712970"/>
                    <a:pt x="210820" y="4859020"/>
                    <a:pt x="391160" y="4859020"/>
                  </a:cubicBezTo>
                  <a:lnTo>
                    <a:pt x="3271520" y="4859020"/>
                  </a:lnTo>
                  <a:cubicBezTo>
                    <a:pt x="3453130" y="4859020"/>
                    <a:pt x="3599180" y="4711700"/>
                    <a:pt x="3599180" y="4531360"/>
                  </a:cubicBezTo>
                  <a:lnTo>
                    <a:pt x="3599180" y="391160"/>
                  </a:lnTo>
                  <a:cubicBezTo>
                    <a:pt x="3599180" y="209550"/>
                    <a:pt x="3451860" y="63500"/>
                    <a:pt x="3271520" y="63500"/>
                  </a:cubicBezTo>
                  <a:lnTo>
                    <a:pt x="391160" y="63500"/>
                  </a:lnTo>
                  <a:close/>
                </a:path>
              </a:pathLst>
            </a:custGeom>
            <a:solidFill>
              <a:srgbClr val="000000"/>
            </a:solidFill>
          </p:spPr>
          <p:txBody>
            <a:bodyPr/>
            <a:lstStyle/>
            <a:p>
              <a:endParaRPr lang="en-US"/>
            </a:p>
          </p:txBody>
        </p:sp>
      </p:grpSp>
      <p:sp>
        <p:nvSpPr>
          <p:cNvPr id="10" name="Freeform 10"/>
          <p:cNvSpPr/>
          <p:nvPr/>
        </p:nvSpPr>
        <p:spPr>
          <a:xfrm>
            <a:off x="4187609" y="9021750"/>
            <a:ext cx="2210025" cy="552506"/>
          </a:xfrm>
          <a:custGeom>
            <a:avLst/>
            <a:gdLst/>
            <a:ahLst/>
            <a:cxnLst/>
            <a:rect l="l" t="t" r="r" b="b"/>
            <a:pathLst>
              <a:path w="2210025" h="552506">
                <a:moveTo>
                  <a:pt x="0" y="0"/>
                </a:moveTo>
                <a:lnTo>
                  <a:pt x="2210025" y="0"/>
                </a:lnTo>
                <a:lnTo>
                  <a:pt x="2210025" y="552506"/>
                </a:lnTo>
                <a:lnTo>
                  <a:pt x="0" y="5525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4186537" y="645020"/>
            <a:ext cx="6300209" cy="1879492"/>
          </a:xfrm>
          <a:prstGeom prst="rect">
            <a:avLst/>
          </a:prstGeom>
        </p:spPr>
        <p:txBody>
          <a:bodyPr lIns="0" tIns="0" rIns="0" bIns="0" rtlCol="0" anchor="t">
            <a:spAutoFit/>
          </a:bodyPr>
          <a:lstStyle/>
          <a:p>
            <a:pPr algn="l">
              <a:lnSpc>
                <a:spcPts val="5080"/>
              </a:lnSpc>
              <a:spcBef>
                <a:spcPct val="0"/>
              </a:spcBef>
            </a:pPr>
            <a:r>
              <a:rPr lang="en-US" sz="3629" b="1">
                <a:solidFill>
                  <a:srgbClr val="000000"/>
                </a:solidFill>
                <a:latin typeface="Montserrat Bold"/>
                <a:ea typeface="Montserrat Bold"/>
                <a:cs typeface="Montserrat Bold"/>
                <a:sym typeface="Montserrat Bold"/>
              </a:rPr>
              <a:t>WHY STAKEHOLDER MANAGEMENT MATTERS AT IITA</a:t>
            </a:r>
          </a:p>
        </p:txBody>
      </p:sp>
      <p:sp>
        <p:nvSpPr>
          <p:cNvPr id="12" name="TextBox 12"/>
          <p:cNvSpPr txBox="1"/>
          <p:nvPr/>
        </p:nvSpPr>
        <p:spPr>
          <a:xfrm>
            <a:off x="3594032" y="3027125"/>
            <a:ext cx="7443220" cy="6231175"/>
          </a:xfrm>
          <a:prstGeom prst="rect">
            <a:avLst/>
          </a:prstGeom>
        </p:spPr>
        <p:txBody>
          <a:bodyPr lIns="0" tIns="0" rIns="0" bIns="0" rtlCol="0" anchor="t">
            <a:spAutoFit/>
          </a:bodyPr>
          <a:lstStyle/>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Administrators sit at the center of research, operations, and partnerships</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Smooth relationships reduce delays, conflict, and rework</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Effective engagement ensures researchers can focus on science</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Builds trust and enhances IITA’s reputation with partners &amp; donors</a:t>
            </a:r>
          </a:p>
          <a:p>
            <a:pPr marL="647700" lvl="1" indent="-323850" algn="l">
              <a:lnSpc>
                <a:spcPts val="4200"/>
              </a:lnSpc>
              <a:buFont typeface="Arial"/>
              <a:buChar char="•"/>
            </a:pPr>
            <a:r>
              <a:rPr lang="en-US" sz="3000">
                <a:solidFill>
                  <a:srgbClr val="000000"/>
                </a:solidFill>
                <a:latin typeface="Montserrat"/>
                <a:ea typeface="Montserrat"/>
                <a:cs typeface="Montserrat"/>
                <a:sym typeface="Montserrat"/>
              </a:rPr>
              <a:t>Enables consistency and efficiency across departments</a:t>
            </a:r>
          </a:p>
          <a:p>
            <a:pPr algn="l">
              <a:lnSpc>
                <a:spcPts val="2948"/>
              </a:lnSpc>
              <a:spcBef>
                <a:spcPct val="0"/>
              </a:spcBef>
            </a:pPr>
            <a:endParaRPr lang="en-US" sz="3000">
              <a:solidFill>
                <a:srgbClr val="000000"/>
              </a:solidFill>
              <a:latin typeface="Montserrat"/>
              <a:ea typeface="Montserrat"/>
              <a:cs typeface="Montserrat"/>
              <a:sym typeface="Montserra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350628"/>
            <a:ext cx="7700829" cy="6066446"/>
            <a:chOff x="0" y="0"/>
            <a:chExt cx="2028202" cy="1597747"/>
          </a:xfrm>
        </p:grpSpPr>
        <p:sp>
          <p:nvSpPr>
            <p:cNvPr id="3" name="Freeform 3"/>
            <p:cNvSpPr/>
            <p:nvPr/>
          </p:nvSpPr>
          <p:spPr>
            <a:xfrm>
              <a:off x="0" y="0"/>
              <a:ext cx="2028202" cy="1597747"/>
            </a:xfrm>
            <a:custGeom>
              <a:avLst/>
              <a:gdLst/>
              <a:ahLst/>
              <a:cxnLst/>
              <a:rect l="l" t="t" r="r" b="b"/>
              <a:pathLst>
                <a:path w="2028202" h="1597747">
                  <a:moveTo>
                    <a:pt x="0" y="0"/>
                  </a:moveTo>
                  <a:lnTo>
                    <a:pt x="2028202" y="0"/>
                  </a:lnTo>
                  <a:lnTo>
                    <a:pt x="2028202" y="1597747"/>
                  </a:lnTo>
                  <a:lnTo>
                    <a:pt x="0" y="1597747"/>
                  </a:lnTo>
                  <a:close/>
                </a:path>
              </a:pathLst>
            </a:custGeom>
            <a:solidFill>
              <a:srgbClr val="060B37"/>
            </a:solidFill>
          </p:spPr>
          <p:txBody>
            <a:bodyPr/>
            <a:lstStyle/>
            <a:p>
              <a:endParaRPr lang="en-US"/>
            </a:p>
          </p:txBody>
        </p:sp>
        <p:sp>
          <p:nvSpPr>
            <p:cNvPr id="4" name="TextBox 4"/>
            <p:cNvSpPr txBox="1"/>
            <p:nvPr/>
          </p:nvSpPr>
          <p:spPr>
            <a:xfrm>
              <a:off x="0" y="-38100"/>
              <a:ext cx="2028202" cy="163584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013349" y="1057275"/>
            <a:ext cx="10261303" cy="548132"/>
          </a:xfrm>
          <a:prstGeom prst="rect">
            <a:avLst/>
          </a:prstGeom>
        </p:spPr>
        <p:txBody>
          <a:bodyPr lIns="0" tIns="0" rIns="0" bIns="0" rtlCol="0" anchor="t">
            <a:spAutoFit/>
          </a:bodyPr>
          <a:lstStyle/>
          <a:p>
            <a:pPr algn="ctr">
              <a:lnSpc>
                <a:spcPts val="4293"/>
              </a:lnSpc>
              <a:spcBef>
                <a:spcPct val="0"/>
              </a:spcBef>
            </a:pPr>
            <a:r>
              <a:rPr lang="en-US" sz="3799" b="1">
                <a:solidFill>
                  <a:srgbClr val="000000"/>
                </a:solidFill>
                <a:latin typeface="Montserrat Bold"/>
                <a:ea typeface="Montserrat Bold"/>
                <a:cs typeface="Montserrat Bold"/>
                <a:sym typeface="Montserrat Bold"/>
              </a:rPr>
              <a:t>Recall:  Who Are Your Key Stakeholders?</a:t>
            </a:r>
          </a:p>
        </p:txBody>
      </p:sp>
      <p:sp>
        <p:nvSpPr>
          <p:cNvPr id="6" name="TextBox 6"/>
          <p:cNvSpPr txBox="1"/>
          <p:nvPr/>
        </p:nvSpPr>
        <p:spPr>
          <a:xfrm>
            <a:off x="1259593" y="3201800"/>
            <a:ext cx="7239043" cy="4383151"/>
          </a:xfrm>
          <a:prstGeom prst="rect">
            <a:avLst/>
          </a:prstGeom>
        </p:spPr>
        <p:txBody>
          <a:bodyPr lIns="0" tIns="0" rIns="0" bIns="0" rtlCol="0" anchor="t">
            <a:spAutoFit/>
          </a:bodyPr>
          <a:lstStyle/>
          <a:p>
            <a:pPr algn="l">
              <a:lnSpc>
                <a:spcPts val="3841"/>
              </a:lnSpc>
              <a:spcBef>
                <a:spcPct val="0"/>
              </a:spcBef>
            </a:pPr>
            <a:r>
              <a:rPr lang="en-US" sz="3399"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Internal Stakeholders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Researchers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Scientists &amp; project leads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Unit/Department managers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Support teams (Finance, Procurement, HR, Security, ICT)</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Colleagues &amp; administrative peers</a:t>
            </a:r>
          </a:p>
        </p:txBody>
      </p:sp>
      <p:grpSp>
        <p:nvGrpSpPr>
          <p:cNvPr id="7" name="Group 7"/>
          <p:cNvGrpSpPr/>
          <p:nvPr/>
        </p:nvGrpSpPr>
        <p:grpSpPr>
          <a:xfrm>
            <a:off x="9558471" y="2350628"/>
            <a:ext cx="7700829" cy="6066446"/>
            <a:chOff x="0" y="0"/>
            <a:chExt cx="2028202" cy="1597747"/>
          </a:xfrm>
        </p:grpSpPr>
        <p:sp>
          <p:nvSpPr>
            <p:cNvPr id="8" name="Freeform 8"/>
            <p:cNvSpPr/>
            <p:nvPr/>
          </p:nvSpPr>
          <p:spPr>
            <a:xfrm>
              <a:off x="0" y="0"/>
              <a:ext cx="2028202" cy="1597747"/>
            </a:xfrm>
            <a:custGeom>
              <a:avLst/>
              <a:gdLst/>
              <a:ahLst/>
              <a:cxnLst/>
              <a:rect l="l" t="t" r="r" b="b"/>
              <a:pathLst>
                <a:path w="2028202" h="1597747">
                  <a:moveTo>
                    <a:pt x="0" y="0"/>
                  </a:moveTo>
                  <a:lnTo>
                    <a:pt x="2028202" y="0"/>
                  </a:lnTo>
                  <a:lnTo>
                    <a:pt x="2028202" y="1597747"/>
                  </a:lnTo>
                  <a:lnTo>
                    <a:pt x="0" y="1597747"/>
                  </a:lnTo>
                  <a:close/>
                </a:path>
              </a:pathLst>
            </a:custGeom>
            <a:solidFill>
              <a:srgbClr val="060B37"/>
            </a:solidFill>
          </p:spPr>
          <p:txBody>
            <a:bodyPr/>
            <a:lstStyle/>
            <a:p>
              <a:endParaRPr lang="en-US"/>
            </a:p>
          </p:txBody>
        </p:sp>
        <p:sp>
          <p:nvSpPr>
            <p:cNvPr id="9" name="TextBox 9"/>
            <p:cNvSpPr txBox="1"/>
            <p:nvPr/>
          </p:nvSpPr>
          <p:spPr>
            <a:xfrm>
              <a:off x="0" y="-38100"/>
              <a:ext cx="2028202" cy="1635847"/>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082924" y="3201800"/>
            <a:ext cx="6651923" cy="3411601"/>
          </a:xfrm>
          <a:prstGeom prst="rect">
            <a:avLst/>
          </a:prstGeom>
        </p:spPr>
        <p:txBody>
          <a:bodyPr lIns="0" tIns="0" rIns="0" bIns="0" rtlCol="0" anchor="t">
            <a:spAutoFit/>
          </a:bodyPr>
          <a:lstStyle/>
          <a:p>
            <a:pPr algn="just">
              <a:lnSpc>
                <a:spcPts val="3841"/>
              </a:lnSpc>
              <a:spcBef>
                <a:spcPct val="0"/>
              </a:spcBef>
            </a:pPr>
            <a:r>
              <a:rPr lang="en-US" sz="3399"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External Stakeholders</a:t>
            </a:r>
          </a:p>
          <a:p>
            <a:pPr algn="just">
              <a:lnSpc>
                <a:spcPts val="3841"/>
              </a:lnSpc>
              <a:spcBef>
                <a:spcPct val="0"/>
              </a:spcBef>
            </a:pPr>
            <a:endParaRPr lang="en-US" sz="3399" b="1">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endParaRP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Donors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Government agencies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International partners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Vendors &amp; service providers</a:t>
            </a:r>
          </a:p>
          <a:p>
            <a:pPr marL="734055" lvl="1" indent="-367027" algn="l">
              <a:lnSpc>
                <a:spcPts val="3841"/>
              </a:lnSpc>
              <a:buFont typeface="Arial"/>
              <a:buChar char="•"/>
            </a:pPr>
            <a:r>
              <a:rPr lang="en-US" sz="3399">
                <a:gradFill>
                  <a:gsLst>
                    <a:gs pos="0">
                      <a:srgbClr val="FFFFFF">
                        <a:alpha val="100000"/>
                      </a:srgbClr>
                    </a:gs>
                    <a:gs pos="100000">
                      <a:srgbClr val="FFFFFF">
                        <a:alpha val="100000"/>
                      </a:srgbClr>
                    </a:gs>
                  </a:gsLst>
                  <a:lin ang="0"/>
                </a:gradFill>
                <a:latin typeface="Montserrat"/>
                <a:ea typeface="Montserrat"/>
                <a:cs typeface="Montserrat"/>
                <a:sym typeface="Montserrat"/>
              </a:rPr>
              <a:t>Visiting delegations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3651" y="2927469"/>
            <a:ext cx="9808080" cy="1323530"/>
            <a:chOff x="0" y="0"/>
            <a:chExt cx="796711" cy="239652"/>
          </a:xfrm>
        </p:grpSpPr>
        <p:sp>
          <p:nvSpPr>
            <p:cNvPr id="3" name="Freeform 3"/>
            <p:cNvSpPr/>
            <p:nvPr/>
          </p:nvSpPr>
          <p:spPr>
            <a:xfrm>
              <a:off x="0" y="0"/>
              <a:ext cx="796711" cy="239652"/>
            </a:xfrm>
            <a:custGeom>
              <a:avLst/>
              <a:gdLst/>
              <a:ahLst/>
              <a:cxnLst/>
              <a:rect l="l" t="t" r="r" b="b"/>
              <a:pathLst>
                <a:path w="796711" h="239652">
                  <a:moveTo>
                    <a:pt x="47110" y="100480"/>
                  </a:moveTo>
                  <a:cubicBezTo>
                    <a:pt x="70289" y="108864"/>
                    <a:pt x="70335" y="131107"/>
                    <a:pt x="47287" y="139524"/>
                  </a:cubicBezTo>
                  <a:cubicBezTo>
                    <a:pt x="18311" y="150105"/>
                    <a:pt x="954" y="163642"/>
                    <a:pt x="954" y="178360"/>
                  </a:cubicBezTo>
                  <a:cubicBezTo>
                    <a:pt x="954" y="212348"/>
                    <a:pt x="92482" y="239652"/>
                    <a:pt x="204240" y="239652"/>
                  </a:cubicBezTo>
                  <a:cubicBezTo>
                    <a:pt x="253421" y="239652"/>
                    <a:pt x="298435" y="234449"/>
                    <a:pt x="333592" y="225758"/>
                  </a:cubicBezTo>
                  <a:cubicBezTo>
                    <a:pt x="361638" y="218825"/>
                    <a:pt x="436034" y="218824"/>
                    <a:pt x="464080" y="225757"/>
                  </a:cubicBezTo>
                  <a:cubicBezTo>
                    <a:pt x="499237" y="234448"/>
                    <a:pt x="544253" y="239652"/>
                    <a:pt x="593444" y="239652"/>
                  </a:cubicBezTo>
                  <a:cubicBezTo>
                    <a:pt x="705203" y="239652"/>
                    <a:pt x="796711" y="212348"/>
                    <a:pt x="796711" y="178360"/>
                  </a:cubicBezTo>
                  <a:cubicBezTo>
                    <a:pt x="796711" y="163533"/>
                    <a:pt x="778814" y="149904"/>
                    <a:pt x="749348" y="139289"/>
                  </a:cubicBezTo>
                  <a:cubicBezTo>
                    <a:pt x="726196" y="130948"/>
                    <a:pt x="726196" y="108989"/>
                    <a:pt x="749314" y="100639"/>
                  </a:cubicBezTo>
                  <a:cubicBezTo>
                    <a:pt x="778801" y="89990"/>
                    <a:pt x="796711" y="76284"/>
                    <a:pt x="796711" y="61292"/>
                  </a:cubicBezTo>
                  <a:cubicBezTo>
                    <a:pt x="796711" y="27597"/>
                    <a:pt x="705203" y="0"/>
                    <a:pt x="593444" y="0"/>
                  </a:cubicBezTo>
                  <a:cubicBezTo>
                    <a:pt x="544677" y="0"/>
                    <a:pt x="500188" y="5089"/>
                    <a:pt x="465216" y="13605"/>
                  </a:cubicBezTo>
                  <a:cubicBezTo>
                    <a:pt x="436746" y="20539"/>
                    <a:pt x="359508" y="20461"/>
                    <a:pt x="331039" y="13528"/>
                  </a:cubicBezTo>
                  <a:cubicBezTo>
                    <a:pt x="296253" y="5058"/>
                    <a:pt x="251887" y="0"/>
                    <a:pt x="203266" y="0"/>
                  </a:cubicBezTo>
                  <a:cubicBezTo>
                    <a:pt x="91507" y="0"/>
                    <a:pt x="0" y="27597"/>
                    <a:pt x="0" y="61292"/>
                  </a:cubicBezTo>
                  <a:cubicBezTo>
                    <a:pt x="0" y="76209"/>
                    <a:pt x="17732" y="89853"/>
                    <a:pt x="47110" y="100480"/>
                  </a:cubicBezTo>
                  <a:close/>
                </a:path>
              </a:pathLst>
            </a:custGeom>
            <a:solidFill>
              <a:srgbClr val="060B37"/>
            </a:solidFill>
          </p:spPr>
          <p:txBody>
            <a:bodyPr/>
            <a:lstStyle/>
            <a:p>
              <a:endParaRPr lang="en-US"/>
            </a:p>
          </p:txBody>
        </p:sp>
        <p:sp>
          <p:nvSpPr>
            <p:cNvPr id="4" name="TextBox 4"/>
            <p:cNvSpPr txBox="1"/>
            <p:nvPr/>
          </p:nvSpPr>
          <p:spPr>
            <a:xfrm>
              <a:off x="63375" y="-28562"/>
              <a:ext cx="669961" cy="249150"/>
            </a:xfrm>
            <a:prstGeom prst="rect">
              <a:avLst/>
            </a:prstGeom>
          </p:spPr>
          <p:txBody>
            <a:bodyPr lIns="50800" tIns="50800" rIns="50800" bIns="50800" rtlCol="0" anchor="ctr"/>
            <a:lstStyle/>
            <a:p>
              <a:pPr algn="ctr">
                <a:lnSpc>
                  <a:spcPts val="3919"/>
                </a:lnSpc>
              </a:pPr>
              <a:r>
                <a:rPr lang="en-US" sz="2799" b="1">
                  <a:solidFill>
                    <a:srgbClr val="FFFFFF"/>
                  </a:solidFill>
                  <a:latin typeface="Montserrat Bold"/>
                  <a:ea typeface="Montserrat Bold"/>
                  <a:cs typeface="Montserrat Bold"/>
                  <a:sym typeface="Montserrat Bold"/>
                </a:rPr>
                <a:t>Researchers</a:t>
              </a:r>
            </a:p>
          </p:txBody>
        </p:sp>
      </p:grpSp>
      <p:grpSp>
        <p:nvGrpSpPr>
          <p:cNvPr id="8" name="Group 8"/>
          <p:cNvGrpSpPr/>
          <p:nvPr/>
        </p:nvGrpSpPr>
        <p:grpSpPr>
          <a:xfrm>
            <a:off x="12488432" y="2927469"/>
            <a:ext cx="4175689" cy="1323530"/>
            <a:chOff x="0" y="0"/>
            <a:chExt cx="756092" cy="239652"/>
          </a:xfrm>
        </p:grpSpPr>
        <p:sp>
          <p:nvSpPr>
            <p:cNvPr id="9" name="Freeform 9"/>
            <p:cNvSpPr/>
            <p:nvPr/>
          </p:nvSpPr>
          <p:spPr>
            <a:xfrm>
              <a:off x="0" y="0"/>
              <a:ext cx="756092" cy="239652"/>
            </a:xfrm>
            <a:custGeom>
              <a:avLst/>
              <a:gdLst/>
              <a:ahLst/>
              <a:cxnLst/>
              <a:rect l="l" t="t" r="r" b="b"/>
              <a:pathLst>
                <a:path w="756092" h="239652">
                  <a:moveTo>
                    <a:pt x="44709" y="100480"/>
                  </a:moveTo>
                  <a:cubicBezTo>
                    <a:pt x="66705" y="108864"/>
                    <a:pt x="66749" y="131107"/>
                    <a:pt x="44877" y="139524"/>
                  </a:cubicBezTo>
                  <a:cubicBezTo>
                    <a:pt x="17377" y="150105"/>
                    <a:pt x="906" y="163642"/>
                    <a:pt x="906" y="178360"/>
                  </a:cubicBezTo>
                  <a:cubicBezTo>
                    <a:pt x="906" y="212348"/>
                    <a:pt x="87767" y="239652"/>
                    <a:pt x="193828" y="239652"/>
                  </a:cubicBezTo>
                  <a:cubicBezTo>
                    <a:pt x="240501" y="239652"/>
                    <a:pt x="283220" y="234449"/>
                    <a:pt x="316584" y="225758"/>
                  </a:cubicBezTo>
                  <a:cubicBezTo>
                    <a:pt x="343200" y="218825"/>
                    <a:pt x="413804" y="218824"/>
                    <a:pt x="440420" y="225757"/>
                  </a:cubicBezTo>
                  <a:cubicBezTo>
                    <a:pt x="473784" y="234448"/>
                    <a:pt x="516505" y="239652"/>
                    <a:pt x="563189" y="239652"/>
                  </a:cubicBezTo>
                  <a:cubicBezTo>
                    <a:pt x="669250" y="239652"/>
                    <a:pt x="756092" y="212348"/>
                    <a:pt x="756092" y="178360"/>
                  </a:cubicBezTo>
                  <a:cubicBezTo>
                    <a:pt x="756092" y="163533"/>
                    <a:pt x="739107" y="149904"/>
                    <a:pt x="711144" y="139289"/>
                  </a:cubicBezTo>
                  <a:cubicBezTo>
                    <a:pt x="689173" y="130948"/>
                    <a:pt x="689173" y="108989"/>
                    <a:pt x="711111" y="100639"/>
                  </a:cubicBezTo>
                  <a:cubicBezTo>
                    <a:pt x="739095" y="89990"/>
                    <a:pt x="756092" y="76284"/>
                    <a:pt x="756092" y="61292"/>
                  </a:cubicBezTo>
                  <a:cubicBezTo>
                    <a:pt x="756092" y="27597"/>
                    <a:pt x="669250" y="0"/>
                    <a:pt x="563189" y="0"/>
                  </a:cubicBezTo>
                  <a:cubicBezTo>
                    <a:pt x="516907" y="0"/>
                    <a:pt x="474686" y="5089"/>
                    <a:pt x="441497" y="13605"/>
                  </a:cubicBezTo>
                  <a:cubicBezTo>
                    <a:pt x="414479" y="20539"/>
                    <a:pt x="341180" y="20461"/>
                    <a:pt x="314161" y="13528"/>
                  </a:cubicBezTo>
                  <a:cubicBezTo>
                    <a:pt x="281149" y="5058"/>
                    <a:pt x="239045" y="0"/>
                    <a:pt x="192903" y="0"/>
                  </a:cubicBezTo>
                  <a:cubicBezTo>
                    <a:pt x="86841" y="0"/>
                    <a:pt x="0" y="27597"/>
                    <a:pt x="0" y="61292"/>
                  </a:cubicBezTo>
                  <a:cubicBezTo>
                    <a:pt x="0" y="76209"/>
                    <a:pt x="16828" y="89853"/>
                    <a:pt x="44709" y="100480"/>
                  </a:cubicBezTo>
                  <a:close/>
                </a:path>
              </a:pathLst>
            </a:custGeom>
            <a:solidFill>
              <a:srgbClr val="060B37"/>
            </a:solidFill>
          </p:spPr>
          <p:txBody>
            <a:bodyPr/>
            <a:lstStyle/>
            <a:p>
              <a:endParaRPr lang="en-US"/>
            </a:p>
          </p:txBody>
        </p:sp>
        <p:sp>
          <p:nvSpPr>
            <p:cNvPr id="10" name="TextBox 10"/>
            <p:cNvSpPr txBox="1"/>
            <p:nvPr/>
          </p:nvSpPr>
          <p:spPr>
            <a:xfrm>
              <a:off x="60144" y="-28562"/>
              <a:ext cx="635804" cy="249150"/>
            </a:xfrm>
            <a:prstGeom prst="rect">
              <a:avLst/>
            </a:prstGeom>
          </p:spPr>
          <p:txBody>
            <a:bodyPr lIns="50800" tIns="50800" rIns="50800" bIns="50800" rtlCol="0" anchor="ctr"/>
            <a:lstStyle/>
            <a:p>
              <a:pPr algn="ctr">
                <a:lnSpc>
                  <a:spcPts val="3919"/>
                </a:lnSpc>
              </a:pPr>
              <a:r>
                <a:rPr lang="en-US" sz="2799" b="1">
                  <a:solidFill>
                    <a:srgbClr val="FFFFFF"/>
                  </a:solidFill>
                  <a:latin typeface="Montserrat Bold"/>
                  <a:ea typeface="Montserrat Bold"/>
                  <a:cs typeface="Montserrat Bold"/>
                  <a:sym typeface="Montserrat Bold"/>
                </a:rPr>
                <a:t>Partners/Donors</a:t>
              </a:r>
            </a:p>
          </p:txBody>
        </p:sp>
      </p:grpSp>
      <p:grpSp>
        <p:nvGrpSpPr>
          <p:cNvPr id="11" name="Group 11"/>
          <p:cNvGrpSpPr/>
          <p:nvPr/>
        </p:nvGrpSpPr>
        <p:grpSpPr>
          <a:xfrm>
            <a:off x="1223651" y="4946413"/>
            <a:ext cx="4175689" cy="4311887"/>
            <a:chOff x="0" y="0"/>
            <a:chExt cx="1099770" cy="1135641"/>
          </a:xfrm>
        </p:grpSpPr>
        <p:sp>
          <p:nvSpPr>
            <p:cNvPr id="12" name="Freeform 12"/>
            <p:cNvSpPr/>
            <p:nvPr/>
          </p:nvSpPr>
          <p:spPr>
            <a:xfrm>
              <a:off x="0" y="0"/>
              <a:ext cx="1099770" cy="1135641"/>
            </a:xfrm>
            <a:custGeom>
              <a:avLst/>
              <a:gdLst/>
              <a:ahLst/>
              <a:cxnLst/>
              <a:rect l="l" t="t" r="r" b="b"/>
              <a:pathLst>
                <a:path w="1099770" h="1135641">
                  <a:moveTo>
                    <a:pt x="94556" y="0"/>
                  </a:moveTo>
                  <a:lnTo>
                    <a:pt x="1005214" y="0"/>
                  </a:lnTo>
                  <a:cubicBezTo>
                    <a:pt x="1030291" y="0"/>
                    <a:pt x="1054342" y="9962"/>
                    <a:pt x="1072075" y="27695"/>
                  </a:cubicBezTo>
                  <a:cubicBezTo>
                    <a:pt x="1089808" y="45428"/>
                    <a:pt x="1099770" y="69478"/>
                    <a:pt x="1099770" y="94556"/>
                  </a:cubicBezTo>
                  <a:lnTo>
                    <a:pt x="1099770" y="1041085"/>
                  </a:lnTo>
                  <a:cubicBezTo>
                    <a:pt x="1099770" y="1093307"/>
                    <a:pt x="1057436" y="1135641"/>
                    <a:pt x="1005214" y="1135641"/>
                  </a:cubicBezTo>
                  <a:lnTo>
                    <a:pt x="94556" y="1135641"/>
                  </a:lnTo>
                  <a:cubicBezTo>
                    <a:pt x="69478" y="1135641"/>
                    <a:pt x="45428" y="1125679"/>
                    <a:pt x="27695" y="1107946"/>
                  </a:cubicBezTo>
                  <a:cubicBezTo>
                    <a:pt x="9962" y="1090213"/>
                    <a:pt x="0" y="1066163"/>
                    <a:pt x="0" y="1041085"/>
                  </a:cubicBezTo>
                  <a:lnTo>
                    <a:pt x="0" y="94556"/>
                  </a:lnTo>
                  <a:cubicBezTo>
                    <a:pt x="0" y="69478"/>
                    <a:pt x="9962" y="45428"/>
                    <a:pt x="27695" y="27695"/>
                  </a:cubicBezTo>
                  <a:cubicBezTo>
                    <a:pt x="45428" y="9962"/>
                    <a:pt x="69478" y="0"/>
                    <a:pt x="94556" y="0"/>
                  </a:cubicBezTo>
                  <a:close/>
                </a:path>
              </a:pathLst>
            </a:custGeom>
            <a:solidFill>
              <a:srgbClr val="FF751F"/>
            </a:solidFill>
          </p:spPr>
          <p:txBody>
            <a:bodyPr/>
            <a:lstStyle/>
            <a:p>
              <a:endParaRPr lang="en-US"/>
            </a:p>
          </p:txBody>
        </p:sp>
        <p:sp>
          <p:nvSpPr>
            <p:cNvPr id="13" name="TextBox 13"/>
            <p:cNvSpPr txBox="1"/>
            <p:nvPr/>
          </p:nvSpPr>
          <p:spPr>
            <a:xfrm>
              <a:off x="0" y="-47625"/>
              <a:ext cx="1099770" cy="1183266"/>
            </a:xfrm>
            <a:prstGeom prst="rect">
              <a:avLst/>
            </a:prstGeom>
          </p:spPr>
          <p:txBody>
            <a:bodyPr lIns="50800" tIns="50800" rIns="50800" bIns="50800" rtlCol="0" anchor="ctr"/>
            <a:lstStyle/>
            <a:p>
              <a:pPr marL="561336" lvl="1" indent="-280668" algn="l">
                <a:lnSpc>
                  <a:spcPts val="3639"/>
                </a:lnSpc>
                <a:buFont typeface="Arial"/>
                <a:buChar char="•"/>
              </a:pPr>
              <a:r>
                <a:rPr lang="en-US" sz="2599">
                  <a:solidFill>
                    <a:srgbClr val="000000"/>
                  </a:solidFill>
                  <a:latin typeface="Montserrat"/>
                  <a:ea typeface="Montserrat"/>
                  <a:cs typeface="Montserrat"/>
                  <a:sym typeface="Montserrat"/>
                </a:rPr>
                <a:t>Fast, accurate, and reliable administrative support</a:t>
              </a:r>
            </a:p>
            <a:p>
              <a:pPr marL="561336" lvl="1" indent="-280668" algn="l">
                <a:lnSpc>
                  <a:spcPts val="3639"/>
                </a:lnSpc>
                <a:buFont typeface="Arial"/>
                <a:buChar char="•"/>
              </a:pPr>
              <a:r>
                <a:rPr lang="en-US" sz="2599">
                  <a:solidFill>
                    <a:srgbClr val="000000"/>
                  </a:solidFill>
                  <a:latin typeface="Montserrat"/>
                  <a:ea typeface="Montserrat"/>
                  <a:cs typeface="Montserrat"/>
                  <a:sym typeface="Montserrat"/>
                </a:rPr>
                <a:t>Clarity on processes (travel, procurement, meetings, documentation)</a:t>
              </a:r>
            </a:p>
            <a:p>
              <a:pPr algn="l">
                <a:lnSpc>
                  <a:spcPts val="3499"/>
                </a:lnSpc>
              </a:pPr>
              <a:endParaRPr lang="en-US" sz="2599">
                <a:solidFill>
                  <a:srgbClr val="000000"/>
                </a:solidFill>
                <a:latin typeface="Montserrat"/>
                <a:ea typeface="Montserrat"/>
                <a:cs typeface="Montserrat"/>
                <a:sym typeface="Montserrat"/>
              </a:endParaRPr>
            </a:p>
          </p:txBody>
        </p:sp>
      </p:grpSp>
      <p:sp>
        <p:nvSpPr>
          <p:cNvPr id="14" name="TextBox 14"/>
          <p:cNvSpPr txBox="1"/>
          <p:nvPr/>
        </p:nvSpPr>
        <p:spPr>
          <a:xfrm>
            <a:off x="1028700" y="1314539"/>
            <a:ext cx="8115300" cy="665310"/>
          </a:xfrm>
          <a:prstGeom prst="rect">
            <a:avLst/>
          </a:prstGeom>
        </p:spPr>
        <p:txBody>
          <a:bodyPr wrap="square" lIns="0" tIns="0" rIns="0" bIns="0" rtlCol="0" anchor="t">
            <a:spAutoFit/>
          </a:bodyPr>
          <a:lstStyle/>
          <a:p>
            <a:pPr algn="l">
              <a:lnSpc>
                <a:spcPts val="5599"/>
              </a:lnSpc>
              <a:spcBef>
                <a:spcPct val="0"/>
              </a:spcBef>
            </a:pPr>
            <a:r>
              <a:rPr lang="en-US" sz="3999" b="1" dirty="0">
                <a:solidFill>
                  <a:srgbClr val="000000"/>
                </a:solidFill>
                <a:latin typeface="Montserrat Bold"/>
                <a:ea typeface="Montserrat Bold"/>
                <a:cs typeface="Montserrat Bold"/>
                <a:sym typeface="Montserrat Bold"/>
              </a:rPr>
              <a:t>Stakeholder Expectations</a:t>
            </a:r>
          </a:p>
        </p:txBody>
      </p:sp>
      <p:grpSp>
        <p:nvGrpSpPr>
          <p:cNvPr id="15" name="Group 15"/>
          <p:cNvGrpSpPr/>
          <p:nvPr/>
        </p:nvGrpSpPr>
        <p:grpSpPr>
          <a:xfrm>
            <a:off x="6856042" y="4946413"/>
            <a:ext cx="4175689" cy="4311887"/>
            <a:chOff x="0" y="0"/>
            <a:chExt cx="1099770" cy="1135641"/>
          </a:xfrm>
        </p:grpSpPr>
        <p:sp>
          <p:nvSpPr>
            <p:cNvPr id="16" name="Freeform 16"/>
            <p:cNvSpPr/>
            <p:nvPr/>
          </p:nvSpPr>
          <p:spPr>
            <a:xfrm>
              <a:off x="0" y="0"/>
              <a:ext cx="1099770" cy="1135641"/>
            </a:xfrm>
            <a:custGeom>
              <a:avLst/>
              <a:gdLst/>
              <a:ahLst/>
              <a:cxnLst/>
              <a:rect l="l" t="t" r="r" b="b"/>
              <a:pathLst>
                <a:path w="1099770" h="1135641">
                  <a:moveTo>
                    <a:pt x="94556" y="0"/>
                  </a:moveTo>
                  <a:lnTo>
                    <a:pt x="1005214" y="0"/>
                  </a:lnTo>
                  <a:cubicBezTo>
                    <a:pt x="1030291" y="0"/>
                    <a:pt x="1054342" y="9962"/>
                    <a:pt x="1072075" y="27695"/>
                  </a:cubicBezTo>
                  <a:cubicBezTo>
                    <a:pt x="1089808" y="45428"/>
                    <a:pt x="1099770" y="69478"/>
                    <a:pt x="1099770" y="94556"/>
                  </a:cubicBezTo>
                  <a:lnTo>
                    <a:pt x="1099770" y="1041085"/>
                  </a:lnTo>
                  <a:cubicBezTo>
                    <a:pt x="1099770" y="1093307"/>
                    <a:pt x="1057436" y="1135641"/>
                    <a:pt x="1005214" y="1135641"/>
                  </a:cubicBezTo>
                  <a:lnTo>
                    <a:pt x="94556" y="1135641"/>
                  </a:lnTo>
                  <a:cubicBezTo>
                    <a:pt x="69478" y="1135641"/>
                    <a:pt x="45428" y="1125679"/>
                    <a:pt x="27695" y="1107946"/>
                  </a:cubicBezTo>
                  <a:cubicBezTo>
                    <a:pt x="9962" y="1090213"/>
                    <a:pt x="0" y="1066163"/>
                    <a:pt x="0" y="1041085"/>
                  </a:cubicBezTo>
                  <a:lnTo>
                    <a:pt x="0" y="94556"/>
                  </a:lnTo>
                  <a:cubicBezTo>
                    <a:pt x="0" y="69478"/>
                    <a:pt x="9962" y="45428"/>
                    <a:pt x="27695" y="27695"/>
                  </a:cubicBezTo>
                  <a:cubicBezTo>
                    <a:pt x="45428" y="9962"/>
                    <a:pt x="69478" y="0"/>
                    <a:pt x="94556" y="0"/>
                  </a:cubicBezTo>
                  <a:close/>
                </a:path>
              </a:pathLst>
            </a:custGeom>
            <a:solidFill>
              <a:srgbClr val="FF751F"/>
            </a:solidFill>
          </p:spPr>
          <p:txBody>
            <a:bodyPr/>
            <a:lstStyle/>
            <a:p>
              <a:endParaRPr lang="en-US"/>
            </a:p>
          </p:txBody>
        </p:sp>
        <p:sp>
          <p:nvSpPr>
            <p:cNvPr id="17" name="TextBox 17"/>
            <p:cNvSpPr txBox="1"/>
            <p:nvPr/>
          </p:nvSpPr>
          <p:spPr>
            <a:xfrm>
              <a:off x="0" y="-47625"/>
              <a:ext cx="1099770" cy="1183266"/>
            </a:xfrm>
            <a:prstGeom prst="rect">
              <a:avLst/>
            </a:prstGeom>
          </p:spPr>
          <p:txBody>
            <a:bodyPr lIns="50800" tIns="50800" rIns="50800" bIns="50800" rtlCol="0" anchor="ctr"/>
            <a:lstStyle/>
            <a:p>
              <a:pPr marL="582925" lvl="1" indent="-291463" algn="l">
                <a:lnSpc>
                  <a:spcPts val="3779"/>
                </a:lnSpc>
                <a:buFont typeface="Arial"/>
                <a:buChar char="•"/>
              </a:pPr>
              <a:r>
                <a:rPr lang="en-US" sz="2699">
                  <a:solidFill>
                    <a:srgbClr val="000000"/>
                  </a:solidFill>
                  <a:latin typeface="Montserrat"/>
                  <a:ea typeface="Montserrat"/>
                  <a:cs typeface="Montserrat"/>
                  <a:sym typeface="Montserrat"/>
                </a:rPr>
                <a:t>Professional communication</a:t>
              </a:r>
            </a:p>
            <a:p>
              <a:pPr marL="582925" lvl="1" indent="-291463" algn="l">
                <a:lnSpc>
                  <a:spcPts val="3779"/>
                </a:lnSpc>
                <a:buFont typeface="Arial"/>
                <a:buChar char="•"/>
              </a:pPr>
              <a:r>
                <a:rPr lang="en-US" sz="2699">
                  <a:solidFill>
                    <a:srgbClr val="000000"/>
                  </a:solidFill>
                  <a:latin typeface="Montserrat"/>
                  <a:ea typeface="Montserrat"/>
                  <a:cs typeface="Montserrat"/>
                  <a:sym typeface="Montserrat"/>
                </a:rPr>
                <a:t>Timely reports and updates</a:t>
              </a:r>
            </a:p>
            <a:p>
              <a:pPr marL="582925" lvl="1" indent="-291463" algn="l">
                <a:lnSpc>
                  <a:spcPts val="3779"/>
                </a:lnSpc>
                <a:buFont typeface="Arial"/>
                <a:buChar char="•"/>
              </a:pPr>
              <a:r>
                <a:rPr lang="en-US" sz="2699">
                  <a:solidFill>
                    <a:srgbClr val="000000"/>
                  </a:solidFill>
                  <a:latin typeface="Montserrat"/>
                  <a:ea typeface="Montserrat"/>
                  <a:cs typeface="Montserrat"/>
                  <a:sym typeface="Montserrat"/>
                </a:rPr>
                <a:t>Ownership and accountability</a:t>
              </a:r>
            </a:p>
            <a:p>
              <a:pPr algn="ctr">
                <a:lnSpc>
                  <a:spcPts val="2659"/>
                </a:lnSpc>
              </a:pPr>
              <a:endParaRPr lang="en-US" sz="2699">
                <a:solidFill>
                  <a:srgbClr val="000000"/>
                </a:solidFill>
                <a:latin typeface="Montserrat"/>
                <a:ea typeface="Montserrat"/>
                <a:cs typeface="Montserrat"/>
                <a:sym typeface="Montserrat"/>
              </a:endParaRPr>
            </a:p>
          </p:txBody>
        </p:sp>
      </p:grpSp>
      <p:grpSp>
        <p:nvGrpSpPr>
          <p:cNvPr id="18" name="Group 18"/>
          <p:cNvGrpSpPr/>
          <p:nvPr/>
        </p:nvGrpSpPr>
        <p:grpSpPr>
          <a:xfrm>
            <a:off x="12488432" y="4946413"/>
            <a:ext cx="4175689" cy="4311887"/>
            <a:chOff x="0" y="0"/>
            <a:chExt cx="1099770" cy="1135641"/>
          </a:xfrm>
        </p:grpSpPr>
        <p:sp>
          <p:nvSpPr>
            <p:cNvPr id="19" name="Freeform 19"/>
            <p:cNvSpPr/>
            <p:nvPr/>
          </p:nvSpPr>
          <p:spPr>
            <a:xfrm>
              <a:off x="0" y="0"/>
              <a:ext cx="1099770" cy="1135641"/>
            </a:xfrm>
            <a:custGeom>
              <a:avLst/>
              <a:gdLst/>
              <a:ahLst/>
              <a:cxnLst/>
              <a:rect l="l" t="t" r="r" b="b"/>
              <a:pathLst>
                <a:path w="1099770" h="1135641">
                  <a:moveTo>
                    <a:pt x="94556" y="0"/>
                  </a:moveTo>
                  <a:lnTo>
                    <a:pt x="1005214" y="0"/>
                  </a:lnTo>
                  <a:cubicBezTo>
                    <a:pt x="1030291" y="0"/>
                    <a:pt x="1054342" y="9962"/>
                    <a:pt x="1072075" y="27695"/>
                  </a:cubicBezTo>
                  <a:cubicBezTo>
                    <a:pt x="1089808" y="45428"/>
                    <a:pt x="1099770" y="69478"/>
                    <a:pt x="1099770" y="94556"/>
                  </a:cubicBezTo>
                  <a:lnTo>
                    <a:pt x="1099770" y="1041085"/>
                  </a:lnTo>
                  <a:cubicBezTo>
                    <a:pt x="1099770" y="1093307"/>
                    <a:pt x="1057436" y="1135641"/>
                    <a:pt x="1005214" y="1135641"/>
                  </a:cubicBezTo>
                  <a:lnTo>
                    <a:pt x="94556" y="1135641"/>
                  </a:lnTo>
                  <a:cubicBezTo>
                    <a:pt x="69478" y="1135641"/>
                    <a:pt x="45428" y="1125679"/>
                    <a:pt x="27695" y="1107946"/>
                  </a:cubicBezTo>
                  <a:cubicBezTo>
                    <a:pt x="9962" y="1090213"/>
                    <a:pt x="0" y="1066163"/>
                    <a:pt x="0" y="1041085"/>
                  </a:cubicBezTo>
                  <a:lnTo>
                    <a:pt x="0" y="94556"/>
                  </a:lnTo>
                  <a:cubicBezTo>
                    <a:pt x="0" y="69478"/>
                    <a:pt x="9962" y="45428"/>
                    <a:pt x="27695" y="27695"/>
                  </a:cubicBezTo>
                  <a:cubicBezTo>
                    <a:pt x="45428" y="9962"/>
                    <a:pt x="69478" y="0"/>
                    <a:pt x="94556" y="0"/>
                  </a:cubicBezTo>
                  <a:close/>
                </a:path>
              </a:pathLst>
            </a:custGeom>
            <a:solidFill>
              <a:srgbClr val="FF751F"/>
            </a:solidFill>
          </p:spPr>
          <p:txBody>
            <a:bodyPr/>
            <a:lstStyle/>
            <a:p>
              <a:endParaRPr lang="en-US"/>
            </a:p>
          </p:txBody>
        </p:sp>
        <p:sp>
          <p:nvSpPr>
            <p:cNvPr id="20" name="TextBox 20"/>
            <p:cNvSpPr txBox="1"/>
            <p:nvPr/>
          </p:nvSpPr>
          <p:spPr>
            <a:xfrm>
              <a:off x="0" y="-47625"/>
              <a:ext cx="1099770" cy="1183266"/>
            </a:xfrm>
            <a:prstGeom prst="rect">
              <a:avLst/>
            </a:prstGeom>
          </p:spPr>
          <p:txBody>
            <a:bodyPr lIns="50800" tIns="50800" rIns="50800" bIns="50800" rtlCol="0" anchor="ctr"/>
            <a:lstStyle/>
            <a:p>
              <a:pPr marL="582930" lvl="1" indent="-291465" algn="l">
                <a:lnSpc>
                  <a:spcPts val="3779"/>
                </a:lnSpc>
                <a:buFont typeface="Arial"/>
                <a:buChar char="•"/>
              </a:pPr>
              <a:r>
                <a:rPr lang="en-US" sz="2700">
                  <a:solidFill>
                    <a:srgbClr val="000000"/>
                  </a:solidFill>
                  <a:latin typeface="Montserrat"/>
                  <a:ea typeface="Montserrat"/>
                  <a:cs typeface="Montserrat"/>
                  <a:sym typeface="Montserrat"/>
                </a:rPr>
                <a:t>Compliance with standards</a:t>
              </a:r>
            </a:p>
            <a:p>
              <a:pPr marL="582930" lvl="1" indent="-291465" algn="l">
                <a:lnSpc>
                  <a:spcPts val="3779"/>
                </a:lnSpc>
                <a:buFont typeface="Arial"/>
                <a:buChar char="•"/>
              </a:pPr>
              <a:r>
                <a:rPr lang="en-US" sz="2700">
                  <a:solidFill>
                    <a:srgbClr val="000000"/>
                  </a:solidFill>
                  <a:latin typeface="Montserrat"/>
                  <a:ea typeface="Montserrat"/>
                  <a:cs typeface="Montserrat"/>
                  <a:sym typeface="Montserrat"/>
                </a:rPr>
                <a:t>Clear documentation</a:t>
              </a:r>
            </a:p>
            <a:p>
              <a:pPr marL="582930" lvl="1" indent="-291465" algn="l">
                <a:lnSpc>
                  <a:spcPts val="3779"/>
                </a:lnSpc>
                <a:buFont typeface="Arial"/>
                <a:buChar char="•"/>
              </a:pPr>
              <a:r>
                <a:rPr lang="en-US" sz="2700">
                  <a:solidFill>
                    <a:srgbClr val="000000"/>
                  </a:solidFill>
                  <a:latin typeface="Montserrat"/>
                  <a:ea typeface="Montserrat"/>
                  <a:cs typeface="Montserrat"/>
                  <a:sym typeface="Montserrat"/>
                </a:rPr>
                <a:t>Smooth coordination and hospitality</a:t>
              </a:r>
            </a:p>
            <a:p>
              <a:pPr algn="l">
                <a:lnSpc>
                  <a:spcPts val="3779"/>
                </a:lnSpc>
              </a:pPr>
              <a:endParaRPr lang="en-US" sz="2700">
                <a:solidFill>
                  <a:srgbClr val="000000"/>
                </a:solidFill>
                <a:latin typeface="Montserrat"/>
                <a:ea typeface="Montserrat"/>
                <a:cs typeface="Montserrat"/>
                <a:sym typeface="Montserrat"/>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grpSp>
        <p:nvGrpSpPr>
          <p:cNvPr id="2" name="Group 2"/>
          <p:cNvGrpSpPr/>
          <p:nvPr/>
        </p:nvGrpSpPr>
        <p:grpSpPr>
          <a:xfrm>
            <a:off x="2787584" y="1605624"/>
            <a:ext cx="8623829" cy="7166574"/>
            <a:chOff x="0" y="0"/>
            <a:chExt cx="2627373" cy="2183400"/>
          </a:xfrm>
        </p:grpSpPr>
        <p:sp>
          <p:nvSpPr>
            <p:cNvPr id="3" name="Freeform 3"/>
            <p:cNvSpPr/>
            <p:nvPr/>
          </p:nvSpPr>
          <p:spPr>
            <a:xfrm>
              <a:off x="0" y="0"/>
              <a:ext cx="2627373" cy="2183400"/>
            </a:xfrm>
            <a:custGeom>
              <a:avLst/>
              <a:gdLst/>
              <a:ahLst/>
              <a:cxnLst/>
              <a:rect l="l" t="t" r="r" b="b"/>
              <a:pathLst>
                <a:path w="2627373" h="2183400">
                  <a:moveTo>
                    <a:pt x="0" y="0"/>
                  </a:moveTo>
                  <a:lnTo>
                    <a:pt x="2627373" y="0"/>
                  </a:lnTo>
                  <a:lnTo>
                    <a:pt x="2627373" y="2183400"/>
                  </a:lnTo>
                  <a:lnTo>
                    <a:pt x="0" y="2183400"/>
                  </a:lnTo>
                  <a:close/>
                </a:path>
              </a:pathLst>
            </a:custGeom>
            <a:solidFill>
              <a:srgbClr val="060B37"/>
            </a:solidFill>
          </p:spPr>
          <p:txBody>
            <a:bodyPr/>
            <a:lstStyle/>
            <a:p>
              <a:endParaRPr lang="en-US"/>
            </a:p>
          </p:txBody>
        </p:sp>
        <p:sp>
          <p:nvSpPr>
            <p:cNvPr id="4" name="TextBox 4"/>
            <p:cNvSpPr txBox="1"/>
            <p:nvPr/>
          </p:nvSpPr>
          <p:spPr>
            <a:xfrm>
              <a:off x="0" y="-38100"/>
              <a:ext cx="2627373" cy="2221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6191277" y="-1114867"/>
            <a:ext cx="5440983" cy="5440983"/>
          </a:xfrm>
          <a:custGeom>
            <a:avLst/>
            <a:gdLst/>
            <a:ahLst/>
            <a:cxnLst/>
            <a:rect l="l" t="t" r="r" b="b"/>
            <a:pathLst>
              <a:path w="5440983" h="5440983">
                <a:moveTo>
                  <a:pt x="0" y="0"/>
                </a:moveTo>
                <a:lnTo>
                  <a:pt x="5440983" y="0"/>
                </a:lnTo>
                <a:lnTo>
                  <a:pt x="5440983" y="5440983"/>
                </a:lnTo>
                <a:lnTo>
                  <a:pt x="0" y="544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6" name="Group 6"/>
          <p:cNvGrpSpPr/>
          <p:nvPr/>
        </p:nvGrpSpPr>
        <p:grpSpPr>
          <a:xfrm>
            <a:off x="11632260" y="1605624"/>
            <a:ext cx="3868156" cy="7122098"/>
            <a:chOff x="0" y="0"/>
            <a:chExt cx="498380" cy="917624"/>
          </a:xfrm>
        </p:grpSpPr>
        <p:sp>
          <p:nvSpPr>
            <p:cNvPr id="7" name="Freeform 7"/>
            <p:cNvSpPr/>
            <p:nvPr/>
          </p:nvSpPr>
          <p:spPr>
            <a:xfrm>
              <a:off x="0" y="0"/>
              <a:ext cx="498380" cy="917624"/>
            </a:xfrm>
            <a:custGeom>
              <a:avLst/>
              <a:gdLst/>
              <a:ahLst/>
              <a:cxnLst/>
              <a:rect l="l" t="t" r="r" b="b"/>
              <a:pathLst>
                <a:path w="498380" h="917624">
                  <a:moveTo>
                    <a:pt x="0" y="0"/>
                  </a:moveTo>
                  <a:lnTo>
                    <a:pt x="498380" y="0"/>
                  </a:lnTo>
                  <a:lnTo>
                    <a:pt x="498380" y="917624"/>
                  </a:lnTo>
                  <a:lnTo>
                    <a:pt x="0" y="917624"/>
                  </a:lnTo>
                  <a:close/>
                </a:path>
              </a:pathLst>
            </a:custGeom>
            <a:blipFill>
              <a:blip r:embed="rId3"/>
              <a:stretch>
                <a:fillRect l="-137795" r="-38135"/>
              </a:stretch>
            </a:blipFill>
          </p:spPr>
          <p:txBody>
            <a:bodyPr/>
            <a:lstStyle/>
            <a:p>
              <a:endParaRPr lang="en-US"/>
            </a:p>
          </p:txBody>
        </p:sp>
      </p:grpSp>
      <p:sp>
        <p:nvSpPr>
          <p:cNvPr id="8" name="Freeform 8"/>
          <p:cNvSpPr/>
          <p:nvPr/>
        </p:nvSpPr>
        <p:spPr>
          <a:xfrm>
            <a:off x="12779924" y="6007231"/>
            <a:ext cx="5440983" cy="5440983"/>
          </a:xfrm>
          <a:custGeom>
            <a:avLst/>
            <a:gdLst/>
            <a:ahLst/>
            <a:cxnLst/>
            <a:rect l="l" t="t" r="r" b="b"/>
            <a:pathLst>
              <a:path w="5440983" h="5440983">
                <a:moveTo>
                  <a:pt x="0" y="0"/>
                </a:moveTo>
                <a:lnTo>
                  <a:pt x="5440983" y="0"/>
                </a:lnTo>
                <a:lnTo>
                  <a:pt x="5440983" y="5440983"/>
                </a:lnTo>
                <a:lnTo>
                  <a:pt x="0" y="544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3198491" y="2231865"/>
            <a:ext cx="4575230" cy="1582504"/>
          </a:xfrm>
          <a:prstGeom prst="rect">
            <a:avLst/>
          </a:prstGeom>
        </p:spPr>
        <p:txBody>
          <a:bodyPr lIns="0" tIns="0" rIns="0" bIns="0" rtlCol="0" anchor="t">
            <a:spAutoFit/>
          </a:bodyPr>
          <a:lstStyle/>
          <a:p>
            <a:pPr algn="l">
              <a:lnSpc>
                <a:spcPts val="4105"/>
              </a:lnSpc>
            </a:pPr>
            <a:r>
              <a:rPr lang="en-US" sz="4367" b="1" spc="-257">
                <a:solidFill>
                  <a:srgbClr val="FF751F"/>
                </a:solidFill>
                <a:latin typeface="Montserrat Bold"/>
                <a:ea typeface="Montserrat Bold"/>
                <a:cs typeface="Montserrat Bold"/>
                <a:sym typeface="Montserrat Bold"/>
              </a:rPr>
              <a:t>The Administrator’s Stakeholder Role</a:t>
            </a:r>
          </a:p>
        </p:txBody>
      </p:sp>
      <p:sp>
        <p:nvSpPr>
          <p:cNvPr id="10" name="TextBox 10"/>
          <p:cNvSpPr txBox="1"/>
          <p:nvPr/>
        </p:nvSpPr>
        <p:spPr>
          <a:xfrm>
            <a:off x="3679192" y="5951216"/>
            <a:ext cx="4350903" cy="1754722"/>
          </a:xfrm>
          <a:prstGeom prst="rect">
            <a:avLst/>
          </a:prstGeom>
        </p:spPr>
        <p:txBody>
          <a:bodyPr lIns="0" tIns="0" rIns="0" bIns="0" rtlCol="0" anchor="t">
            <a:spAutoFit/>
          </a:bodyPr>
          <a:lstStyle/>
          <a:p>
            <a:pPr algn="just">
              <a:lnSpc>
                <a:spcPts val="2324"/>
              </a:lnSpc>
              <a:spcBef>
                <a:spcPct val="0"/>
              </a:spcBef>
            </a:pPr>
            <a:r>
              <a:rPr lang="en-US" sz="1660">
                <a:solidFill>
                  <a:srgbClr val="000000"/>
                </a:solidFill>
                <a:latin typeface="Arial MT Pro"/>
                <a:ea typeface="Arial MT Pro"/>
                <a:cs typeface="Arial MT Pro"/>
                <a:sym typeface="Arial MT Pro"/>
              </a:rPr>
              <a:t>At Fradel and Spies, we are dedicated to providing top-tier security services that offer peace of mind and protection to businesses and individuals alike. With years of expertise and cutting-edge technology, we safeguard what matters most to you.</a:t>
            </a:r>
          </a:p>
        </p:txBody>
      </p:sp>
      <p:sp>
        <p:nvSpPr>
          <p:cNvPr id="11" name="TextBox 11"/>
          <p:cNvSpPr txBox="1"/>
          <p:nvPr/>
        </p:nvSpPr>
        <p:spPr>
          <a:xfrm>
            <a:off x="3198491" y="4161661"/>
            <a:ext cx="7636081" cy="4022348"/>
          </a:xfrm>
          <a:prstGeom prst="rect">
            <a:avLst/>
          </a:prstGeom>
        </p:spPr>
        <p:txBody>
          <a:bodyPr lIns="0" tIns="0" rIns="0" bIns="0" rtlCol="0" anchor="t">
            <a:spAutoFit/>
          </a:bodyPr>
          <a:lstStyle/>
          <a:p>
            <a:pPr marL="623913" lvl="1" indent="-311957" algn="l">
              <a:lnSpc>
                <a:spcPts val="4045"/>
              </a:lnSpc>
              <a:buFont typeface="Arial"/>
              <a:buChar char="•"/>
            </a:pPr>
            <a:r>
              <a:rPr lang="en-US" sz="2889">
                <a:solidFill>
                  <a:srgbClr val="FF751F"/>
                </a:solidFill>
                <a:latin typeface="Montserrat"/>
                <a:ea typeface="Montserrat"/>
                <a:cs typeface="Montserrat"/>
                <a:sym typeface="Montserrat"/>
              </a:rPr>
              <a:t>Bridge between operations, research, and management</a:t>
            </a:r>
          </a:p>
          <a:p>
            <a:pPr marL="623913" lvl="1" indent="-311957" algn="l">
              <a:lnSpc>
                <a:spcPts val="4045"/>
              </a:lnSpc>
              <a:buFont typeface="Arial"/>
              <a:buChar char="•"/>
            </a:pPr>
            <a:r>
              <a:rPr lang="en-US" sz="2889">
                <a:solidFill>
                  <a:srgbClr val="FF751F"/>
                </a:solidFill>
                <a:latin typeface="Montserrat"/>
                <a:ea typeface="Montserrat"/>
                <a:cs typeface="Montserrat"/>
                <a:sym typeface="Montserrat"/>
              </a:rPr>
              <a:t>Keeper of processes, timelines, and documentation</a:t>
            </a:r>
          </a:p>
          <a:p>
            <a:pPr marL="623913" lvl="1" indent="-311957" algn="l">
              <a:lnSpc>
                <a:spcPts val="4045"/>
              </a:lnSpc>
              <a:buFont typeface="Arial"/>
              <a:buChar char="•"/>
            </a:pPr>
            <a:r>
              <a:rPr lang="en-US" sz="2889">
                <a:solidFill>
                  <a:srgbClr val="FF751F"/>
                </a:solidFill>
                <a:latin typeface="Montserrat"/>
                <a:ea typeface="Montserrat"/>
                <a:cs typeface="Montserrat"/>
                <a:sym typeface="Montserrat"/>
              </a:rPr>
              <a:t>First point of contact for many internal and external interactions</a:t>
            </a:r>
          </a:p>
          <a:p>
            <a:pPr marL="623913" lvl="1" indent="-311957" algn="l">
              <a:lnSpc>
                <a:spcPts val="4045"/>
              </a:lnSpc>
              <a:buFont typeface="Arial"/>
              <a:buChar char="•"/>
            </a:pPr>
            <a:r>
              <a:rPr lang="en-US" sz="2889">
                <a:solidFill>
                  <a:srgbClr val="FF751F"/>
                </a:solidFill>
                <a:latin typeface="Montserrat"/>
                <a:ea typeface="Montserrat"/>
                <a:cs typeface="Montserrat"/>
                <a:sym typeface="Montserrat"/>
              </a:rPr>
              <a:t>Protector of institutional reputation</a:t>
            </a:r>
          </a:p>
          <a:p>
            <a:pPr marL="623913" lvl="1" indent="-311957" algn="l">
              <a:lnSpc>
                <a:spcPts val="4045"/>
              </a:lnSpc>
              <a:buFont typeface="Arial"/>
              <a:buChar char="•"/>
            </a:pPr>
            <a:r>
              <a:rPr lang="en-US" sz="2889">
                <a:solidFill>
                  <a:srgbClr val="FF751F"/>
                </a:solidFill>
                <a:latin typeface="Montserrat"/>
                <a:ea typeface="Montserrat"/>
                <a:cs typeface="Montserrat"/>
                <a:sym typeface="Montserrat"/>
              </a:rPr>
              <a:t>Facilitator of collaboration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19964" y="1028700"/>
            <a:ext cx="13068036" cy="1655959"/>
            <a:chOff x="0" y="0"/>
            <a:chExt cx="3441787" cy="436137"/>
          </a:xfrm>
        </p:grpSpPr>
        <p:sp>
          <p:nvSpPr>
            <p:cNvPr id="3" name="Freeform 3"/>
            <p:cNvSpPr/>
            <p:nvPr/>
          </p:nvSpPr>
          <p:spPr>
            <a:xfrm>
              <a:off x="0" y="0"/>
              <a:ext cx="3441787" cy="436137"/>
            </a:xfrm>
            <a:custGeom>
              <a:avLst/>
              <a:gdLst/>
              <a:ahLst/>
              <a:cxnLst/>
              <a:rect l="l" t="t" r="r" b="b"/>
              <a:pathLst>
                <a:path w="3441787" h="436137">
                  <a:moveTo>
                    <a:pt x="0" y="0"/>
                  </a:moveTo>
                  <a:lnTo>
                    <a:pt x="3441787" y="0"/>
                  </a:lnTo>
                  <a:lnTo>
                    <a:pt x="3441787" y="436137"/>
                  </a:lnTo>
                  <a:lnTo>
                    <a:pt x="0" y="436137"/>
                  </a:lnTo>
                  <a:close/>
                </a:path>
              </a:pathLst>
            </a:custGeom>
            <a:solidFill>
              <a:srgbClr val="FF751F"/>
            </a:solidFill>
          </p:spPr>
          <p:txBody>
            <a:bodyPr/>
            <a:lstStyle/>
            <a:p>
              <a:endParaRPr lang="en-US"/>
            </a:p>
          </p:txBody>
        </p:sp>
        <p:sp>
          <p:nvSpPr>
            <p:cNvPr id="4" name="TextBox 4"/>
            <p:cNvSpPr txBox="1"/>
            <p:nvPr/>
          </p:nvSpPr>
          <p:spPr>
            <a:xfrm>
              <a:off x="0" y="-38100"/>
              <a:ext cx="3441787" cy="474237"/>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4941369" y="0"/>
            <a:ext cx="13716000" cy="10287000"/>
            <a:chOff x="0" y="0"/>
            <a:chExt cx="812800" cy="609600"/>
          </a:xfrm>
        </p:grpSpPr>
        <p:sp>
          <p:nvSpPr>
            <p:cNvPr id="6" name="Freeform 6"/>
            <p:cNvSpPr/>
            <p:nvPr/>
          </p:nvSpPr>
          <p:spPr>
            <a:xfrm>
              <a:off x="0" y="0"/>
              <a:ext cx="812800" cy="609600"/>
            </a:xfrm>
            <a:custGeom>
              <a:avLst/>
              <a:gdLst/>
              <a:ahLst/>
              <a:cxnLst/>
              <a:rect l="l" t="t" r="r" b="b"/>
              <a:pathLst>
                <a:path w="812800" h="609600">
                  <a:moveTo>
                    <a:pt x="609600" y="0"/>
                  </a:moveTo>
                  <a:lnTo>
                    <a:pt x="0" y="0"/>
                  </a:lnTo>
                  <a:lnTo>
                    <a:pt x="203200" y="609600"/>
                  </a:lnTo>
                  <a:lnTo>
                    <a:pt x="812800" y="609600"/>
                  </a:lnTo>
                  <a:lnTo>
                    <a:pt x="609600" y="0"/>
                  </a:lnTo>
                  <a:close/>
                </a:path>
              </a:pathLst>
            </a:custGeom>
            <a:blipFill>
              <a:blip r:embed="rId2"/>
              <a:stretch>
                <a:fillRect l="-11728" r="-630"/>
              </a:stretch>
            </a:blipFill>
          </p:spPr>
          <p:txBody>
            <a:bodyPr/>
            <a:lstStyle/>
            <a:p>
              <a:endParaRPr lang="en-US"/>
            </a:p>
          </p:txBody>
        </p:sp>
      </p:grpSp>
      <p:sp>
        <p:nvSpPr>
          <p:cNvPr id="7" name="TextBox 7"/>
          <p:cNvSpPr txBox="1"/>
          <p:nvPr/>
        </p:nvSpPr>
        <p:spPr>
          <a:xfrm>
            <a:off x="5748005" y="944759"/>
            <a:ext cx="11511295" cy="1739900"/>
          </a:xfrm>
          <a:prstGeom prst="rect">
            <a:avLst/>
          </a:prstGeom>
        </p:spPr>
        <p:txBody>
          <a:bodyPr lIns="0" tIns="0" rIns="0" bIns="0" rtlCol="0" anchor="t">
            <a:spAutoFit/>
          </a:bodyPr>
          <a:lstStyle/>
          <a:p>
            <a:pPr algn="r">
              <a:lnSpc>
                <a:spcPts val="7000"/>
              </a:lnSpc>
            </a:pPr>
            <a:r>
              <a:rPr lang="en-US" sz="5000" b="1">
                <a:solidFill>
                  <a:srgbClr val="000000"/>
                </a:solidFill>
                <a:latin typeface="Montserrat Bold"/>
                <a:ea typeface="Montserrat Bold"/>
                <a:cs typeface="Montserrat Bold"/>
                <a:sym typeface="Montserrat Bold"/>
              </a:rPr>
              <a:t>Understanding Stakeholder Personalities</a:t>
            </a:r>
          </a:p>
        </p:txBody>
      </p:sp>
      <p:sp>
        <p:nvSpPr>
          <p:cNvPr id="8" name="TextBox 8"/>
          <p:cNvSpPr txBox="1"/>
          <p:nvPr/>
        </p:nvSpPr>
        <p:spPr>
          <a:xfrm>
            <a:off x="8268312" y="3282723"/>
            <a:ext cx="8990988" cy="5230495"/>
          </a:xfrm>
          <a:prstGeom prst="rect">
            <a:avLst/>
          </a:prstGeom>
        </p:spPr>
        <p:txBody>
          <a:bodyPr lIns="0" tIns="0" rIns="0" bIns="0" rtlCol="0" anchor="t">
            <a:spAutoFit/>
          </a:bodyPr>
          <a:lstStyle/>
          <a:p>
            <a:pPr algn="r">
              <a:lnSpc>
                <a:spcPts val="5179"/>
              </a:lnSpc>
              <a:spcBef>
                <a:spcPct val="0"/>
              </a:spcBef>
            </a:pPr>
            <a:r>
              <a:rPr lang="en-US" sz="3699">
                <a:solidFill>
                  <a:srgbClr val="000000"/>
                </a:solidFill>
                <a:latin typeface="Montserrat"/>
                <a:ea typeface="Montserrat"/>
                <a:cs typeface="Montserrat"/>
                <a:sym typeface="Montserrat"/>
              </a:rPr>
              <a:t>Effective administrators understand that stakeholders process information differently.</a:t>
            </a:r>
          </a:p>
          <a:p>
            <a:pPr algn="r">
              <a:lnSpc>
                <a:spcPts val="5179"/>
              </a:lnSpc>
              <a:spcBef>
                <a:spcPct val="0"/>
              </a:spcBef>
            </a:pPr>
            <a:r>
              <a:rPr lang="en-US" sz="3699">
                <a:solidFill>
                  <a:srgbClr val="000000"/>
                </a:solidFill>
                <a:latin typeface="Montserrat"/>
                <a:ea typeface="Montserrat"/>
                <a:cs typeface="Montserrat"/>
                <a:sym typeface="Montserrat"/>
              </a:rPr>
              <a:t> </a:t>
            </a:r>
          </a:p>
          <a:p>
            <a:pPr algn="r">
              <a:lnSpc>
                <a:spcPts val="5179"/>
              </a:lnSpc>
              <a:spcBef>
                <a:spcPct val="0"/>
              </a:spcBef>
            </a:pPr>
            <a:r>
              <a:rPr lang="en-US" sz="3699">
                <a:solidFill>
                  <a:srgbClr val="000000"/>
                </a:solidFill>
                <a:latin typeface="Montserrat"/>
                <a:ea typeface="Montserrat"/>
                <a:cs typeface="Montserrat"/>
                <a:sym typeface="Montserrat"/>
              </a:rPr>
              <a:t>Behavioural research shows that adapting your communication style improves cooperation, reduces friction, and enhances productivity.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6935"/>
            <a:ext cx="18288000" cy="1323530"/>
            <a:chOff x="0" y="0"/>
            <a:chExt cx="4816593" cy="348584"/>
          </a:xfrm>
        </p:grpSpPr>
        <p:sp>
          <p:nvSpPr>
            <p:cNvPr id="3" name="Freeform 3"/>
            <p:cNvSpPr/>
            <p:nvPr/>
          </p:nvSpPr>
          <p:spPr>
            <a:xfrm>
              <a:off x="0" y="0"/>
              <a:ext cx="4816592" cy="348584"/>
            </a:xfrm>
            <a:custGeom>
              <a:avLst/>
              <a:gdLst/>
              <a:ahLst/>
              <a:cxnLst/>
              <a:rect l="l" t="t" r="r" b="b"/>
              <a:pathLst>
                <a:path w="4816592" h="348584">
                  <a:moveTo>
                    <a:pt x="0" y="0"/>
                  </a:moveTo>
                  <a:lnTo>
                    <a:pt x="4816592" y="0"/>
                  </a:lnTo>
                  <a:lnTo>
                    <a:pt x="4816592" y="348584"/>
                  </a:lnTo>
                  <a:lnTo>
                    <a:pt x="0" y="348584"/>
                  </a:lnTo>
                  <a:close/>
                </a:path>
              </a:pathLst>
            </a:custGeom>
            <a:solidFill>
              <a:srgbClr val="FF2828"/>
            </a:solidFill>
          </p:spPr>
          <p:txBody>
            <a:bodyPr/>
            <a:lstStyle/>
            <a:p>
              <a:endParaRPr lang="en-US"/>
            </a:p>
          </p:txBody>
        </p:sp>
        <p:sp>
          <p:nvSpPr>
            <p:cNvPr id="4" name="TextBox 4"/>
            <p:cNvSpPr txBox="1"/>
            <p:nvPr/>
          </p:nvSpPr>
          <p:spPr>
            <a:xfrm>
              <a:off x="0" y="-38100"/>
              <a:ext cx="4816593" cy="38668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427956" y="1766296"/>
            <a:ext cx="16174244" cy="1425895"/>
          </a:xfrm>
          <a:prstGeom prst="rect">
            <a:avLst/>
          </a:prstGeom>
        </p:spPr>
        <p:txBody>
          <a:bodyPr wrap="square" lIns="0" tIns="0" rIns="0" bIns="0" rtlCol="0" anchor="t">
            <a:spAutoFit/>
          </a:bodyPr>
          <a:lstStyle/>
          <a:p>
            <a:pPr algn="ctr">
              <a:lnSpc>
                <a:spcPts val="5939"/>
              </a:lnSpc>
            </a:pPr>
            <a:r>
              <a:rPr lang="en-US" sz="3599" b="1" dirty="0">
                <a:solidFill>
                  <a:srgbClr val="000000"/>
                </a:solidFill>
                <a:latin typeface="Montserrat Bold"/>
                <a:ea typeface="Montserrat Bold"/>
                <a:cs typeface="Montserrat Bold"/>
                <a:sym typeface="Montserrat Bold"/>
              </a:rPr>
              <a:t>RED PERSONALITIES — The Urgent Researcher / Decisive Leader</a:t>
            </a:r>
          </a:p>
          <a:p>
            <a:pPr algn="ctr">
              <a:lnSpc>
                <a:spcPts val="5774"/>
              </a:lnSpc>
            </a:pPr>
            <a:r>
              <a:rPr lang="en-US" sz="3499" i="1" dirty="0">
                <a:solidFill>
                  <a:srgbClr val="000000"/>
                </a:solidFill>
                <a:latin typeface="Montserrat Italics"/>
                <a:ea typeface="Montserrat Italics"/>
                <a:cs typeface="Montserrat Italics"/>
                <a:sym typeface="Montserrat Italics"/>
              </a:rPr>
              <a:t>(Direct • Fast-paced • Results-driven)</a:t>
            </a:r>
          </a:p>
        </p:txBody>
      </p:sp>
      <p:sp>
        <p:nvSpPr>
          <p:cNvPr id="6" name="TextBox 6"/>
          <p:cNvSpPr txBox="1"/>
          <p:nvPr/>
        </p:nvSpPr>
        <p:spPr>
          <a:xfrm>
            <a:off x="6228486" y="3347203"/>
            <a:ext cx="10664215" cy="4708405"/>
          </a:xfrm>
          <a:prstGeom prst="rect">
            <a:avLst/>
          </a:prstGeom>
        </p:spPr>
        <p:txBody>
          <a:bodyPr wrap="square" lIns="0" tIns="0" rIns="0" bIns="0" rtlCol="0" anchor="t">
            <a:spAutoFit/>
          </a:bodyPr>
          <a:lstStyle/>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Wants brief, clear, to-the-point communication, confident</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Prefers solutions, not long explanations, a leader, problem solver</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Gets frustrated by delays, inefficiency, or unnecessary details</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May be blunt, dominate conversations.</a:t>
            </a:r>
          </a:p>
        </p:txBody>
      </p:sp>
      <p:grpSp>
        <p:nvGrpSpPr>
          <p:cNvPr id="7" name="Group 7"/>
          <p:cNvGrpSpPr>
            <a:grpSpLocks noChangeAspect="1"/>
          </p:cNvGrpSpPr>
          <p:nvPr/>
        </p:nvGrpSpPr>
        <p:grpSpPr>
          <a:xfrm>
            <a:off x="1427956" y="3728203"/>
            <a:ext cx="4581375" cy="4731645"/>
            <a:chOff x="0" y="0"/>
            <a:chExt cx="6350000" cy="6558280"/>
          </a:xfrm>
        </p:grpSpPr>
        <p:sp>
          <p:nvSpPr>
            <p:cNvPr id="8" name="Freeform 8"/>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t="-2270" b="-21371"/>
              </a:stretch>
            </a:blipFill>
          </p:spPr>
          <p:txBody>
            <a:bodyPr/>
            <a:lstStyle/>
            <a:p>
              <a:endParaRPr lang="en-US"/>
            </a:p>
          </p:txBody>
        </p:sp>
        <p:sp>
          <p:nvSpPr>
            <p:cNvPr id="9" name="Freeform 9"/>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626953"/>
            </a:solidFill>
          </p:spPr>
          <p:txBody>
            <a:bodyPr/>
            <a:lstStyle/>
            <a:p>
              <a:endParaRPr lang="en-US"/>
            </a:p>
          </p:txBody>
        </p:sp>
      </p:grpSp>
      <p:sp>
        <p:nvSpPr>
          <p:cNvPr id="10" name="TextBox 10"/>
          <p:cNvSpPr txBox="1"/>
          <p:nvPr/>
        </p:nvSpPr>
        <p:spPr>
          <a:xfrm>
            <a:off x="2596249" y="8081164"/>
            <a:ext cx="14263795" cy="1838901"/>
          </a:xfrm>
          <a:prstGeom prst="rect">
            <a:avLst/>
          </a:prstGeom>
        </p:spPr>
        <p:txBody>
          <a:bodyPr wrap="square" lIns="0" tIns="0" rIns="0" bIns="0" rtlCol="0" anchor="t">
            <a:spAutoFit/>
          </a:bodyPr>
          <a:lstStyle/>
          <a:p>
            <a:pPr algn="ctr">
              <a:lnSpc>
                <a:spcPts val="4899"/>
              </a:lnSpc>
              <a:spcBef>
                <a:spcPct val="0"/>
              </a:spcBef>
            </a:pPr>
            <a:r>
              <a:rPr lang="en-US" sz="3499" b="1" dirty="0">
                <a:solidFill>
                  <a:srgbClr val="000000"/>
                </a:solidFill>
                <a:latin typeface="Montserrat Bold"/>
                <a:ea typeface="Montserrat Bold"/>
                <a:cs typeface="Montserrat Bold"/>
                <a:sym typeface="Montserrat Bold"/>
              </a:rPr>
              <a:t>Best approach</a:t>
            </a:r>
          </a:p>
          <a:p>
            <a:pPr algn="ctr">
              <a:lnSpc>
                <a:spcPts val="4899"/>
              </a:lnSpc>
              <a:spcBef>
                <a:spcPct val="0"/>
              </a:spcBef>
            </a:pPr>
            <a:r>
              <a:rPr lang="en-US" sz="3499" dirty="0">
                <a:solidFill>
                  <a:srgbClr val="000000"/>
                </a:solidFill>
                <a:latin typeface="Montserrat"/>
                <a:ea typeface="Montserrat"/>
                <a:cs typeface="Montserrat"/>
                <a:sym typeface="Montserrat"/>
              </a:rPr>
              <a:t>Be concise, confident, direct, structured; present clear next steps., focus on results, no small talk, respect need for speed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2"/>
          <p:cNvSpPr txBox="1"/>
          <p:nvPr/>
        </p:nvSpPr>
        <p:spPr>
          <a:xfrm>
            <a:off x="3351799" y="3731629"/>
            <a:ext cx="11245601" cy="2235837"/>
          </a:xfrm>
          <a:prstGeom prst="rect">
            <a:avLst/>
          </a:prstGeom>
        </p:spPr>
        <p:txBody>
          <a:bodyPr lIns="0" tIns="0" rIns="0" bIns="0" rtlCol="0" anchor="t">
            <a:spAutoFit/>
          </a:bodyPr>
          <a:lstStyle/>
          <a:p>
            <a:pPr marL="0" marR="0" lvl="0" indent="0" algn="ctr" defTabSz="914400" rtl="0" eaLnBrk="1" fontAlgn="auto" latinLnBrk="0" hangingPunct="1">
              <a:lnSpc>
                <a:spcPts val="6019"/>
              </a:lnSpc>
              <a:spcBef>
                <a:spcPts val="0"/>
              </a:spcBef>
              <a:spcAft>
                <a:spcPts val="0"/>
              </a:spcAft>
              <a:buClrTx/>
              <a:buSzTx/>
              <a:buFontTx/>
              <a:buNone/>
              <a:tabLst/>
              <a:defRPr/>
            </a:pPr>
            <a:r>
              <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rPr>
              <a:t>Think about a time when a small mistake caused a big problem at work.</a:t>
            </a:r>
          </a:p>
          <a:p>
            <a:pPr marL="0" marR="0" lvl="0" indent="0" algn="ctr"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nvGrpSpPr>
          <p:cNvPr id="3" name="Group 3"/>
          <p:cNvGrpSpPr/>
          <p:nvPr/>
        </p:nvGrpSpPr>
        <p:grpSpPr>
          <a:xfrm>
            <a:off x="1028700" y="7175808"/>
            <a:ext cx="746827" cy="552934"/>
            <a:chOff x="0" y="0"/>
            <a:chExt cx="6329607" cy="4686300"/>
          </a:xfrm>
        </p:grpSpPr>
        <p:sp>
          <p:nvSpPr>
            <p:cNvPr id="4" name="Freeform 4"/>
            <p:cNvSpPr/>
            <p:nvPr/>
          </p:nvSpPr>
          <p:spPr>
            <a:xfrm>
              <a:off x="0" y="0"/>
              <a:ext cx="6329608" cy="4686300"/>
            </a:xfrm>
            <a:custGeom>
              <a:avLst/>
              <a:gdLst/>
              <a:ahLst/>
              <a:cxnLst/>
              <a:rect l="l" t="t" r="r" b="b"/>
              <a:pathLst>
                <a:path w="6329608" h="4686300">
                  <a:moveTo>
                    <a:pt x="5883116" y="1074077"/>
                  </a:moveTo>
                  <a:cubicBezTo>
                    <a:pt x="4605334" y="1329781"/>
                    <a:pt x="3745402" y="2960068"/>
                    <a:pt x="3378226" y="3656259"/>
                  </a:cubicBezTo>
                  <a:cubicBezTo>
                    <a:pt x="3309579" y="3786386"/>
                    <a:pt x="3255378" y="3889158"/>
                    <a:pt x="3211642" y="3959340"/>
                  </a:cubicBezTo>
                  <a:cubicBezTo>
                    <a:pt x="2904069" y="4453061"/>
                    <a:pt x="2633463" y="4686300"/>
                    <a:pt x="2365872" y="4686300"/>
                  </a:cubicBezTo>
                  <a:cubicBezTo>
                    <a:pt x="2346080" y="4686300"/>
                    <a:pt x="2326345" y="4685049"/>
                    <a:pt x="2306553" y="4682489"/>
                  </a:cubicBezTo>
                  <a:cubicBezTo>
                    <a:pt x="2164198" y="4664233"/>
                    <a:pt x="1973045" y="4573633"/>
                    <a:pt x="1871071" y="4245926"/>
                  </a:cubicBezTo>
                  <a:cubicBezTo>
                    <a:pt x="1730308" y="3793553"/>
                    <a:pt x="1020580" y="2879364"/>
                    <a:pt x="542329" y="2741274"/>
                  </a:cubicBezTo>
                  <a:cubicBezTo>
                    <a:pt x="152232" y="2628664"/>
                    <a:pt x="-63888" y="2290607"/>
                    <a:pt x="16758" y="1919164"/>
                  </a:cubicBezTo>
                  <a:cubicBezTo>
                    <a:pt x="122942" y="1430164"/>
                    <a:pt x="620530" y="1231333"/>
                    <a:pt x="1034856" y="1292586"/>
                  </a:cubicBezTo>
                  <a:cubicBezTo>
                    <a:pt x="1481642" y="1358596"/>
                    <a:pt x="1944356" y="1812752"/>
                    <a:pt x="2214868" y="2146396"/>
                  </a:cubicBezTo>
                  <a:cubicBezTo>
                    <a:pt x="2266501" y="2210078"/>
                    <a:pt x="2364829" y="2206924"/>
                    <a:pt x="2410733" y="2138997"/>
                  </a:cubicBezTo>
                  <a:cubicBezTo>
                    <a:pt x="3409219" y="661501"/>
                    <a:pt x="4790387" y="41730"/>
                    <a:pt x="5244424" y="20718"/>
                  </a:cubicBezTo>
                  <a:lnTo>
                    <a:pt x="5244424" y="20661"/>
                  </a:lnTo>
                  <a:cubicBezTo>
                    <a:pt x="5562235" y="-17615"/>
                    <a:pt x="5802071" y="-2771"/>
                    <a:pt x="5977129" y="65705"/>
                  </a:cubicBezTo>
                  <a:cubicBezTo>
                    <a:pt x="6175675" y="143508"/>
                    <a:pt x="6302845" y="298660"/>
                    <a:pt x="6325936" y="491576"/>
                  </a:cubicBezTo>
                  <a:cubicBezTo>
                    <a:pt x="6358752" y="766617"/>
                    <a:pt x="6168395" y="1017033"/>
                    <a:pt x="5883116" y="1074077"/>
                  </a:cubicBezTo>
                  <a:close/>
                </a:path>
              </a:pathLst>
            </a:custGeom>
            <a:solidFill>
              <a:srgbClr val="FF2828"/>
            </a:solidFill>
          </p:spPr>
          <p:txBody>
            <a:bodyPr/>
            <a:lstStyle/>
            <a:p>
              <a:endParaRPr lang="en-US"/>
            </a:p>
          </p:txBody>
        </p:sp>
      </p:grpSp>
      <p:sp>
        <p:nvSpPr>
          <p:cNvPr id="5" name="TextBox 5"/>
          <p:cNvSpPr txBox="1"/>
          <p:nvPr/>
        </p:nvSpPr>
        <p:spPr>
          <a:xfrm>
            <a:off x="4663715" y="1343375"/>
            <a:ext cx="8621769" cy="778512"/>
          </a:xfrm>
          <a:prstGeom prst="rect">
            <a:avLst/>
          </a:prstGeom>
        </p:spPr>
        <p:txBody>
          <a:bodyPr lIns="0" tIns="0" rIns="0" bIns="0" rtlCol="0" anchor="t">
            <a:spAutoFit/>
          </a:bodyPr>
          <a:lstStyle/>
          <a:p>
            <a:pPr marL="0" marR="0" lvl="0" indent="0" algn="l" defTabSz="914400" rtl="0" eaLnBrk="1" fontAlgn="auto" latinLnBrk="0" hangingPunct="1">
              <a:lnSpc>
                <a:spcPts val="6439"/>
              </a:lnSpc>
              <a:spcBef>
                <a:spcPct val="0"/>
              </a:spcBef>
              <a:spcAft>
                <a:spcPts val="0"/>
              </a:spcAft>
              <a:buClrTx/>
              <a:buSzTx/>
              <a:buFontTx/>
              <a:buNone/>
              <a:tabLst/>
              <a:defRPr/>
            </a:pPr>
            <a:r>
              <a:rPr kumimoji="0" lang="en-US" sz="4599" b="1" i="0" u="none" strike="noStrike" kern="1200" cap="none" spc="0" normalizeH="0" baseline="0" noProof="0">
                <a:ln>
                  <a:noFill/>
                </a:ln>
                <a:gradFill>
                  <a:gsLst>
                    <a:gs pos="0">
                      <a:srgbClr val="FFFFFF">
                        <a:alpha val="100000"/>
                      </a:srgbClr>
                    </a:gs>
                    <a:gs pos="100000">
                      <a:srgbClr val="FFFFFF">
                        <a:alpha val="100000"/>
                      </a:srgbClr>
                    </a:gs>
                  </a:gsLst>
                  <a:lin ang="0"/>
                </a:gradFill>
                <a:effectLst/>
                <a:uLnTx/>
                <a:uFillTx/>
                <a:latin typeface="Montserrat Bold"/>
                <a:ea typeface="Montserrat Bold"/>
                <a:cs typeface="Montserrat Bold"/>
                <a:sym typeface="Montserrat Bold"/>
              </a:rPr>
              <a:t>The Cost of a Small Error</a:t>
            </a:r>
          </a:p>
        </p:txBody>
      </p:sp>
      <p:sp>
        <p:nvSpPr>
          <p:cNvPr id="6" name="TextBox 6"/>
          <p:cNvSpPr txBox="1"/>
          <p:nvPr/>
        </p:nvSpPr>
        <p:spPr>
          <a:xfrm>
            <a:off x="1775527" y="6994833"/>
            <a:ext cx="15680806" cy="736729"/>
          </a:xfrm>
          <a:prstGeom prst="rect">
            <a:avLst/>
          </a:prstGeom>
        </p:spPr>
        <p:txBody>
          <a:bodyPr lIns="0" tIns="0" rIns="0" bIns="0" rtlCol="0" anchor="t">
            <a:spAutoFit/>
          </a:bodyPr>
          <a:lstStyle/>
          <a:p>
            <a:pPr marL="0" marR="0" lvl="0" indent="0" algn="ctr" defTabSz="914400" rtl="0" eaLnBrk="1" fontAlgn="auto" latinLnBrk="0" hangingPunct="1">
              <a:lnSpc>
                <a:spcPts val="6363"/>
              </a:lnSpc>
              <a:spcBef>
                <a:spcPts val="0"/>
              </a:spcBef>
              <a:spcAft>
                <a:spcPts val="0"/>
              </a:spcAft>
              <a:buClrTx/>
              <a:buSzTx/>
              <a:buFontTx/>
              <a:buNone/>
              <a:tabLst/>
              <a:defRPr/>
            </a:pPr>
            <a:r>
              <a:rPr kumimoji="0" lang="en-US" sz="3699" b="0" i="0" u="none" strike="noStrike" kern="1200" cap="none" spc="0" normalizeH="0" baseline="0" noProof="0">
                <a:ln>
                  <a:noFill/>
                </a:ln>
                <a:solidFill>
                  <a:srgbClr val="FFFFFF"/>
                </a:solidFill>
                <a:effectLst/>
                <a:uLnTx/>
                <a:uFillTx/>
                <a:latin typeface="Montserrat"/>
                <a:ea typeface="Montserrat"/>
                <a:cs typeface="Montserrat"/>
                <a:sym typeface="Montserrat"/>
              </a:rPr>
              <a:t>In institutions like IITA, small errors can have big consequences.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6935"/>
            <a:ext cx="18288000" cy="1323530"/>
            <a:chOff x="0" y="0"/>
            <a:chExt cx="4816593" cy="348584"/>
          </a:xfrm>
        </p:grpSpPr>
        <p:sp>
          <p:nvSpPr>
            <p:cNvPr id="3" name="Freeform 3"/>
            <p:cNvSpPr/>
            <p:nvPr/>
          </p:nvSpPr>
          <p:spPr>
            <a:xfrm>
              <a:off x="0" y="0"/>
              <a:ext cx="4816592" cy="348584"/>
            </a:xfrm>
            <a:custGeom>
              <a:avLst/>
              <a:gdLst/>
              <a:ahLst/>
              <a:cxnLst/>
              <a:rect l="l" t="t" r="r" b="b"/>
              <a:pathLst>
                <a:path w="4816592" h="348584">
                  <a:moveTo>
                    <a:pt x="0" y="0"/>
                  </a:moveTo>
                  <a:lnTo>
                    <a:pt x="4816592" y="0"/>
                  </a:lnTo>
                  <a:lnTo>
                    <a:pt x="4816592" y="348584"/>
                  </a:lnTo>
                  <a:lnTo>
                    <a:pt x="0" y="348584"/>
                  </a:lnTo>
                  <a:close/>
                </a:path>
              </a:pathLst>
            </a:custGeom>
            <a:solidFill>
              <a:srgbClr val="FFDE59"/>
            </a:solidFill>
          </p:spPr>
          <p:txBody>
            <a:bodyPr/>
            <a:lstStyle/>
            <a:p>
              <a:endParaRPr lang="en-US"/>
            </a:p>
          </p:txBody>
        </p:sp>
        <p:sp>
          <p:nvSpPr>
            <p:cNvPr id="4" name="TextBox 4"/>
            <p:cNvSpPr txBox="1"/>
            <p:nvPr/>
          </p:nvSpPr>
          <p:spPr>
            <a:xfrm>
              <a:off x="0" y="-38100"/>
              <a:ext cx="4816593" cy="38668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 y="1744658"/>
            <a:ext cx="18287996" cy="1300165"/>
          </a:xfrm>
          <a:prstGeom prst="rect">
            <a:avLst/>
          </a:prstGeom>
        </p:spPr>
        <p:txBody>
          <a:bodyPr wrap="square" lIns="0" tIns="0" rIns="0" bIns="0" rtlCol="0" anchor="t">
            <a:spAutoFit/>
          </a:bodyPr>
          <a:lstStyle/>
          <a:p>
            <a:pPr algn="ctr">
              <a:lnSpc>
                <a:spcPts val="5279"/>
              </a:lnSpc>
            </a:pPr>
            <a:r>
              <a:rPr lang="en-US" sz="3199" b="1" dirty="0">
                <a:solidFill>
                  <a:srgbClr val="000000"/>
                </a:solidFill>
                <a:latin typeface="Montserrat Bold"/>
                <a:ea typeface="Montserrat Bold"/>
                <a:cs typeface="Montserrat Bold"/>
                <a:sym typeface="Montserrat Bold"/>
              </a:rPr>
              <a:t>YELLOW PERSONALITIES — The Partner/Collaborator / Donor-Facing Stakeholder</a:t>
            </a:r>
          </a:p>
          <a:p>
            <a:pPr algn="ctr">
              <a:lnSpc>
                <a:spcPts val="5444"/>
              </a:lnSpc>
            </a:pPr>
            <a:r>
              <a:rPr lang="en-US" sz="3299" i="1" dirty="0">
                <a:solidFill>
                  <a:srgbClr val="000000"/>
                </a:solidFill>
                <a:latin typeface="Montserrat Italics"/>
                <a:ea typeface="Montserrat Italics"/>
                <a:cs typeface="Montserrat Italics"/>
                <a:sym typeface="Montserrat Italics"/>
              </a:rPr>
              <a:t>(People-oriented • Energetic • Big-picture thinker)</a:t>
            </a:r>
          </a:p>
        </p:txBody>
      </p:sp>
      <p:sp>
        <p:nvSpPr>
          <p:cNvPr id="6" name="TextBox 6"/>
          <p:cNvSpPr txBox="1"/>
          <p:nvPr/>
        </p:nvSpPr>
        <p:spPr>
          <a:xfrm>
            <a:off x="6629400" y="3202973"/>
            <a:ext cx="10820400" cy="5388078"/>
          </a:xfrm>
          <a:prstGeom prst="rect">
            <a:avLst/>
          </a:prstGeom>
        </p:spPr>
        <p:txBody>
          <a:bodyPr wrap="square" lIns="0" tIns="0" rIns="0" bIns="0" rtlCol="0" anchor="t">
            <a:spAutoFit/>
          </a:bodyPr>
          <a:lstStyle/>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Values positive interactions and relationship-building; idea generator</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Responds well to enthusiasm and open communication; enjoys group interaction; very creative; optimistic</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May overlook details but excels in vision and engagement; motivative and inspiring; easily distracted, impulsive</a:t>
            </a:r>
          </a:p>
        </p:txBody>
      </p:sp>
      <p:sp>
        <p:nvSpPr>
          <p:cNvPr id="7" name="TextBox 7"/>
          <p:cNvSpPr txBox="1"/>
          <p:nvPr/>
        </p:nvSpPr>
        <p:spPr>
          <a:xfrm>
            <a:off x="1380075" y="8616949"/>
            <a:ext cx="16907921" cy="1216026"/>
          </a:xfrm>
          <a:prstGeom prst="rect">
            <a:avLst/>
          </a:prstGeom>
        </p:spPr>
        <p:txBody>
          <a:bodyPr wrap="square" lIns="0" tIns="0" rIns="0" bIns="0" rtlCol="0" anchor="t">
            <a:spAutoFit/>
          </a:bodyPr>
          <a:lstStyle/>
          <a:p>
            <a:pPr algn="ctr">
              <a:lnSpc>
                <a:spcPts val="4899"/>
              </a:lnSpc>
              <a:spcBef>
                <a:spcPct val="0"/>
              </a:spcBef>
            </a:pPr>
            <a:r>
              <a:rPr lang="en-US" sz="3499" b="1" dirty="0">
                <a:solidFill>
                  <a:srgbClr val="000000"/>
                </a:solidFill>
                <a:latin typeface="Montserrat Bold"/>
                <a:ea typeface="Montserrat Bold"/>
                <a:cs typeface="Montserrat Bold"/>
                <a:sym typeface="Montserrat Bold"/>
              </a:rPr>
              <a:t>Best approach</a:t>
            </a:r>
          </a:p>
          <a:p>
            <a:pPr algn="ctr">
              <a:lnSpc>
                <a:spcPts val="4899"/>
              </a:lnSpc>
              <a:spcBef>
                <a:spcPct val="0"/>
              </a:spcBef>
            </a:pPr>
            <a:r>
              <a:rPr lang="en-US" sz="3499" dirty="0">
                <a:solidFill>
                  <a:srgbClr val="000000"/>
                </a:solidFill>
                <a:latin typeface="Montserrat"/>
                <a:ea typeface="Montserrat"/>
                <a:cs typeface="Montserrat"/>
                <a:sym typeface="Montserrat"/>
              </a:rPr>
              <a:t>Stay warm, upbeat, and collaborative; summarize agreements in writing.</a:t>
            </a:r>
          </a:p>
        </p:txBody>
      </p:sp>
      <p:grpSp>
        <p:nvGrpSpPr>
          <p:cNvPr id="8" name="Group 8"/>
          <p:cNvGrpSpPr>
            <a:grpSpLocks noChangeAspect="1"/>
          </p:cNvGrpSpPr>
          <p:nvPr/>
        </p:nvGrpSpPr>
        <p:grpSpPr>
          <a:xfrm>
            <a:off x="1370550" y="4056245"/>
            <a:ext cx="4592619" cy="4743257"/>
            <a:chOff x="0" y="0"/>
            <a:chExt cx="6350000" cy="6558280"/>
          </a:xfrm>
        </p:grpSpPr>
        <p:sp>
          <p:nvSpPr>
            <p:cNvPr id="9" name="Freeform 9"/>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27422" r="-27422"/>
              </a:stretch>
            </a:blipFill>
          </p:spPr>
          <p:txBody>
            <a:bodyPr/>
            <a:lstStyle/>
            <a:p>
              <a:endParaRPr lang="en-US"/>
            </a:p>
          </p:txBody>
        </p:sp>
        <p:sp>
          <p:nvSpPr>
            <p:cNvPr id="10" name="Freeform 10"/>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626953"/>
            </a:solidFill>
          </p:spPr>
          <p:txBody>
            <a:bodyPr/>
            <a:lstStyle/>
            <a:p>
              <a:endParaRPr lang="en-US"/>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6935"/>
            <a:ext cx="18288000" cy="1323530"/>
            <a:chOff x="0" y="0"/>
            <a:chExt cx="4816593" cy="348584"/>
          </a:xfrm>
        </p:grpSpPr>
        <p:sp>
          <p:nvSpPr>
            <p:cNvPr id="3" name="Freeform 3"/>
            <p:cNvSpPr/>
            <p:nvPr/>
          </p:nvSpPr>
          <p:spPr>
            <a:xfrm>
              <a:off x="0" y="0"/>
              <a:ext cx="4816592" cy="348584"/>
            </a:xfrm>
            <a:custGeom>
              <a:avLst/>
              <a:gdLst/>
              <a:ahLst/>
              <a:cxnLst/>
              <a:rect l="l" t="t" r="r" b="b"/>
              <a:pathLst>
                <a:path w="4816592" h="348584">
                  <a:moveTo>
                    <a:pt x="0" y="0"/>
                  </a:moveTo>
                  <a:lnTo>
                    <a:pt x="4816592" y="0"/>
                  </a:lnTo>
                  <a:lnTo>
                    <a:pt x="4816592" y="348584"/>
                  </a:lnTo>
                  <a:lnTo>
                    <a:pt x="0" y="348584"/>
                  </a:lnTo>
                  <a:close/>
                </a:path>
              </a:pathLst>
            </a:custGeom>
            <a:solidFill>
              <a:srgbClr val="007A3F"/>
            </a:solidFill>
          </p:spPr>
          <p:txBody>
            <a:bodyPr/>
            <a:lstStyle/>
            <a:p>
              <a:endParaRPr lang="en-US"/>
            </a:p>
          </p:txBody>
        </p:sp>
        <p:sp>
          <p:nvSpPr>
            <p:cNvPr id="4" name="TextBox 4"/>
            <p:cNvSpPr txBox="1"/>
            <p:nvPr/>
          </p:nvSpPr>
          <p:spPr>
            <a:xfrm>
              <a:off x="0" y="-38100"/>
              <a:ext cx="4816593" cy="38668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281062" y="1663978"/>
            <a:ext cx="16640274" cy="1325882"/>
          </a:xfrm>
          <a:prstGeom prst="rect">
            <a:avLst/>
          </a:prstGeom>
        </p:spPr>
        <p:txBody>
          <a:bodyPr wrap="square" lIns="0" tIns="0" rIns="0" bIns="0" rtlCol="0" anchor="t">
            <a:spAutoFit/>
          </a:bodyPr>
          <a:lstStyle/>
          <a:p>
            <a:pPr algn="ctr">
              <a:lnSpc>
                <a:spcPts val="5444"/>
              </a:lnSpc>
            </a:pPr>
            <a:r>
              <a:rPr lang="en-US" sz="3299" b="1" dirty="0">
                <a:solidFill>
                  <a:srgbClr val="000000"/>
                </a:solidFill>
                <a:latin typeface="Montserrat Bold"/>
                <a:ea typeface="Montserrat Bold"/>
                <a:cs typeface="Montserrat Bold"/>
                <a:sym typeface="Montserrat Bold"/>
              </a:rPr>
              <a:t>GREEN PERSONALITIES — The Busy Colleague / Supportive Team Player</a:t>
            </a:r>
          </a:p>
          <a:p>
            <a:pPr algn="ctr">
              <a:lnSpc>
                <a:spcPts val="5444"/>
              </a:lnSpc>
            </a:pPr>
            <a:r>
              <a:rPr lang="en-US" sz="3299" i="1" dirty="0">
                <a:solidFill>
                  <a:srgbClr val="000000"/>
                </a:solidFill>
                <a:latin typeface="Montserrat Italics"/>
                <a:ea typeface="Montserrat Italics"/>
                <a:cs typeface="Montserrat Italics"/>
                <a:sym typeface="Montserrat Italics"/>
              </a:rPr>
              <a:t>(Calm • Consistent • Harmony-seeking)</a:t>
            </a:r>
          </a:p>
        </p:txBody>
      </p:sp>
      <p:sp>
        <p:nvSpPr>
          <p:cNvPr id="6" name="TextBox 6"/>
          <p:cNvSpPr txBox="1"/>
          <p:nvPr/>
        </p:nvSpPr>
        <p:spPr>
          <a:xfrm>
            <a:off x="6522176" y="2974942"/>
            <a:ext cx="10972800" cy="5388078"/>
          </a:xfrm>
          <a:prstGeom prst="rect">
            <a:avLst/>
          </a:prstGeom>
        </p:spPr>
        <p:txBody>
          <a:bodyPr wrap="square" lIns="0" tIns="0" rIns="0" bIns="0" rtlCol="0" anchor="t">
            <a:spAutoFit/>
          </a:bodyPr>
          <a:lstStyle/>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Prefers steady pace, patience, and emotional safety. Dependable; Good listener; supportive team player; empathetic; too accommodating; slow decision maker; hesitant to speak up</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Avoids conflict and sudden changes</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May struggle with multitasking or shifting priorities</a:t>
            </a:r>
          </a:p>
        </p:txBody>
      </p:sp>
      <p:sp>
        <p:nvSpPr>
          <p:cNvPr id="7" name="TextBox 7"/>
          <p:cNvSpPr txBox="1"/>
          <p:nvPr/>
        </p:nvSpPr>
        <p:spPr>
          <a:xfrm>
            <a:off x="457200" y="8448099"/>
            <a:ext cx="17373596" cy="1838901"/>
          </a:xfrm>
          <a:prstGeom prst="rect">
            <a:avLst/>
          </a:prstGeom>
        </p:spPr>
        <p:txBody>
          <a:bodyPr wrap="square" lIns="0" tIns="0" rIns="0" bIns="0" rtlCol="0" anchor="t">
            <a:spAutoFit/>
          </a:bodyPr>
          <a:lstStyle/>
          <a:p>
            <a:pPr algn="ctr">
              <a:lnSpc>
                <a:spcPts val="4899"/>
              </a:lnSpc>
              <a:spcBef>
                <a:spcPct val="0"/>
              </a:spcBef>
            </a:pPr>
            <a:r>
              <a:rPr lang="en-US" sz="3499" b="1" dirty="0">
                <a:solidFill>
                  <a:srgbClr val="000000"/>
                </a:solidFill>
                <a:latin typeface="Montserrat Bold"/>
                <a:ea typeface="Montserrat Bold"/>
                <a:cs typeface="Montserrat Bold"/>
                <a:sym typeface="Montserrat Bold"/>
              </a:rPr>
              <a:t>Best approach</a:t>
            </a:r>
          </a:p>
          <a:p>
            <a:pPr algn="ctr">
              <a:lnSpc>
                <a:spcPts val="4899"/>
              </a:lnSpc>
              <a:spcBef>
                <a:spcPct val="0"/>
              </a:spcBef>
            </a:pPr>
            <a:r>
              <a:rPr lang="en-US" sz="3200" dirty="0">
                <a:solidFill>
                  <a:srgbClr val="000000"/>
                </a:solidFill>
                <a:latin typeface="Montserrat"/>
                <a:ea typeface="Montserrat"/>
                <a:cs typeface="Montserrat"/>
                <a:sym typeface="Montserrat"/>
              </a:rPr>
              <a:t>Provide reminders, give context early, avoid sudden pressure, communicate changes gently.</a:t>
            </a:r>
          </a:p>
        </p:txBody>
      </p:sp>
      <p:grpSp>
        <p:nvGrpSpPr>
          <p:cNvPr id="8" name="Group 8"/>
          <p:cNvGrpSpPr>
            <a:grpSpLocks noChangeAspect="1"/>
          </p:cNvGrpSpPr>
          <p:nvPr/>
        </p:nvGrpSpPr>
        <p:grpSpPr>
          <a:xfrm>
            <a:off x="1847643" y="3534726"/>
            <a:ext cx="4620017" cy="4771554"/>
            <a:chOff x="0" y="0"/>
            <a:chExt cx="6350000" cy="6558280"/>
          </a:xfrm>
        </p:grpSpPr>
        <p:sp>
          <p:nvSpPr>
            <p:cNvPr id="9" name="Freeform 9"/>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14507" r="-40337"/>
              </a:stretch>
            </a:blipFill>
          </p:spPr>
          <p:txBody>
            <a:bodyPr/>
            <a:lstStyle/>
            <a:p>
              <a:endParaRPr lang="en-US"/>
            </a:p>
          </p:txBody>
        </p:sp>
        <p:sp>
          <p:nvSpPr>
            <p:cNvPr id="10" name="Freeform 10"/>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626953"/>
            </a:solidFill>
          </p:spPr>
          <p:txBody>
            <a:bodyPr/>
            <a:lstStyle/>
            <a:p>
              <a:endParaRPr lang="en-US"/>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66935"/>
            <a:ext cx="18288000" cy="1323530"/>
            <a:chOff x="0" y="0"/>
            <a:chExt cx="4816593" cy="348584"/>
          </a:xfrm>
        </p:grpSpPr>
        <p:sp>
          <p:nvSpPr>
            <p:cNvPr id="3" name="Freeform 3"/>
            <p:cNvSpPr/>
            <p:nvPr/>
          </p:nvSpPr>
          <p:spPr>
            <a:xfrm>
              <a:off x="0" y="0"/>
              <a:ext cx="4816592" cy="348584"/>
            </a:xfrm>
            <a:custGeom>
              <a:avLst/>
              <a:gdLst/>
              <a:ahLst/>
              <a:cxnLst/>
              <a:rect l="l" t="t" r="r" b="b"/>
              <a:pathLst>
                <a:path w="4816592" h="348584">
                  <a:moveTo>
                    <a:pt x="0" y="0"/>
                  </a:moveTo>
                  <a:lnTo>
                    <a:pt x="4816592" y="0"/>
                  </a:lnTo>
                  <a:lnTo>
                    <a:pt x="4816592" y="348584"/>
                  </a:lnTo>
                  <a:lnTo>
                    <a:pt x="0" y="348584"/>
                  </a:lnTo>
                  <a:close/>
                </a:path>
              </a:pathLst>
            </a:custGeom>
            <a:solidFill>
              <a:srgbClr val="0025CC"/>
            </a:solidFill>
          </p:spPr>
          <p:txBody>
            <a:bodyPr/>
            <a:lstStyle/>
            <a:p>
              <a:endParaRPr lang="en-US"/>
            </a:p>
          </p:txBody>
        </p:sp>
        <p:sp>
          <p:nvSpPr>
            <p:cNvPr id="4" name="TextBox 4"/>
            <p:cNvSpPr txBox="1"/>
            <p:nvPr/>
          </p:nvSpPr>
          <p:spPr>
            <a:xfrm>
              <a:off x="0" y="-38100"/>
              <a:ext cx="4816593" cy="38668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643658" y="1930833"/>
            <a:ext cx="15806142" cy="1325882"/>
          </a:xfrm>
          <a:prstGeom prst="rect">
            <a:avLst/>
          </a:prstGeom>
        </p:spPr>
        <p:txBody>
          <a:bodyPr wrap="square" lIns="0" tIns="0" rIns="0" bIns="0" rtlCol="0" anchor="t">
            <a:spAutoFit/>
          </a:bodyPr>
          <a:lstStyle/>
          <a:p>
            <a:pPr algn="ctr">
              <a:lnSpc>
                <a:spcPts val="5444"/>
              </a:lnSpc>
            </a:pPr>
            <a:r>
              <a:rPr lang="en-US" sz="3299" b="1" dirty="0">
                <a:solidFill>
                  <a:srgbClr val="000000"/>
                </a:solidFill>
                <a:latin typeface="Montserrat Bold"/>
                <a:ea typeface="Montserrat Bold"/>
                <a:cs typeface="Montserrat Bold"/>
                <a:sym typeface="Montserrat Bold"/>
              </a:rPr>
              <a:t>BLUE PERSONALITIES — The Thorough Manager / Analytical Thinker</a:t>
            </a:r>
          </a:p>
          <a:p>
            <a:pPr algn="ctr">
              <a:lnSpc>
                <a:spcPts val="5444"/>
              </a:lnSpc>
            </a:pPr>
            <a:r>
              <a:rPr lang="en-US" sz="3299" i="1" dirty="0">
                <a:solidFill>
                  <a:srgbClr val="000000"/>
                </a:solidFill>
                <a:latin typeface="Montserrat Italics"/>
                <a:ea typeface="Montserrat Italics"/>
                <a:cs typeface="Montserrat Italics"/>
                <a:sym typeface="Montserrat Italics"/>
              </a:rPr>
              <a:t>(Detail-oriented • Systematic • Accuracy-focused)</a:t>
            </a:r>
          </a:p>
        </p:txBody>
      </p:sp>
      <p:sp>
        <p:nvSpPr>
          <p:cNvPr id="6" name="TextBox 6"/>
          <p:cNvSpPr txBox="1"/>
          <p:nvPr/>
        </p:nvSpPr>
        <p:spPr>
          <a:xfrm>
            <a:off x="6019800" y="3729821"/>
            <a:ext cx="11430000" cy="4708405"/>
          </a:xfrm>
          <a:prstGeom prst="rect">
            <a:avLst/>
          </a:prstGeom>
        </p:spPr>
        <p:txBody>
          <a:bodyPr wrap="square" lIns="0" tIns="0" rIns="0" bIns="0" rtlCol="0" anchor="t">
            <a:spAutoFit/>
          </a:bodyPr>
          <a:lstStyle/>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Values data, clarity, structure, and logic; prefers data over emotions</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Needs time to </a:t>
            </a:r>
            <a:r>
              <a:rPr lang="en-US" sz="3807" dirty="0" err="1">
                <a:solidFill>
                  <a:srgbClr val="000000"/>
                </a:solidFill>
                <a:latin typeface="Montserrat"/>
                <a:ea typeface="Montserrat"/>
                <a:cs typeface="Montserrat"/>
                <a:sym typeface="Montserrat"/>
              </a:rPr>
              <a:t>analyse</a:t>
            </a:r>
            <a:r>
              <a:rPr lang="en-US" sz="3807" dirty="0">
                <a:solidFill>
                  <a:srgbClr val="000000"/>
                </a:solidFill>
                <a:latin typeface="Montserrat"/>
                <a:ea typeface="Montserrat"/>
                <a:cs typeface="Montserrat"/>
                <a:sym typeface="Montserrat"/>
              </a:rPr>
              <a:t> before deciding; values accuracy and structure; quality control; research; risk assessment</a:t>
            </a:r>
          </a:p>
          <a:p>
            <a:pPr marL="821991" lvl="1" indent="-410996" algn="l">
              <a:lnSpc>
                <a:spcPts val="5330"/>
              </a:lnSpc>
              <a:buFont typeface="Arial"/>
              <a:buChar char="•"/>
            </a:pPr>
            <a:r>
              <a:rPr lang="en-US" sz="3807" dirty="0">
                <a:solidFill>
                  <a:srgbClr val="000000"/>
                </a:solidFill>
                <a:latin typeface="Montserrat"/>
                <a:ea typeface="Montserrat"/>
                <a:cs typeface="Montserrat"/>
                <a:sym typeface="Montserrat"/>
              </a:rPr>
              <a:t>Sensitive to errors, assumptions, and incomplete information; overly critical</a:t>
            </a:r>
          </a:p>
        </p:txBody>
      </p:sp>
      <p:sp>
        <p:nvSpPr>
          <p:cNvPr id="7" name="TextBox 7"/>
          <p:cNvSpPr txBox="1"/>
          <p:nvPr/>
        </p:nvSpPr>
        <p:spPr>
          <a:xfrm>
            <a:off x="1862774" y="8616949"/>
            <a:ext cx="15587026" cy="1216026"/>
          </a:xfrm>
          <a:prstGeom prst="rect">
            <a:avLst/>
          </a:prstGeom>
        </p:spPr>
        <p:txBody>
          <a:bodyPr wrap="square" lIns="0" tIns="0" rIns="0" bIns="0" rtlCol="0" anchor="t">
            <a:spAutoFit/>
          </a:bodyPr>
          <a:lstStyle/>
          <a:p>
            <a:pPr algn="ctr">
              <a:lnSpc>
                <a:spcPts val="4899"/>
              </a:lnSpc>
              <a:spcBef>
                <a:spcPct val="0"/>
              </a:spcBef>
            </a:pPr>
            <a:r>
              <a:rPr lang="en-US" sz="3499" b="1" dirty="0">
                <a:solidFill>
                  <a:srgbClr val="000000"/>
                </a:solidFill>
                <a:latin typeface="Montserrat Bold"/>
                <a:ea typeface="Montserrat Bold"/>
                <a:cs typeface="Montserrat Bold"/>
                <a:sym typeface="Montserrat Bold"/>
              </a:rPr>
              <a:t>Best approach</a:t>
            </a:r>
          </a:p>
          <a:p>
            <a:pPr algn="ctr">
              <a:lnSpc>
                <a:spcPts val="4899"/>
              </a:lnSpc>
              <a:spcBef>
                <a:spcPct val="0"/>
              </a:spcBef>
            </a:pPr>
            <a:r>
              <a:rPr lang="en-US" sz="3499" dirty="0">
                <a:solidFill>
                  <a:srgbClr val="000000"/>
                </a:solidFill>
                <a:latin typeface="Montserrat"/>
                <a:ea typeface="Montserrat"/>
                <a:cs typeface="Montserrat"/>
                <a:sym typeface="Montserrat"/>
              </a:rPr>
              <a:t>Provide detailed briefs, facts, checklists, and documented processes.</a:t>
            </a:r>
          </a:p>
        </p:txBody>
      </p:sp>
      <p:grpSp>
        <p:nvGrpSpPr>
          <p:cNvPr id="8" name="Group 8"/>
          <p:cNvGrpSpPr>
            <a:grpSpLocks noChangeAspect="1"/>
          </p:cNvGrpSpPr>
          <p:nvPr/>
        </p:nvGrpSpPr>
        <p:grpSpPr>
          <a:xfrm>
            <a:off x="1371600" y="3729821"/>
            <a:ext cx="4458341" cy="4604575"/>
            <a:chOff x="0" y="0"/>
            <a:chExt cx="6350000" cy="6558280"/>
          </a:xfrm>
        </p:grpSpPr>
        <p:sp>
          <p:nvSpPr>
            <p:cNvPr id="9" name="Freeform 9"/>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40787" r="-14348"/>
              </a:stretch>
            </a:blipFill>
          </p:spPr>
          <p:txBody>
            <a:bodyPr/>
            <a:lstStyle/>
            <a:p>
              <a:endParaRPr lang="en-US"/>
            </a:p>
          </p:txBody>
        </p:sp>
        <p:sp>
          <p:nvSpPr>
            <p:cNvPr id="10" name="Freeform 10"/>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626953"/>
            </a:solidFill>
          </p:spPr>
          <p:txBody>
            <a:bodyPr/>
            <a:lstStyle/>
            <a:p>
              <a:endParaRPr lang="en-US"/>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5134" y="2019300"/>
            <a:ext cx="4743264" cy="6650331"/>
          </a:xfrm>
          <a:custGeom>
            <a:avLst/>
            <a:gdLst/>
            <a:ahLst/>
            <a:cxnLst/>
            <a:rect l="l" t="t" r="r" b="b"/>
            <a:pathLst>
              <a:path w="4743264" h="6650331">
                <a:moveTo>
                  <a:pt x="0" y="0"/>
                </a:moveTo>
                <a:lnTo>
                  <a:pt x="4743265" y="0"/>
                </a:lnTo>
                <a:lnTo>
                  <a:pt x="4743265" y="6650330"/>
                </a:lnTo>
                <a:lnTo>
                  <a:pt x="0" y="6650330"/>
                </a:lnTo>
                <a:lnTo>
                  <a:pt x="0" y="0"/>
                </a:lnTo>
                <a:close/>
              </a:path>
            </a:pathLst>
          </a:custGeom>
          <a:blipFill>
            <a:blip r:embed="rId2"/>
            <a:stretch>
              <a:fillRect l="-36868" t="-27186" r="-41454"/>
            </a:stretch>
          </a:blipFill>
        </p:spPr>
        <p:txBody>
          <a:bodyPr/>
          <a:lstStyle/>
          <a:p>
            <a:endParaRPr lang="en-US"/>
          </a:p>
        </p:txBody>
      </p:sp>
      <p:sp>
        <p:nvSpPr>
          <p:cNvPr id="3" name="TextBox 3"/>
          <p:cNvSpPr txBox="1"/>
          <p:nvPr/>
        </p:nvSpPr>
        <p:spPr>
          <a:xfrm>
            <a:off x="2116059" y="942975"/>
            <a:ext cx="10825082" cy="493395"/>
          </a:xfrm>
          <a:prstGeom prst="rect">
            <a:avLst/>
          </a:prstGeom>
        </p:spPr>
        <p:txBody>
          <a:bodyPr lIns="0" tIns="0" rIns="0" bIns="0" rtlCol="0" anchor="t">
            <a:spAutoFit/>
          </a:bodyPr>
          <a:lstStyle/>
          <a:p>
            <a:pPr algn="ctr">
              <a:lnSpc>
                <a:spcPts val="3779"/>
              </a:lnSpc>
              <a:spcBef>
                <a:spcPct val="0"/>
              </a:spcBef>
            </a:pPr>
            <a:r>
              <a:rPr lang="en-US" sz="2700" spc="-21">
                <a:solidFill>
                  <a:srgbClr val="000000"/>
                </a:solidFill>
                <a:latin typeface="Horizon"/>
                <a:ea typeface="Horizon"/>
                <a:cs typeface="Horizon"/>
                <a:sym typeface="Horizon"/>
              </a:rPr>
              <a:t>Bringing it all together</a:t>
            </a:r>
          </a:p>
        </p:txBody>
      </p:sp>
      <p:sp>
        <p:nvSpPr>
          <p:cNvPr id="4" name="Freeform 4"/>
          <p:cNvSpPr/>
          <p:nvPr/>
        </p:nvSpPr>
        <p:spPr>
          <a:xfrm>
            <a:off x="5923123" y="2019300"/>
            <a:ext cx="11602877" cy="6650331"/>
          </a:xfrm>
          <a:custGeom>
            <a:avLst/>
            <a:gdLst/>
            <a:ahLst/>
            <a:cxnLst/>
            <a:rect l="l" t="t" r="r" b="b"/>
            <a:pathLst>
              <a:path w="11602877" h="6650331">
                <a:moveTo>
                  <a:pt x="0" y="0"/>
                </a:moveTo>
                <a:lnTo>
                  <a:pt x="11602877" y="0"/>
                </a:lnTo>
                <a:lnTo>
                  <a:pt x="11602877" y="6650330"/>
                </a:lnTo>
                <a:lnTo>
                  <a:pt x="0" y="6650330"/>
                </a:lnTo>
                <a:lnTo>
                  <a:pt x="0" y="0"/>
                </a:lnTo>
                <a:close/>
              </a:path>
            </a:pathLst>
          </a:custGeom>
          <a:blipFill>
            <a:blip r:embed="rId3"/>
            <a:stretch>
              <a:fillRect l="-829" r="-829"/>
            </a:stretch>
          </a:blipFill>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5180996"/>
            <a:ext cx="3737256" cy="2870190"/>
            <a:chOff x="0" y="0"/>
            <a:chExt cx="967000" cy="742650"/>
          </a:xfrm>
        </p:grpSpPr>
        <p:sp>
          <p:nvSpPr>
            <p:cNvPr id="3" name="Freeform 3"/>
            <p:cNvSpPr/>
            <p:nvPr/>
          </p:nvSpPr>
          <p:spPr>
            <a:xfrm>
              <a:off x="0" y="0"/>
              <a:ext cx="967000" cy="742650"/>
            </a:xfrm>
            <a:custGeom>
              <a:avLst/>
              <a:gdLst/>
              <a:ahLst/>
              <a:cxnLst/>
              <a:rect l="l" t="t" r="r" b="b"/>
              <a:pathLst>
                <a:path w="967000" h="742650">
                  <a:moveTo>
                    <a:pt x="104872" y="0"/>
                  </a:moveTo>
                  <a:lnTo>
                    <a:pt x="862128" y="0"/>
                  </a:lnTo>
                  <a:cubicBezTo>
                    <a:pt x="920047" y="0"/>
                    <a:pt x="967000" y="46953"/>
                    <a:pt x="967000" y="104872"/>
                  </a:cubicBezTo>
                  <a:lnTo>
                    <a:pt x="967000" y="637778"/>
                  </a:lnTo>
                  <a:cubicBezTo>
                    <a:pt x="967000" y="695697"/>
                    <a:pt x="920047" y="742650"/>
                    <a:pt x="862128" y="742650"/>
                  </a:cubicBezTo>
                  <a:lnTo>
                    <a:pt x="104872" y="742650"/>
                  </a:lnTo>
                  <a:cubicBezTo>
                    <a:pt x="46953" y="742650"/>
                    <a:pt x="0" y="695697"/>
                    <a:pt x="0" y="637778"/>
                  </a:cubicBezTo>
                  <a:lnTo>
                    <a:pt x="0" y="104872"/>
                  </a:lnTo>
                  <a:cubicBezTo>
                    <a:pt x="0" y="46953"/>
                    <a:pt x="46953" y="0"/>
                    <a:pt x="104872" y="0"/>
                  </a:cubicBezTo>
                  <a:close/>
                </a:path>
              </a:pathLst>
            </a:custGeom>
            <a:solidFill>
              <a:srgbClr val="FF751F"/>
            </a:solidFill>
          </p:spPr>
          <p:txBody>
            <a:bodyPr/>
            <a:lstStyle/>
            <a:p>
              <a:endParaRPr lang="en-US"/>
            </a:p>
          </p:txBody>
        </p:sp>
        <p:sp>
          <p:nvSpPr>
            <p:cNvPr id="4" name="TextBox 4"/>
            <p:cNvSpPr txBox="1"/>
            <p:nvPr/>
          </p:nvSpPr>
          <p:spPr>
            <a:xfrm>
              <a:off x="0" y="-47625"/>
              <a:ext cx="967000" cy="790275"/>
            </a:xfrm>
            <a:prstGeom prst="rect">
              <a:avLst/>
            </a:prstGeom>
          </p:spPr>
          <p:txBody>
            <a:bodyPr lIns="50800" tIns="50800" rIns="50800" bIns="50800" rtlCol="0" anchor="ctr"/>
            <a:lstStyle/>
            <a:p>
              <a:pPr algn="ctr">
                <a:lnSpc>
                  <a:spcPts val="3779"/>
                </a:lnSpc>
              </a:pPr>
              <a:endParaRPr/>
            </a:p>
          </p:txBody>
        </p:sp>
      </p:grpSp>
      <p:grpSp>
        <p:nvGrpSpPr>
          <p:cNvPr id="5" name="Group 5"/>
          <p:cNvGrpSpPr/>
          <p:nvPr/>
        </p:nvGrpSpPr>
        <p:grpSpPr>
          <a:xfrm>
            <a:off x="5194338" y="5180996"/>
            <a:ext cx="3737256" cy="2870190"/>
            <a:chOff x="0" y="0"/>
            <a:chExt cx="967000" cy="742650"/>
          </a:xfrm>
        </p:grpSpPr>
        <p:sp>
          <p:nvSpPr>
            <p:cNvPr id="6" name="Freeform 6"/>
            <p:cNvSpPr/>
            <p:nvPr/>
          </p:nvSpPr>
          <p:spPr>
            <a:xfrm>
              <a:off x="0" y="0"/>
              <a:ext cx="967000" cy="742650"/>
            </a:xfrm>
            <a:custGeom>
              <a:avLst/>
              <a:gdLst/>
              <a:ahLst/>
              <a:cxnLst/>
              <a:rect l="l" t="t" r="r" b="b"/>
              <a:pathLst>
                <a:path w="967000" h="742650">
                  <a:moveTo>
                    <a:pt x="104872" y="0"/>
                  </a:moveTo>
                  <a:lnTo>
                    <a:pt x="862128" y="0"/>
                  </a:lnTo>
                  <a:cubicBezTo>
                    <a:pt x="920047" y="0"/>
                    <a:pt x="967000" y="46953"/>
                    <a:pt x="967000" y="104872"/>
                  </a:cubicBezTo>
                  <a:lnTo>
                    <a:pt x="967000" y="637778"/>
                  </a:lnTo>
                  <a:cubicBezTo>
                    <a:pt x="967000" y="695697"/>
                    <a:pt x="920047" y="742650"/>
                    <a:pt x="862128" y="742650"/>
                  </a:cubicBezTo>
                  <a:lnTo>
                    <a:pt x="104872" y="742650"/>
                  </a:lnTo>
                  <a:cubicBezTo>
                    <a:pt x="46953" y="742650"/>
                    <a:pt x="0" y="695697"/>
                    <a:pt x="0" y="637778"/>
                  </a:cubicBezTo>
                  <a:lnTo>
                    <a:pt x="0" y="104872"/>
                  </a:lnTo>
                  <a:cubicBezTo>
                    <a:pt x="0" y="46953"/>
                    <a:pt x="46953" y="0"/>
                    <a:pt x="104872" y="0"/>
                  </a:cubicBezTo>
                  <a:close/>
                </a:path>
              </a:pathLst>
            </a:custGeom>
            <a:solidFill>
              <a:srgbClr val="202322"/>
            </a:solidFill>
          </p:spPr>
          <p:txBody>
            <a:bodyPr/>
            <a:lstStyle/>
            <a:p>
              <a:endParaRPr lang="en-US"/>
            </a:p>
          </p:txBody>
        </p:sp>
        <p:sp>
          <p:nvSpPr>
            <p:cNvPr id="7" name="TextBox 7"/>
            <p:cNvSpPr txBox="1"/>
            <p:nvPr/>
          </p:nvSpPr>
          <p:spPr>
            <a:xfrm>
              <a:off x="0" y="-47625"/>
              <a:ext cx="967000" cy="790275"/>
            </a:xfrm>
            <a:prstGeom prst="rect">
              <a:avLst/>
            </a:prstGeom>
          </p:spPr>
          <p:txBody>
            <a:bodyPr lIns="50800" tIns="50800" rIns="50800" bIns="50800" rtlCol="0" anchor="ctr"/>
            <a:lstStyle/>
            <a:p>
              <a:pPr algn="ctr">
                <a:lnSpc>
                  <a:spcPts val="3779"/>
                </a:lnSpc>
              </a:pPr>
              <a:endParaRPr/>
            </a:p>
          </p:txBody>
        </p:sp>
      </p:grpSp>
      <p:grpSp>
        <p:nvGrpSpPr>
          <p:cNvPr id="8" name="Group 8"/>
          <p:cNvGrpSpPr/>
          <p:nvPr/>
        </p:nvGrpSpPr>
        <p:grpSpPr>
          <a:xfrm>
            <a:off x="9358191" y="5180996"/>
            <a:ext cx="3737256" cy="2870190"/>
            <a:chOff x="0" y="0"/>
            <a:chExt cx="967000" cy="742650"/>
          </a:xfrm>
        </p:grpSpPr>
        <p:sp>
          <p:nvSpPr>
            <p:cNvPr id="9" name="Freeform 9"/>
            <p:cNvSpPr/>
            <p:nvPr/>
          </p:nvSpPr>
          <p:spPr>
            <a:xfrm>
              <a:off x="0" y="0"/>
              <a:ext cx="967000" cy="742650"/>
            </a:xfrm>
            <a:custGeom>
              <a:avLst/>
              <a:gdLst/>
              <a:ahLst/>
              <a:cxnLst/>
              <a:rect l="l" t="t" r="r" b="b"/>
              <a:pathLst>
                <a:path w="967000" h="742650">
                  <a:moveTo>
                    <a:pt x="104872" y="0"/>
                  </a:moveTo>
                  <a:lnTo>
                    <a:pt x="862128" y="0"/>
                  </a:lnTo>
                  <a:cubicBezTo>
                    <a:pt x="920047" y="0"/>
                    <a:pt x="967000" y="46953"/>
                    <a:pt x="967000" y="104872"/>
                  </a:cubicBezTo>
                  <a:lnTo>
                    <a:pt x="967000" y="637778"/>
                  </a:lnTo>
                  <a:cubicBezTo>
                    <a:pt x="967000" y="695697"/>
                    <a:pt x="920047" y="742650"/>
                    <a:pt x="862128" y="742650"/>
                  </a:cubicBezTo>
                  <a:lnTo>
                    <a:pt x="104872" y="742650"/>
                  </a:lnTo>
                  <a:cubicBezTo>
                    <a:pt x="46953" y="742650"/>
                    <a:pt x="0" y="695697"/>
                    <a:pt x="0" y="637778"/>
                  </a:cubicBezTo>
                  <a:lnTo>
                    <a:pt x="0" y="104872"/>
                  </a:lnTo>
                  <a:cubicBezTo>
                    <a:pt x="0" y="46953"/>
                    <a:pt x="46953" y="0"/>
                    <a:pt x="104872" y="0"/>
                  </a:cubicBezTo>
                  <a:close/>
                </a:path>
              </a:pathLst>
            </a:custGeom>
            <a:solidFill>
              <a:srgbClr val="FF751F"/>
            </a:solidFill>
          </p:spPr>
          <p:txBody>
            <a:bodyPr/>
            <a:lstStyle/>
            <a:p>
              <a:endParaRPr lang="en-US"/>
            </a:p>
          </p:txBody>
        </p:sp>
        <p:sp>
          <p:nvSpPr>
            <p:cNvPr id="10" name="TextBox 10"/>
            <p:cNvSpPr txBox="1"/>
            <p:nvPr/>
          </p:nvSpPr>
          <p:spPr>
            <a:xfrm>
              <a:off x="0" y="-47625"/>
              <a:ext cx="967000" cy="790275"/>
            </a:xfrm>
            <a:prstGeom prst="rect">
              <a:avLst/>
            </a:prstGeom>
          </p:spPr>
          <p:txBody>
            <a:bodyPr lIns="50800" tIns="50800" rIns="50800" bIns="50800" rtlCol="0" anchor="ctr"/>
            <a:lstStyle/>
            <a:p>
              <a:pPr algn="ctr">
                <a:lnSpc>
                  <a:spcPts val="3779"/>
                </a:lnSpc>
              </a:pPr>
              <a:endParaRPr/>
            </a:p>
          </p:txBody>
        </p:sp>
      </p:grpSp>
      <p:grpSp>
        <p:nvGrpSpPr>
          <p:cNvPr id="11" name="Group 11"/>
          <p:cNvGrpSpPr/>
          <p:nvPr/>
        </p:nvGrpSpPr>
        <p:grpSpPr>
          <a:xfrm>
            <a:off x="13520352" y="5180996"/>
            <a:ext cx="3737256" cy="2870190"/>
            <a:chOff x="0" y="0"/>
            <a:chExt cx="967000" cy="742650"/>
          </a:xfrm>
        </p:grpSpPr>
        <p:sp>
          <p:nvSpPr>
            <p:cNvPr id="12" name="Freeform 12"/>
            <p:cNvSpPr/>
            <p:nvPr/>
          </p:nvSpPr>
          <p:spPr>
            <a:xfrm>
              <a:off x="0" y="0"/>
              <a:ext cx="967000" cy="742650"/>
            </a:xfrm>
            <a:custGeom>
              <a:avLst/>
              <a:gdLst/>
              <a:ahLst/>
              <a:cxnLst/>
              <a:rect l="l" t="t" r="r" b="b"/>
              <a:pathLst>
                <a:path w="967000" h="742650">
                  <a:moveTo>
                    <a:pt x="104872" y="0"/>
                  </a:moveTo>
                  <a:lnTo>
                    <a:pt x="862128" y="0"/>
                  </a:lnTo>
                  <a:cubicBezTo>
                    <a:pt x="920047" y="0"/>
                    <a:pt x="967000" y="46953"/>
                    <a:pt x="967000" y="104872"/>
                  </a:cubicBezTo>
                  <a:lnTo>
                    <a:pt x="967000" y="637778"/>
                  </a:lnTo>
                  <a:cubicBezTo>
                    <a:pt x="967000" y="695697"/>
                    <a:pt x="920047" y="742650"/>
                    <a:pt x="862128" y="742650"/>
                  </a:cubicBezTo>
                  <a:lnTo>
                    <a:pt x="104872" y="742650"/>
                  </a:lnTo>
                  <a:cubicBezTo>
                    <a:pt x="46953" y="742650"/>
                    <a:pt x="0" y="695697"/>
                    <a:pt x="0" y="637778"/>
                  </a:cubicBezTo>
                  <a:lnTo>
                    <a:pt x="0" y="104872"/>
                  </a:lnTo>
                  <a:cubicBezTo>
                    <a:pt x="0" y="46953"/>
                    <a:pt x="46953" y="0"/>
                    <a:pt x="104872" y="0"/>
                  </a:cubicBezTo>
                  <a:close/>
                </a:path>
              </a:pathLst>
            </a:custGeom>
            <a:solidFill>
              <a:srgbClr val="202322"/>
            </a:solidFill>
          </p:spPr>
          <p:txBody>
            <a:bodyPr/>
            <a:lstStyle/>
            <a:p>
              <a:endParaRPr lang="en-US"/>
            </a:p>
          </p:txBody>
        </p:sp>
        <p:sp>
          <p:nvSpPr>
            <p:cNvPr id="13" name="TextBox 13"/>
            <p:cNvSpPr txBox="1"/>
            <p:nvPr/>
          </p:nvSpPr>
          <p:spPr>
            <a:xfrm>
              <a:off x="0" y="-47625"/>
              <a:ext cx="967000" cy="790275"/>
            </a:xfrm>
            <a:prstGeom prst="rect">
              <a:avLst/>
            </a:prstGeom>
          </p:spPr>
          <p:txBody>
            <a:bodyPr lIns="50800" tIns="50800" rIns="50800" bIns="50800" rtlCol="0" anchor="ctr"/>
            <a:lstStyle/>
            <a:p>
              <a:pPr algn="ctr">
                <a:lnSpc>
                  <a:spcPts val="3779"/>
                </a:lnSpc>
              </a:pPr>
              <a:endParaRPr/>
            </a:p>
          </p:txBody>
        </p:sp>
      </p:grpSp>
      <p:grpSp>
        <p:nvGrpSpPr>
          <p:cNvPr id="14" name="Group 14"/>
          <p:cNvGrpSpPr/>
          <p:nvPr/>
        </p:nvGrpSpPr>
        <p:grpSpPr>
          <a:xfrm>
            <a:off x="0" y="9793130"/>
            <a:ext cx="15700431" cy="698418"/>
            <a:chOff x="0" y="0"/>
            <a:chExt cx="4135093" cy="183945"/>
          </a:xfrm>
        </p:grpSpPr>
        <p:sp>
          <p:nvSpPr>
            <p:cNvPr id="15" name="Freeform 15"/>
            <p:cNvSpPr/>
            <p:nvPr/>
          </p:nvSpPr>
          <p:spPr>
            <a:xfrm>
              <a:off x="0" y="0"/>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858186"/>
            </a:solidFill>
          </p:spPr>
          <p:txBody>
            <a:bodyPr/>
            <a:lstStyle/>
            <a:p>
              <a:endParaRPr lang="en-US"/>
            </a:p>
          </p:txBody>
        </p:sp>
        <p:sp>
          <p:nvSpPr>
            <p:cNvPr id="16" name="TextBox 16"/>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587569" y="9793130"/>
            <a:ext cx="15700431" cy="698418"/>
            <a:chOff x="0" y="0"/>
            <a:chExt cx="4135093" cy="183945"/>
          </a:xfrm>
        </p:grpSpPr>
        <p:sp>
          <p:nvSpPr>
            <p:cNvPr id="18" name="Freeform 18"/>
            <p:cNvSpPr/>
            <p:nvPr/>
          </p:nvSpPr>
          <p:spPr>
            <a:xfrm>
              <a:off x="0" y="0"/>
              <a:ext cx="4135093" cy="183945"/>
            </a:xfrm>
            <a:custGeom>
              <a:avLst/>
              <a:gdLst/>
              <a:ahLst/>
              <a:cxnLst/>
              <a:rect l="l" t="t" r="r" b="b"/>
              <a:pathLst>
                <a:path w="4135093" h="183945">
                  <a:moveTo>
                    <a:pt x="0" y="0"/>
                  </a:moveTo>
                  <a:lnTo>
                    <a:pt x="4135093" y="0"/>
                  </a:lnTo>
                  <a:lnTo>
                    <a:pt x="4135093" y="183945"/>
                  </a:lnTo>
                  <a:lnTo>
                    <a:pt x="0" y="183945"/>
                  </a:lnTo>
                  <a:close/>
                </a:path>
              </a:pathLst>
            </a:custGeom>
            <a:solidFill>
              <a:srgbClr val="202322"/>
            </a:solidFill>
          </p:spPr>
          <p:txBody>
            <a:bodyPr/>
            <a:lstStyle/>
            <a:p>
              <a:endParaRPr lang="en-US"/>
            </a:p>
          </p:txBody>
        </p:sp>
        <p:sp>
          <p:nvSpPr>
            <p:cNvPr id="19" name="TextBox 19"/>
            <p:cNvSpPr txBox="1"/>
            <p:nvPr/>
          </p:nvSpPr>
          <p:spPr>
            <a:xfrm>
              <a:off x="0" y="-38100"/>
              <a:ext cx="4135093" cy="222045"/>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256908" y="260380"/>
            <a:ext cx="17645997" cy="1901191"/>
            <a:chOff x="0" y="0"/>
            <a:chExt cx="23527996" cy="2534922"/>
          </a:xfrm>
        </p:grpSpPr>
        <p:pic>
          <p:nvPicPr>
            <p:cNvPr id="21" name="Picture 21"/>
            <p:cNvPicPr>
              <a:picLocks noChangeAspect="1"/>
            </p:cNvPicPr>
            <p:nvPr/>
          </p:nvPicPr>
          <p:blipFill>
            <a:blip r:embed="rId2">
              <a:alphaModFix amt="85000"/>
            </a:blip>
            <a:srcRect t="41914" b="41914"/>
            <a:stretch>
              <a:fillRect/>
            </a:stretch>
          </p:blipFill>
          <p:spPr>
            <a:xfrm>
              <a:off x="0" y="0"/>
              <a:ext cx="23527996" cy="2534922"/>
            </a:xfrm>
            <a:prstGeom prst="rect">
              <a:avLst/>
            </a:prstGeom>
          </p:spPr>
        </p:pic>
      </p:grpSp>
      <p:grpSp>
        <p:nvGrpSpPr>
          <p:cNvPr id="22" name="Group 22"/>
          <p:cNvGrpSpPr/>
          <p:nvPr/>
        </p:nvGrpSpPr>
        <p:grpSpPr>
          <a:xfrm>
            <a:off x="256908" y="2376221"/>
            <a:ext cx="17645997" cy="1182010"/>
            <a:chOff x="0" y="0"/>
            <a:chExt cx="4647505" cy="311311"/>
          </a:xfrm>
        </p:grpSpPr>
        <p:sp>
          <p:nvSpPr>
            <p:cNvPr id="23" name="Freeform 23"/>
            <p:cNvSpPr/>
            <p:nvPr/>
          </p:nvSpPr>
          <p:spPr>
            <a:xfrm>
              <a:off x="0" y="0"/>
              <a:ext cx="4647505" cy="311311"/>
            </a:xfrm>
            <a:custGeom>
              <a:avLst/>
              <a:gdLst/>
              <a:ahLst/>
              <a:cxnLst/>
              <a:rect l="l" t="t" r="r" b="b"/>
              <a:pathLst>
                <a:path w="4647505" h="311311">
                  <a:moveTo>
                    <a:pt x="0" y="0"/>
                  </a:moveTo>
                  <a:lnTo>
                    <a:pt x="4647505" y="0"/>
                  </a:lnTo>
                  <a:lnTo>
                    <a:pt x="4647505" y="311311"/>
                  </a:lnTo>
                  <a:lnTo>
                    <a:pt x="0" y="311311"/>
                  </a:lnTo>
                  <a:close/>
                </a:path>
              </a:pathLst>
            </a:custGeom>
            <a:solidFill>
              <a:srgbClr val="FF751F"/>
            </a:solidFill>
          </p:spPr>
          <p:txBody>
            <a:bodyPr/>
            <a:lstStyle/>
            <a:p>
              <a:endParaRPr lang="en-US"/>
            </a:p>
          </p:txBody>
        </p:sp>
        <p:sp>
          <p:nvSpPr>
            <p:cNvPr id="24" name="TextBox 24"/>
            <p:cNvSpPr txBox="1"/>
            <p:nvPr/>
          </p:nvSpPr>
          <p:spPr>
            <a:xfrm>
              <a:off x="0" y="-76200"/>
              <a:ext cx="4647505" cy="387511"/>
            </a:xfrm>
            <a:prstGeom prst="rect">
              <a:avLst/>
            </a:prstGeom>
          </p:spPr>
          <p:txBody>
            <a:bodyPr lIns="50800" tIns="50800" rIns="50800" bIns="50800" rtlCol="0" anchor="ctr"/>
            <a:lstStyle/>
            <a:p>
              <a:pPr algn="ctr">
                <a:lnSpc>
                  <a:spcPts val="5739"/>
                </a:lnSpc>
              </a:pPr>
              <a:r>
                <a:rPr lang="en-US" sz="4099" b="1">
                  <a:solidFill>
                    <a:srgbClr val="000000"/>
                  </a:solidFill>
                  <a:latin typeface="Montserrat Bold"/>
                  <a:ea typeface="Montserrat Bold"/>
                  <a:cs typeface="Montserrat Bold"/>
                  <a:sym typeface="Montserrat Bold"/>
                </a:rPr>
                <a:t>Behavioural Flexibility + Emotional Intelligence (EI)</a:t>
              </a:r>
            </a:p>
          </p:txBody>
        </p:sp>
      </p:grpSp>
      <p:sp>
        <p:nvSpPr>
          <p:cNvPr id="25" name="TextBox 25"/>
          <p:cNvSpPr txBox="1"/>
          <p:nvPr/>
        </p:nvSpPr>
        <p:spPr>
          <a:xfrm>
            <a:off x="1127670" y="5854023"/>
            <a:ext cx="3539316" cy="1410462"/>
          </a:xfrm>
          <a:prstGeom prst="rect">
            <a:avLst/>
          </a:prstGeom>
        </p:spPr>
        <p:txBody>
          <a:bodyPr lIns="0" tIns="0" rIns="0" bIns="0" rtlCol="0" anchor="t">
            <a:spAutoFit/>
          </a:bodyPr>
          <a:lstStyle/>
          <a:p>
            <a:pPr algn="ctr">
              <a:lnSpc>
                <a:spcPts val="3728"/>
              </a:lnSpc>
            </a:pPr>
            <a:r>
              <a:rPr lang="en-US" sz="3299">
                <a:solidFill>
                  <a:srgbClr val="000000"/>
                </a:solidFill>
                <a:latin typeface="Montserrat"/>
                <a:ea typeface="Montserrat"/>
                <a:cs typeface="Montserrat"/>
                <a:sym typeface="Montserrat"/>
              </a:rPr>
              <a:t>Read the colour style of the stakeholder</a:t>
            </a:r>
          </a:p>
        </p:txBody>
      </p:sp>
      <p:sp>
        <p:nvSpPr>
          <p:cNvPr id="26" name="TextBox 26"/>
          <p:cNvSpPr txBox="1"/>
          <p:nvPr/>
        </p:nvSpPr>
        <p:spPr>
          <a:xfrm>
            <a:off x="5292416" y="5648478"/>
            <a:ext cx="3539316" cy="1954276"/>
          </a:xfrm>
          <a:prstGeom prst="rect">
            <a:avLst/>
          </a:prstGeom>
        </p:spPr>
        <p:txBody>
          <a:bodyPr lIns="0" tIns="0" rIns="0" bIns="0" rtlCol="0" anchor="t">
            <a:spAutoFit/>
          </a:bodyPr>
          <a:lstStyle/>
          <a:p>
            <a:pPr algn="ctr">
              <a:lnSpc>
                <a:spcPts val="3841"/>
              </a:lnSpc>
            </a:pPr>
            <a:r>
              <a:rPr lang="en-US" sz="3399">
                <a:solidFill>
                  <a:srgbClr val="FFFFFF"/>
                </a:solidFill>
                <a:latin typeface="Montserrat"/>
                <a:ea typeface="Montserrat"/>
                <a:cs typeface="Montserrat"/>
                <a:sym typeface="Montserrat"/>
              </a:rPr>
              <a:t>Adapt tone, pace, detail and approach accordingly</a:t>
            </a:r>
          </a:p>
        </p:txBody>
      </p:sp>
      <p:sp>
        <p:nvSpPr>
          <p:cNvPr id="27" name="TextBox 27"/>
          <p:cNvSpPr txBox="1"/>
          <p:nvPr/>
        </p:nvSpPr>
        <p:spPr>
          <a:xfrm>
            <a:off x="9457161" y="5582116"/>
            <a:ext cx="3539316" cy="1954276"/>
          </a:xfrm>
          <a:prstGeom prst="rect">
            <a:avLst/>
          </a:prstGeom>
        </p:spPr>
        <p:txBody>
          <a:bodyPr lIns="0" tIns="0" rIns="0" bIns="0" rtlCol="0" anchor="t">
            <a:spAutoFit/>
          </a:bodyPr>
          <a:lstStyle/>
          <a:p>
            <a:pPr algn="ctr">
              <a:lnSpc>
                <a:spcPts val="3841"/>
              </a:lnSpc>
            </a:pPr>
            <a:r>
              <a:rPr lang="en-US" sz="3399">
                <a:solidFill>
                  <a:srgbClr val="000000"/>
                </a:solidFill>
                <a:latin typeface="Montserrat"/>
                <a:ea typeface="Montserrat"/>
                <a:cs typeface="Montserrat"/>
                <a:sym typeface="Montserrat"/>
              </a:rPr>
              <a:t>Communicate with clarity, empathy and structure</a:t>
            </a:r>
          </a:p>
        </p:txBody>
      </p:sp>
      <p:sp>
        <p:nvSpPr>
          <p:cNvPr id="28" name="TextBox 28"/>
          <p:cNvSpPr txBox="1"/>
          <p:nvPr/>
        </p:nvSpPr>
        <p:spPr>
          <a:xfrm>
            <a:off x="13619322" y="5405591"/>
            <a:ext cx="3539316" cy="2440051"/>
          </a:xfrm>
          <a:prstGeom prst="rect">
            <a:avLst/>
          </a:prstGeom>
        </p:spPr>
        <p:txBody>
          <a:bodyPr lIns="0" tIns="0" rIns="0" bIns="0" rtlCol="0" anchor="t">
            <a:spAutoFit/>
          </a:bodyPr>
          <a:lstStyle/>
          <a:p>
            <a:pPr algn="ctr">
              <a:lnSpc>
                <a:spcPts val="3841"/>
              </a:lnSpc>
            </a:pPr>
            <a:r>
              <a:rPr lang="en-US" sz="3399">
                <a:solidFill>
                  <a:srgbClr val="FFFFFF"/>
                </a:solidFill>
                <a:latin typeface="Montserrat"/>
                <a:ea typeface="Montserrat"/>
                <a:cs typeface="Montserrat"/>
                <a:sym typeface="Montserrat"/>
              </a:rPr>
              <a:t>Reduce friction, misunderstandings, and operational delays</a:t>
            </a:r>
          </a:p>
        </p:txBody>
      </p:sp>
      <p:sp>
        <p:nvSpPr>
          <p:cNvPr id="29" name="TextBox 29"/>
          <p:cNvSpPr txBox="1"/>
          <p:nvPr/>
        </p:nvSpPr>
        <p:spPr>
          <a:xfrm>
            <a:off x="1146125" y="659480"/>
            <a:ext cx="15867564" cy="903602"/>
          </a:xfrm>
          <a:prstGeom prst="rect">
            <a:avLst/>
          </a:prstGeom>
        </p:spPr>
        <p:txBody>
          <a:bodyPr lIns="0" tIns="0" rIns="0" bIns="0" rtlCol="0" anchor="t">
            <a:spAutoFit/>
          </a:bodyPr>
          <a:lstStyle/>
          <a:p>
            <a:pPr algn="ctr">
              <a:lnSpc>
                <a:spcPts val="7420"/>
              </a:lnSpc>
            </a:pPr>
            <a:r>
              <a:rPr lang="en-US" sz="5300" b="1">
                <a:solidFill>
                  <a:srgbClr val="FFFFFF"/>
                </a:solidFill>
                <a:latin typeface="Montserrat Bold"/>
                <a:ea typeface="Montserrat Bold"/>
                <a:cs typeface="Montserrat Bold"/>
                <a:sym typeface="Montserrat Bold"/>
              </a:rPr>
              <a:t>KEY COMPETENCY FOR ADMINISTRATORS</a:t>
            </a:r>
          </a:p>
        </p:txBody>
      </p:sp>
      <p:sp>
        <p:nvSpPr>
          <p:cNvPr id="30" name="TextBox 30"/>
          <p:cNvSpPr txBox="1"/>
          <p:nvPr/>
        </p:nvSpPr>
        <p:spPr>
          <a:xfrm>
            <a:off x="2609340" y="3966577"/>
            <a:ext cx="12839700" cy="487313"/>
          </a:xfrm>
          <a:prstGeom prst="rect">
            <a:avLst/>
          </a:prstGeom>
        </p:spPr>
        <p:txBody>
          <a:bodyPr wrap="square" lIns="0" tIns="0" rIns="0" bIns="0" rtlCol="0" anchor="t">
            <a:spAutoFit/>
          </a:bodyPr>
          <a:lstStyle/>
          <a:p>
            <a:pPr algn="ctr">
              <a:lnSpc>
                <a:spcPts val="3841"/>
              </a:lnSpc>
              <a:spcBef>
                <a:spcPct val="0"/>
              </a:spcBef>
            </a:pPr>
            <a:r>
              <a:rPr lang="en-US" sz="3399" dirty="0">
                <a:solidFill>
                  <a:srgbClr val="000000"/>
                </a:solidFill>
                <a:latin typeface="Montserrat"/>
                <a:ea typeface="Montserrat"/>
                <a:cs typeface="Montserrat"/>
                <a:sym typeface="Montserrat"/>
              </a:rPr>
              <a:t>Administrators who excel at IITA are those who can:</a:t>
            </a:r>
          </a:p>
        </p:txBody>
      </p:sp>
      <p:sp>
        <p:nvSpPr>
          <p:cNvPr id="31" name="TextBox 31"/>
          <p:cNvSpPr txBox="1"/>
          <p:nvPr/>
        </p:nvSpPr>
        <p:spPr>
          <a:xfrm>
            <a:off x="1981200" y="8542387"/>
            <a:ext cx="16129938" cy="487313"/>
          </a:xfrm>
          <a:prstGeom prst="rect">
            <a:avLst/>
          </a:prstGeom>
        </p:spPr>
        <p:txBody>
          <a:bodyPr wrap="square" lIns="0" tIns="0" rIns="0" bIns="0" rtlCol="0" anchor="t">
            <a:spAutoFit/>
          </a:bodyPr>
          <a:lstStyle/>
          <a:p>
            <a:pPr algn="l">
              <a:lnSpc>
                <a:spcPts val="3841"/>
              </a:lnSpc>
              <a:spcBef>
                <a:spcPct val="0"/>
              </a:spcBef>
            </a:pPr>
            <a:r>
              <a:rPr lang="en-US" sz="3399" b="1" dirty="0">
                <a:solidFill>
                  <a:srgbClr val="000000"/>
                </a:solidFill>
                <a:latin typeface="Montserrat Bold"/>
                <a:ea typeface="Montserrat Bold"/>
                <a:cs typeface="Montserrat Bold"/>
                <a:sym typeface="Montserrat Bold"/>
              </a:rPr>
              <a:t>This is the </a:t>
            </a:r>
            <a:r>
              <a:rPr lang="en-US" sz="3399" b="1" dirty="0" err="1">
                <a:solidFill>
                  <a:srgbClr val="000000"/>
                </a:solidFill>
                <a:latin typeface="Montserrat Bold"/>
                <a:ea typeface="Montserrat Bold"/>
                <a:cs typeface="Montserrat Bold"/>
                <a:sym typeface="Montserrat Bold"/>
              </a:rPr>
              <a:t>behavioural</a:t>
            </a:r>
            <a:r>
              <a:rPr lang="en-US" sz="3399" b="1" dirty="0">
                <a:solidFill>
                  <a:srgbClr val="000000"/>
                </a:solidFill>
                <a:latin typeface="Montserrat Bold"/>
                <a:ea typeface="Montserrat Bold"/>
                <a:cs typeface="Montserrat Bold"/>
                <a:sym typeface="Montserrat Bold"/>
              </a:rPr>
              <a:t> foundation of Operational Excellence.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10" y="86084"/>
            <a:ext cx="6711904" cy="10114832"/>
            <a:chOff x="0" y="0"/>
            <a:chExt cx="764603" cy="1152256"/>
          </a:xfrm>
        </p:grpSpPr>
        <p:sp>
          <p:nvSpPr>
            <p:cNvPr id="3" name="Freeform 3"/>
            <p:cNvSpPr/>
            <p:nvPr/>
          </p:nvSpPr>
          <p:spPr>
            <a:xfrm>
              <a:off x="0" y="0"/>
              <a:ext cx="764603" cy="1152256"/>
            </a:xfrm>
            <a:custGeom>
              <a:avLst/>
              <a:gdLst/>
              <a:ahLst/>
              <a:cxnLst/>
              <a:rect l="l" t="t" r="r" b="b"/>
              <a:pathLst>
                <a:path w="764603" h="1152256">
                  <a:moveTo>
                    <a:pt x="0" y="0"/>
                  </a:moveTo>
                  <a:lnTo>
                    <a:pt x="764603" y="0"/>
                  </a:lnTo>
                  <a:lnTo>
                    <a:pt x="764603" y="1152256"/>
                  </a:lnTo>
                  <a:lnTo>
                    <a:pt x="0" y="1152256"/>
                  </a:lnTo>
                  <a:close/>
                </a:path>
              </a:pathLst>
            </a:custGeom>
            <a:blipFill>
              <a:blip r:embed="rId3"/>
              <a:stretch>
                <a:fillRect l="-54879" r="-71311"/>
              </a:stretch>
            </a:blipFill>
          </p:spPr>
          <p:txBody>
            <a:bodyPr/>
            <a:lstStyle/>
            <a:p>
              <a:endParaRPr lang="en-US"/>
            </a:p>
          </p:txBody>
        </p:sp>
      </p:grpSp>
      <p:grpSp>
        <p:nvGrpSpPr>
          <p:cNvPr id="4" name="Group 4"/>
          <p:cNvGrpSpPr/>
          <p:nvPr/>
        </p:nvGrpSpPr>
        <p:grpSpPr>
          <a:xfrm>
            <a:off x="7403189" y="2868512"/>
            <a:ext cx="3065649" cy="3023877"/>
            <a:chOff x="0" y="0"/>
            <a:chExt cx="807414" cy="796412"/>
          </a:xfrm>
        </p:grpSpPr>
        <p:sp>
          <p:nvSpPr>
            <p:cNvPr id="5" name="Freeform 5"/>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6" name="TextBox 6"/>
            <p:cNvSpPr txBox="1"/>
            <p:nvPr/>
          </p:nvSpPr>
          <p:spPr>
            <a:xfrm>
              <a:off x="0" y="-47625"/>
              <a:ext cx="807414" cy="844037"/>
            </a:xfrm>
            <a:prstGeom prst="rect">
              <a:avLst/>
            </a:prstGeom>
          </p:spPr>
          <p:txBody>
            <a:bodyPr lIns="50800" tIns="50800" rIns="50800" bIns="50800" rtlCol="0" anchor="ctr"/>
            <a:lstStyle/>
            <a:p>
              <a:pPr algn="ctr">
                <a:lnSpc>
                  <a:spcPts val="3500"/>
                </a:lnSpc>
              </a:pPr>
              <a:r>
                <a:rPr lang="en-US" sz="2500">
                  <a:solidFill>
                    <a:srgbClr val="FFFFFF"/>
                  </a:solidFill>
                  <a:latin typeface="Montserrat"/>
                  <a:ea typeface="Montserrat"/>
                  <a:cs typeface="Montserrat"/>
                  <a:sym typeface="Montserrat"/>
                </a:rPr>
                <a:t>Address issues early—don’t let tension build</a:t>
              </a:r>
            </a:p>
          </p:txBody>
        </p:sp>
      </p:grpSp>
      <p:grpSp>
        <p:nvGrpSpPr>
          <p:cNvPr id="7" name="Group 7"/>
          <p:cNvGrpSpPr/>
          <p:nvPr/>
        </p:nvGrpSpPr>
        <p:grpSpPr>
          <a:xfrm>
            <a:off x="10990247" y="2868512"/>
            <a:ext cx="3065649" cy="3023877"/>
            <a:chOff x="0" y="0"/>
            <a:chExt cx="807414" cy="796412"/>
          </a:xfrm>
        </p:grpSpPr>
        <p:sp>
          <p:nvSpPr>
            <p:cNvPr id="8" name="Freeform 8"/>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9" name="TextBox 9"/>
            <p:cNvSpPr txBox="1"/>
            <p:nvPr/>
          </p:nvSpPr>
          <p:spPr>
            <a:xfrm>
              <a:off x="0" y="-47625"/>
              <a:ext cx="807414" cy="844037"/>
            </a:xfrm>
            <a:prstGeom prst="rect">
              <a:avLst/>
            </a:prstGeom>
          </p:spPr>
          <p:txBody>
            <a:bodyPr lIns="50800" tIns="50800" rIns="50800" bIns="50800" rtlCol="0" anchor="ctr"/>
            <a:lstStyle/>
            <a:p>
              <a:pPr algn="ctr">
                <a:lnSpc>
                  <a:spcPts val="3500"/>
                </a:lnSpc>
              </a:pPr>
              <a:r>
                <a:rPr lang="en-US" sz="2500">
                  <a:solidFill>
                    <a:srgbClr val="FFFFFF"/>
                  </a:solidFill>
                  <a:latin typeface="Montserrat"/>
                  <a:ea typeface="Montserrat"/>
                  <a:cs typeface="Montserrat"/>
                  <a:sym typeface="Montserrat"/>
                </a:rPr>
                <a:t>Use neutral, respectful language</a:t>
              </a:r>
            </a:p>
          </p:txBody>
        </p:sp>
      </p:grpSp>
      <p:grpSp>
        <p:nvGrpSpPr>
          <p:cNvPr id="10" name="Group 10"/>
          <p:cNvGrpSpPr/>
          <p:nvPr/>
        </p:nvGrpSpPr>
        <p:grpSpPr>
          <a:xfrm>
            <a:off x="14577305" y="2868512"/>
            <a:ext cx="3065649" cy="3023877"/>
            <a:chOff x="0" y="0"/>
            <a:chExt cx="807414" cy="796412"/>
          </a:xfrm>
        </p:grpSpPr>
        <p:sp>
          <p:nvSpPr>
            <p:cNvPr id="11" name="Freeform 11"/>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12" name="TextBox 12"/>
            <p:cNvSpPr txBox="1"/>
            <p:nvPr/>
          </p:nvSpPr>
          <p:spPr>
            <a:xfrm>
              <a:off x="0" y="-47625"/>
              <a:ext cx="807414" cy="844037"/>
            </a:xfrm>
            <a:prstGeom prst="rect">
              <a:avLst/>
            </a:prstGeom>
          </p:spPr>
          <p:txBody>
            <a:bodyPr lIns="50800" tIns="50800" rIns="50800" bIns="50800" rtlCol="0" anchor="ctr"/>
            <a:lstStyle/>
            <a:p>
              <a:pPr algn="ctr">
                <a:lnSpc>
                  <a:spcPts val="3500"/>
                </a:lnSpc>
              </a:pPr>
              <a:r>
                <a:rPr lang="en-US" sz="2500">
                  <a:solidFill>
                    <a:srgbClr val="FFFFFF"/>
                  </a:solidFill>
                  <a:latin typeface="Montserrat"/>
                  <a:ea typeface="Montserrat"/>
                  <a:cs typeface="Montserrat"/>
                  <a:sym typeface="Montserrat"/>
                </a:rPr>
                <a:t>Focus on facts, not personalities</a:t>
              </a:r>
            </a:p>
          </p:txBody>
        </p:sp>
      </p:grpSp>
      <p:grpSp>
        <p:nvGrpSpPr>
          <p:cNvPr id="13" name="Group 13"/>
          <p:cNvGrpSpPr/>
          <p:nvPr/>
        </p:nvGrpSpPr>
        <p:grpSpPr>
          <a:xfrm>
            <a:off x="14577305" y="6759607"/>
            <a:ext cx="3065649" cy="3023877"/>
            <a:chOff x="0" y="0"/>
            <a:chExt cx="807414" cy="796412"/>
          </a:xfrm>
        </p:grpSpPr>
        <p:sp>
          <p:nvSpPr>
            <p:cNvPr id="14" name="Freeform 14"/>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15" name="TextBox 15"/>
            <p:cNvSpPr txBox="1"/>
            <p:nvPr/>
          </p:nvSpPr>
          <p:spPr>
            <a:xfrm>
              <a:off x="0" y="-47625"/>
              <a:ext cx="807414" cy="844037"/>
            </a:xfrm>
            <a:prstGeom prst="rect">
              <a:avLst/>
            </a:prstGeom>
          </p:spPr>
          <p:txBody>
            <a:bodyPr lIns="50800" tIns="50800" rIns="50800" bIns="50800" rtlCol="0" anchor="ctr"/>
            <a:lstStyle/>
            <a:p>
              <a:pPr algn="ctr">
                <a:lnSpc>
                  <a:spcPts val="3500"/>
                </a:lnSpc>
              </a:pPr>
              <a:r>
                <a:rPr lang="en-US" sz="2500">
                  <a:solidFill>
                    <a:srgbClr val="FFFFFF"/>
                  </a:solidFill>
                  <a:latin typeface="Montserrat"/>
                  <a:ea typeface="Montserrat"/>
                  <a:cs typeface="Montserrat"/>
                  <a:sym typeface="Montserrat"/>
                </a:rPr>
                <a:t>Escalate only when necessary</a:t>
              </a:r>
            </a:p>
          </p:txBody>
        </p:sp>
      </p:grpSp>
      <p:grpSp>
        <p:nvGrpSpPr>
          <p:cNvPr id="16" name="Group 16"/>
          <p:cNvGrpSpPr/>
          <p:nvPr/>
        </p:nvGrpSpPr>
        <p:grpSpPr>
          <a:xfrm>
            <a:off x="10990247" y="6759607"/>
            <a:ext cx="3065649" cy="3023877"/>
            <a:chOff x="0" y="0"/>
            <a:chExt cx="807414" cy="796412"/>
          </a:xfrm>
        </p:grpSpPr>
        <p:sp>
          <p:nvSpPr>
            <p:cNvPr id="17" name="Freeform 17"/>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18" name="TextBox 18"/>
            <p:cNvSpPr txBox="1"/>
            <p:nvPr/>
          </p:nvSpPr>
          <p:spPr>
            <a:xfrm>
              <a:off x="0" y="-47625"/>
              <a:ext cx="807414" cy="844037"/>
            </a:xfrm>
            <a:prstGeom prst="rect">
              <a:avLst/>
            </a:prstGeom>
          </p:spPr>
          <p:txBody>
            <a:bodyPr lIns="50800" tIns="50800" rIns="50800" bIns="50800" rtlCol="0" anchor="ctr"/>
            <a:lstStyle/>
            <a:p>
              <a:pPr algn="ctr">
                <a:lnSpc>
                  <a:spcPts val="3500"/>
                </a:lnSpc>
              </a:pPr>
              <a:r>
                <a:rPr lang="en-US" sz="2500">
                  <a:solidFill>
                    <a:srgbClr val="FFFFFF"/>
                  </a:solidFill>
                  <a:latin typeface="Montserrat"/>
                  <a:ea typeface="Montserrat"/>
                  <a:cs typeface="Montserrat"/>
                  <a:sym typeface="Montserrat"/>
                </a:rPr>
                <a:t>Seek win–win outcomes</a:t>
              </a:r>
            </a:p>
          </p:txBody>
        </p:sp>
      </p:grpSp>
      <p:grpSp>
        <p:nvGrpSpPr>
          <p:cNvPr id="19" name="Group 19"/>
          <p:cNvGrpSpPr/>
          <p:nvPr/>
        </p:nvGrpSpPr>
        <p:grpSpPr>
          <a:xfrm>
            <a:off x="7403189" y="6759607"/>
            <a:ext cx="3065649" cy="3023877"/>
            <a:chOff x="0" y="0"/>
            <a:chExt cx="807414" cy="796412"/>
          </a:xfrm>
        </p:grpSpPr>
        <p:sp>
          <p:nvSpPr>
            <p:cNvPr id="20" name="Freeform 20"/>
            <p:cNvSpPr/>
            <p:nvPr/>
          </p:nvSpPr>
          <p:spPr>
            <a:xfrm>
              <a:off x="0" y="0"/>
              <a:ext cx="807414" cy="796412"/>
            </a:xfrm>
            <a:custGeom>
              <a:avLst/>
              <a:gdLst/>
              <a:ahLst/>
              <a:cxnLst/>
              <a:rect l="l" t="t" r="r" b="b"/>
              <a:pathLst>
                <a:path w="807414" h="796412">
                  <a:moveTo>
                    <a:pt x="73236" y="0"/>
                  </a:moveTo>
                  <a:lnTo>
                    <a:pt x="734178" y="0"/>
                  </a:lnTo>
                  <a:cubicBezTo>
                    <a:pt x="774625" y="0"/>
                    <a:pt x="807414" y="32789"/>
                    <a:pt x="807414" y="73236"/>
                  </a:cubicBezTo>
                  <a:lnTo>
                    <a:pt x="807414" y="723176"/>
                  </a:lnTo>
                  <a:cubicBezTo>
                    <a:pt x="807414" y="742599"/>
                    <a:pt x="799698" y="761227"/>
                    <a:pt x="785963" y="774962"/>
                  </a:cubicBezTo>
                  <a:cubicBezTo>
                    <a:pt x="772229" y="788696"/>
                    <a:pt x="753601" y="796412"/>
                    <a:pt x="734178" y="796412"/>
                  </a:cubicBezTo>
                  <a:lnTo>
                    <a:pt x="73236" y="796412"/>
                  </a:lnTo>
                  <a:cubicBezTo>
                    <a:pt x="32789" y="796412"/>
                    <a:pt x="0" y="763623"/>
                    <a:pt x="0" y="723176"/>
                  </a:cubicBezTo>
                  <a:lnTo>
                    <a:pt x="0" y="73236"/>
                  </a:lnTo>
                  <a:cubicBezTo>
                    <a:pt x="0" y="32789"/>
                    <a:pt x="32789" y="0"/>
                    <a:pt x="73236" y="0"/>
                  </a:cubicBezTo>
                  <a:close/>
                </a:path>
              </a:pathLst>
            </a:custGeom>
            <a:solidFill>
              <a:srgbClr val="2E3542"/>
            </a:solidFill>
            <a:ln cap="rnd">
              <a:noFill/>
              <a:prstDash val="solid"/>
              <a:round/>
            </a:ln>
          </p:spPr>
          <p:txBody>
            <a:bodyPr/>
            <a:lstStyle/>
            <a:p>
              <a:endParaRPr lang="en-US"/>
            </a:p>
          </p:txBody>
        </p:sp>
        <p:sp>
          <p:nvSpPr>
            <p:cNvPr id="21" name="TextBox 21"/>
            <p:cNvSpPr txBox="1"/>
            <p:nvPr/>
          </p:nvSpPr>
          <p:spPr>
            <a:xfrm>
              <a:off x="0" y="-47625"/>
              <a:ext cx="807414" cy="844037"/>
            </a:xfrm>
            <a:prstGeom prst="rect">
              <a:avLst/>
            </a:prstGeom>
          </p:spPr>
          <p:txBody>
            <a:bodyPr lIns="50800" tIns="50800" rIns="50800" bIns="50800" rtlCol="0" anchor="ctr"/>
            <a:lstStyle/>
            <a:p>
              <a:pPr algn="ctr">
                <a:lnSpc>
                  <a:spcPts val="3220"/>
                </a:lnSpc>
              </a:pPr>
              <a:r>
                <a:rPr lang="en-US" sz="2300">
                  <a:solidFill>
                    <a:srgbClr val="FFFFFF"/>
                  </a:solidFill>
                  <a:latin typeface="Montserrat"/>
                  <a:ea typeface="Montserrat"/>
                  <a:cs typeface="Montserrat"/>
                  <a:sym typeface="Montserrat"/>
                </a:rPr>
                <a:t>Clarify expectations to prevent misunderstandings</a:t>
              </a:r>
            </a:p>
          </p:txBody>
        </p:sp>
      </p:grpSp>
      <p:sp>
        <p:nvSpPr>
          <p:cNvPr id="22" name="TextBox 22"/>
          <p:cNvSpPr txBox="1"/>
          <p:nvPr/>
        </p:nvSpPr>
        <p:spPr>
          <a:xfrm>
            <a:off x="7403189" y="702174"/>
            <a:ext cx="10445602" cy="1447419"/>
          </a:xfrm>
          <a:prstGeom prst="rect">
            <a:avLst/>
          </a:prstGeom>
        </p:spPr>
        <p:txBody>
          <a:bodyPr lIns="0" tIns="0" rIns="0" bIns="0" rtlCol="0" anchor="t">
            <a:spAutoFit/>
          </a:bodyPr>
          <a:lstStyle/>
          <a:p>
            <a:pPr algn="l">
              <a:lnSpc>
                <a:spcPts val="5733"/>
              </a:lnSpc>
            </a:pPr>
            <a:r>
              <a:rPr lang="en-US" sz="4900" b="1">
                <a:solidFill>
                  <a:srgbClr val="2E3542"/>
                </a:solidFill>
                <a:latin typeface="Montserrat Bold"/>
                <a:ea typeface="Montserrat Bold"/>
                <a:cs typeface="Montserrat Bold"/>
                <a:sym typeface="Montserrat Bold"/>
              </a:rPr>
              <a:t>Conflict Prevention &amp; Resolution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8470403" y="8313561"/>
            <a:ext cx="8471682" cy="0"/>
          </a:xfrm>
          <a:prstGeom prst="line">
            <a:avLst/>
          </a:prstGeom>
          <a:ln w="95250" cap="flat">
            <a:solidFill>
              <a:srgbClr val="000000"/>
            </a:solidFill>
            <a:prstDash val="solid"/>
            <a:headEnd type="none" w="sm" len="sm"/>
            <a:tailEnd type="triangle" w="lg" len="med"/>
          </a:ln>
        </p:spPr>
        <p:txBody>
          <a:bodyPr/>
          <a:lstStyle/>
          <a:p>
            <a:endParaRPr lang="en-US"/>
          </a:p>
        </p:txBody>
      </p:sp>
      <p:sp>
        <p:nvSpPr>
          <p:cNvPr id="3" name="AutoShape 3"/>
          <p:cNvSpPr/>
          <p:nvPr/>
        </p:nvSpPr>
        <p:spPr>
          <a:xfrm flipH="1" flipV="1">
            <a:off x="8470403" y="1024425"/>
            <a:ext cx="47625" cy="7289136"/>
          </a:xfrm>
          <a:prstGeom prst="line">
            <a:avLst/>
          </a:prstGeom>
          <a:ln w="95250" cap="flat">
            <a:solidFill>
              <a:srgbClr val="000000"/>
            </a:solidFill>
            <a:prstDash val="solid"/>
            <a:headEnd type="none" w="sm" len="sm"/>
            <a:tailEnd type="triangle" w="lg" len="med"/>
          </a:ln>
        </p:spPr>
        <p:txBody>
          <a:bodyPr/>
          <a:lstStyle/>
          <a:p>
            <a:endParaRPr lang="en-US"/>
          </a:p>
        </p:txBody>
      </p:sp>
      <p:grpSp>
        <p:nvGrpSpPr>
          <p:cNvPr id="4" name="Group 4"/>
          <p:cNvGrpSpPr/>
          <p:nvPr/>
        </p:nvGrpSpPr>
        <p:grpSpPr>
          <a:xfrm>
            <a:off x="9301891" y="1028700"/>
            <a:ext cx="3086100" cy="2036826"/>
            <a:chOff x="0" y="0"/>
            <a:chExt cx="635000" cy="419100"/>
          </a:xfrm>
        </p:grpSpPr>
        <p:sp>
          <p:nvSpPr>
            <p:cNvPr id="5" name="Freeform 5"/>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solidFill>
              <a:srgbClr val="F9232C"/>
            </a:solidFill>
          </p:spPr>
          <p:txBody>
            <a:bodyPr/>
            <a:lstStyle/>
            <a:p>
              <a:endParaRPr lang="en-US"/>
            </a:p>
          </p:txBody>
        </p:sp>
        <p:sp>
          <p:nvSpPr>
            <p:cNvPr id="6" name="TextBox 6"/>
            <p:cNvSpPr txBox="1"/>
            <p:nvPr/>
          </p:nvSpPr>
          <p:spPr>
            <a:xfrm>
              <a:off x="0" y="-47625"/>
              <a:ext cx="635000" cy="466725"/>
            </a:xfrm>
            <a:prstGeom prst="rect">
              <a:avLst/>
            </a:prstGeom>
          </p:spPr>
          <p:txBody>
            <a:bodyPr lIns="50800" tIns="50800" rIns="50800" bIns="50800" rtlCol="0" anchor="ctr"/>
            <a:lstStyle/>
            <a:p>
              <a:pPr algn="ctr">
                <a:lnSpc>
                  <a:spcPts val="3500"/>
                </a:lnSpc>
              </a:pPr>
              <a:r>
                <a:rPr lang="en-US" sz="2500" b="1">
                  <a:solidFill>
                    <a:srgbClr val="000000"/>
                  </a:solidFill>
                  <a:latin typeface="Montserrat Bold"/>
                  <a:ea typeface="Montserrat Bold"/>
                  <a:cs typeface="Montserrat Bold"/>
                  <a:sym typeface="Montserrat Bold"/>
                </a:rPr>
                <a:t>COMPETING</a:t>
              </a:r>
            </a:p>
            <a:p>
              <a:pPr algn="ctr">
                <a:lnSpc>
                  <a:spcPts val="3500"/>
                </a:lnSpc>
              </a:pPr>
              <a:r>
                <a:rPr lang="en-US" sz="2500">
                  <a:solidFill>
                    <a:srgbClr val="000000"/>
                  </a:solidFill>
                  <a:latin typeface="Montserrat"/>
                  <a:ea typeface="Montserrat"/>
                  <a:cs typeface="Montserrat"/>
                  <a:sym typeface="Montserrat"/>
                </a:rPr>
                <a:t>I win, you lose</a:t>
              </a:r>
            </a:p>
            <a:p>
              <a:pPr algn="ctr">
                <a:lnSpc>
                  <a:spcPts val="3500"/>
                </a:lnSpc>
              </a:pPr>
              <a:r>
                <a:rPr lang="en-US" sz="2500">
                  <a:solidFill>
                    <a:srgbClr val="000000"/>
                  </a:solidFill>
                  <a:latin typeface="Montserrat"/>
                  <a:ea typeface="Montserrat"/>
                  <a:cs typeface="Montserrat"/>
                  <a:sym typeface="Montserrat"/>
                </a:rPr>
                <a:t>100/0</a:t>
              </a:r>
            </a:p>
          </p:txBody>
        </p:sp>
      </p:grpSp>
      <p:grpSp>
        <p:nvGrpSpPr>
          <p:cNvPr id="7" name="Group 7"/>
          <p:cNvGrpSpPr/>
          <p:nvPr/>
        </p:nvGrpSpPr>
        <p:grpSpPr>
          <a:xfrm>
            <a:off x="11268249" y="3333437"/>
            <a:ext cx="3086100" cy="2036826"/>
            <a:chOff x="0" y="0"/>
            <a:chExt cx="635000" cy="419100"/>
          </a:xfrm>
        </p:grpSpPr>
        <p:sp>
          <p:nvSpPr>
            <p:cNvPr id="8" name="Freeform 8"/>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solidFill>
              <a:srgbClr val="FC9918"/>
            </a:solidFill>
          </p:spPr>
          <p:txBody>
            <a:bodyPr/>
            <a:lstStyle/>
            <a:p>
              <a:endParaRPr lang="en-US"/>
            </a:p>
          </p:txBody>
        </p:sp>
        <p:sp>
          <p:nvSpPr>
            <p:cNvPr id="9" name="TextBox 9"/>
            <p:cNvSpPr txBox="1"/>
            <p:nvPr/>
          </p:nvSpPr>
          <p:spPr>
            <a:xfrm>
              <a:off x="0" y="-47625"/>
              <a:ext cx="635000" cy="466725"/>
            </a:xfrm>
            <a:prstGeom prst="rect">
              <a:avLst/>
            </a:prstGeom>
          </p:spPr>
          <p:txBody>
            <a:bodyPr lIns="50800" tIns="50800" rIns="50800" bIns="50800" rtlCol="0" anchor="ctr"/>
            <a:lstStyle/>
            <a:p>
              <a:pPr algn="ctr">
                <a:lnSpc>
                  <a:spcPts val="3500"/>
                </a:lnSpc>
              </a:pPr>
              <a:r>
                <a:rPr lang="en-US" sz="2500" b="1">
                  <a:solidFill>
                    <a:srgbClr val="000000"/>
                  </a:solidFill>
                  <a:latin typeface="Montserrat Bold"/>
                  <a:ea typeface="Montserrat Bold"/>
                  <a:cs typeface="Montserrat Bold"/>
                  <a:sym typeface="Montserrat Bold"/>
                </a:rPr>
                <a:t>COMPROMISING</a:t>
              </a:r>
            </a:p>
            <a:p>
              <a:pPr algn="ctr">
                <a:lnSpc>
                  <a:spcPts val="3500"/>
                </a:lnSpc>
              </a:pPr>
              <a:r>
                <a:rPr lang="en-US" sz="2500">
                  <a:solidFill>
                    <a:srgbClr val="000000"/>
                  </a:solidFill>
                  <a:latin typeface="Montserrat"/>
                  <a:ea typeface="Montserrat"/>
                  <a:cs typeface="Montserrat"/>
                  <a:sym typeface="Montserrat"/>
                </a:rPr>
                <a:t>We both loss something</a:t>
              </a:r>
            </a:p>
            <a:p>
              <a:pPr algn="ctr">
                <a:lnSpc>
                  <a:spcPts val="3500"/>
                </a:lnSpc>
              </a:pPr>
              <a:r>
                <a:rPr lang="en-US" sz="2500">
                  <a:solidFill>
                    <a:srgbClr val="000000"/>
                  </a:solidFill>
                  <a:latin typeface="Montserrat"/>
                  <a:ea typeface="Montserrat"/>
                  <a:cs typeface="Montserrat"/>
                  <a:sym typeface="Montserrat"/>
                </a:rPr>
                <a:t>50/50</a:t>
              </a:r>
            </a:p>
          </p:txBody>
        </p:sp>
      </p:grpSp>
      <p:grpSp>
        <p:nvGrpSpPr>
          <p:cNvPr id="10" name="Group 10"/>
          <p:cNvGrpSpPr/>
          <p:nvPr/>
        </p:nvGrpSpPr>
        <p:grpSpPr>
          <a:xfrm>
            <a:off x="13296900" y="1028700"/>
            <a:ext cx="3086100" cy="2036826"/>
            <a:chOff x="0" y="0"/>
            <a:chExt cx="635000" cy="419100"/>
          </a:xfrm>
        </p:grpSpPr>
        <p:sp>
          <p:nvSpPr>
            <p:cNvPr id="11" name="Freeform 11"/>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solidFill>
              <a:srgbClr val="EC6D32"/>
            </a:solidFill>
          </p:spPr>
          <p:txBody>
            <a:bodyPr/>
            <a:lstStyle/>
            <a:p>
              <a:endParaRPr lang="en-US"/>
            </a:p>
          </p:txBody>
        </p:sp>
        <p:sp>
          <p:nvSpPr>
            <p:cNvPr id="12" name="TextBox 12"/>
            <p:cNvSpPr txBox="1"/>
            <p:nvPr/>
          </p:nvSpPr>
          <p:spPr>
            <a:xfrm>
              <a:off x="0" y="-47625"/>
              <a:ext cx="635000" cy="466725"/>
            </a:xfrm>
            <a:prstGeom prst="rect">
              <a:avLst/>
            </a:prstGeom>
          </p:spPr>
          <p:txBody>
            <a:bodyPr lIns="50800" tIns="50800" rIns="50800" bIns="50800" rtlCol="0" anchor="ctr"/>
            <a:lstStyle/>
            <a:p>
              <a:pPr algn="ctr">
                <a:lnSpc>
                  <a:spcPts val="3500"/>
                </a:lnSpc>
              </a:pPr>
              <a:r>
                <a:rPr lang="en-US" sz="2500" b="1">
                  <a:solidFill>
                    <a:srgbClr val="000000"/>
                  </a:solidFill>
                  <a:latin typeface="Montserrat Bold"/>
                  <a:ea typeface="Montserrat Bold"/>
                  <a:cs typeface="Montserrat Bold"/>
                  <a:sym typeface="Montserrat Bold"/>
                </a:rPr>
                <a:t>COLLABORATING</a:t>
              </a:r>
            </a:p>
            <a:p>
              <a:pPr algn="ctr">
                <a:lnSpc>
                  <a:spcPts val="3500"/>
                </a:lnSpc>
              </a:pPr>
              <a:r>
                <a:rPr lang="en-US" sz="2500">
                  <a:solidFill>
                    <a:srgbClr val="000000"/>
                  </a:solidFill>
                  <a:latin typeface="Montserrat"/>
                  <a:ea typeface="Montserrat"/>
                  <a:cs typeface="Montserrat"/>
                  <a:sym typeface="Montserrat"/>
                </a:rPr>
                <a:t>I win, win</a:t>
              </a:r>
            </a:p>
            <a:p>
              <a:pPr algn="ctr">
                <a:lnSpc>
                  <a:spcPts val="3500"/>
                </a:lnSpc>
              </a:pPr>
              <a:r>
                <a:rPr lang="en-US" sz="2500">
                  <a:solidFill>
                    <a:srgbClr val="000000"/>
                  </a:solidFill>
                  <a:latin typeface="Montserrat"/>
                  <a:ea typeface="Montserrat"/>
                  <a:cs typeface="Montserrat"/>
                  <a:sym typeface="Montserrat"/>
                </a:rPr>
                <a:t>100/100</a:t>
              </a:r>
            </a:p>
          </p:txBody>
        </p:sp>
      </p:grpSp>
      <p:grpSp>
        <p:nvGrpSpPr>
          <p:cNvPr id="13" name="Group 13"/>
          <p:cNvGrpSpPr/>
          <p:nvPr/>
        </p:nvGrpSpPr>
        <p:grpSpPr>
          <a:xfrm>
            <a:off x="13296900" y="5638173"/>
            <a:ext cx="3086100" cy="2036826"/>
            <a:chOff x="0" y="0"/>
            <a:chExt cx="635000" cy="419100"/>
          </a:xfrm>
        </p:grpSpPr>
        <p:sp>
          <p:nvSpPr>
            <p:cNvPr id="14" name="Freeform 14"/>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solidFill>
              <a:srgbClr val="FFDE59"/>
            </a:solidFill>
          </p:spPr>
          <p:txBody>
            <a:bodyPr/>
            <a:lstStyle/>
            <a:p>
              <a:endParaRPr lang="en-US"/>
            </a:p>
          </p:txBody>
        </p:sp>
        <p:sp>
          <p:nvSpPr>
            <p:cNvPr id="15" name="TextBox 15"/>
            <p:cNvSpPr txBox="1"/>
            <p:nvPr/>
          </p:nvSpPr>
          <p:spPr>
            <a:xfrm>
              <a:off x="0" y="-47625"/>
              <a:ext cx="635000" cy="466725"/>
            </a:xfrm>
            <a:prstGeom prst="rect">
              <a:avLst/>
            </a:prstGeom>
          </p:spPr>
          <p:txBody>
            <a:bodyPr lIns="50800" tIns="50800" rIns="50800" bIns="50800" rtlCol="0" anchor="ctr"/>
            <a:lstStyle/>
            <a:p>
              <a:pPr algn="ctr">
                <a:lnSpc>
                  <a:spcPts val="3500"/>
                </a:lnSpc>
              </a:pPr>
              <a:r>
                <a:rPr lang="en-US" sz="2500" b="1">
                  <a:solidFill>
                    <a:srgbClr val="000000"/>
                  </a:solidFill>
                  <a:latin typeface="Montserrat Bold"/>
                  <a:ea typeface="Montserrat Bold"/>
                  <a:cs typeface="Montserrat Bold"/>
                  <a:sym typeface="Montserrat Bold"/>
                </a:rPr>
                <a:t>ACCOMODATING</a:t>
              </a:r>
            </a:p>
            <a:p>
              <a:pPr algn="ctr">
                <a:lnSpc>
                  <a:spcPts val="3500"/>
                </a:lnSpc>
              </a:pPr>
              <a:r>
                <a:rPr lang="en-US" sz="2500">
                  <a:solidFill>
                    <a:srgbClr val="000000"/>
                  </a:solidFill>
                  <a:latin typeface="Montserrat"/>
                  <a:ea typeface="Montserrat"/>
                  <a:cs typeface="Montserrat"/>
                  <a:sym typeface="Montserrat"/>
                </a:rPr>
                <a:t>I lose, You win</a:t>
              </a:r>
            </a:p>
            <a:p>
              <a:pPr algn="ctr">
                <a:lnSpc>
                  <a:spcPts val="3500"/>
                </a:lnSpc>
              </a:pPr>
              <a:r>
                <a:rPr lang="en-US" sz="2500">
                  <a:solidFill>
                    <a:srgbClr val="000000"/>
                  </a:solidFill>
                  <a:latin typeface="Montserrat"/>
                  <a:ea typeface="Montserrat"/>
                  <a:cs typeface="Montserrat"/>
                  <a:sym typeface="Montserrat"/>
                </a:rPr>
                <a:t>0/100</a:t>
              </a:r>
            </a:p>
          </p:txBody>
        </p:sp>
      </p:grpSp>
      <p:grpSp>
        <p:nvGrpSpPr>
          <p:cNvPr id="16" name="Group 16"/>
          <p:cNvGrpSpPr/>
          <p:nvPr/>
        </p:nvGrpSpPr>
        <p:grpSpPr>
          <a:xfrm>
            <a:off x="9144000" y="5638173"/>
            <a:ext cx="3086100" cy="2036826"/>
            <a:chOff x="0" y="0"/>
            <a:chExt cx="635000" cy="419100"/>
          </a:xfrm>
        </p:grpSpPr>
        <p:sp>
          <p:nvSpPr>
            <p:cNvPr id="17" name="Freeform 17"/>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solidFill>
              <a:srgbClr val="E68400"/>
            </a:solidFill>
          </p:spPr>
          <p:txBody>
            <a:bodyPr/>
            <a:lstStyle/>
            <a:p>
              <a:endParaRPr lang="en-US"/>
            </a:p>
          </p:txBody>
        </p:sp>
        <p:sp>
          <p:nvSpPr>
            <p:cNvPr id="18" name="TextBox 18"/>
            <p:cNvSpPr txBox="1"/>
            <p:nvPr/>
          </p:nvSpPr>
          <p:spPr>
            <a:xfrm>
              <a:off x="0" y="-47625"/>
              <a:ext cx="635000" cy="466725"/>
            </a:xfrm>
            <a:prstGeom prst="rect">
              <a:avLst/>
            </a:prstGeom>
          </p:spPr>
          <p:txBody>
            <a:bodyPr lIns="50800" tIns="50800" rIns="50800" bIns="50800" rtlCol="0" anchor="ctr"/>
            <a:lstStyle/>
            <a:p>
              <a:pPr algn="ctr">
                <a:lnSpc>
                  <a:spcPts val="3500"/>
                </a:lnSpc>
              </a:pPr>
              <a:r>
                <a:rPr lang="en-US" sz="2500" b="1">
                  <a:solidFill>
                    <a:srgbClr val="000000"/>
                  </a:solidFill>
                  <a:latin typeface="Montserrat Bold"/>
                  <a:ea typeface="Montserrat Bold"/>
                  <a:cs typeface="Montserrat Bold"/>
                  <a:sym typeface="Montserrat Bold"/>
                </a:rPr>
                <a:t>AVOIDING</a:t>
              </a:r>
            </a:p>
            <a:p>
              <a:pPr algn="ctr">
                <a:lnSpc>
                  <a:spcPts val="3500"/>
                </a:lnSpc>
              </a:pPr>
              <a:r>
                <a:rPr lang="en-US" sz="2500">
                  <a:solidFill>
                    <a:srgbClr val="000000"/>
                  </a:solidFill>
                  <a:latin typeface="Montserrat"/>
                  <a:ea typeface="Montserrat"/>
                  <a:cs typeface="Montserrat"/>
                  <a:sym typeface="Montserrat"/>
                </a:rPr>
                <a:t>I lose, You lose</a:t>
              </a:r>
            </a:p>
            <a:p>
              <a:pPr algn="ctr">
                <a:lnSpc>
                  <a:spcPts val="3500"/>
                </a:lnSpc>
              </a:pPr>
              <a:r>
                <a:rPr lang="en-US" sz="2500">
                  <a:solidFill>
                    <a:srgbClr val="000000"/>
                  </a:solidFill>
                  <a:latin typeface="Montserrat"/>
                  <a:ea typeface="Montserrat"/>
                  <a:cs typeface="Montserrat"/>
                  <a:sym typeface="Montserrat"/>
                </a:rPr>
                <a:t>0/0</a:t>
              </a:r>
            </a:p>
          </p:txBody>
        </p:sp>
      </p:grpSp>
      <p:grpSp>
        <p:nvGrpSpPr>
          <p:cNvPr id="19" name="Group 19"/>
          <p:cNvGrpSpPr/>
          <p:nvPr/>
        </p:nvGrpSpPr>
        <p:grpSpPr>
          <a:xfrm>
            <a:off x="1028700" y="3065526"/>
            <a:ext cx="5544644" cy="3866558"/>
            <a:chOff x="0" y="0"/>
            <a:chExt cx="635000" cy="442817"/>
          </a:xfrm>
        </p:grpSpPr>
        <p:sp>
          <p:nvSpPr>
            <p:cNvPr id="20" name="Freeform 20"/>
            <p:cNvSpPr/>
            <p:nvPr/>
          </p:nvSpPr>
          <p:spPr>
            <a:xfrm>
              <a:off x="0" y="0"/>
              <a:ext cx="635000" cy="442817"/>
            </a:xfrm>
            <a:custGeom>
              <a:avLst/>
              <a:gdLst/>
              <a:ahLst/>
              <a:cxnLst/>
              <a:rect l="l" t="t" r="r" b="b"/>
              <a:pathLst>
                <a:path w="635000" h="442817">
                  <a:moveTo>
                    <a:pt x="27271" y="0"/>
                  </a:moveTo>
                  <a:lnTo>
                    <a:pt x="607729" y="0"/>
                  </a:lnTo>
                  <a:cubicBezTo>
                    <a:pt x="614962" y="0"/>
                    <a:pt x="621898" y="2873"/>
                    <a:pt x="627012" y="7988"/>
                  </a:cubicBezTo>
                  <a:cubicBezTo>
                    <a:pt x="632127" y="13102"/>
                    <a:pt x="635000" y="20038"/>
                    <a:pt x="635000" y="27271"/>
                  </a:cubicBezTo>
                  <a:lnTo>
                    <a:pt x="635000" y="415546"/>
                  </a:lnTo>
                  <a:cubicBezTo>
                    <a:pt x="635000" y="422779"/>
                    <a:pt x="632127" y="429715"/>
                    <a:pt x="627012" y="434830"/>
                  </a:cubicBezTo>
                  <a:cubicBezTo>
                    <a:pt x="621898" y="439944"/>
                    <a:pt x="614962" y="442817"/>
                    <a:pt x="607729" y="442817"/>
                  </a:cubicBezTo>
                  <a:lnTo>
                    <a:pt x="27271" y="442817"/>
                  </a:lnTo>
                  <a:cubicBezTo>
                    <a:pt x="12210" y="442817"/>
                    <a:pt x="0" y="430608"/>
                    <a:pt x="0" y="415546"/>
                  </a:cubicBezTo>
                  <a:lnTo>
                    <a:pt x="0" y="27271"/>
                  </a:lnTo>
                  <a:cubicBezTo>
                    <a:pt x="0" y="20038"/>
                    <a:pt x="2873" y="13102"/>
                    <a:pt x="7988" y="7988"/>
                  </a:cubicBezTo>
                  <a:cubicBezTo>
                    <a:pt x="13102" y="2873"/>
                    <a:pt x="20038" y="0"/>
                    <a:pt x="27271" y="0"/>
                  </a:cubicBezTo>
                  <a:close/>
                </a:path>
              </a:pathLst>
            </a:custGeom>
            <a:solidFill>
              <a:srgbClr val="000000"/>
            </a:solidFill>
          </p:spPr>
          <p:txBody>
            <a:bodyPr/>
            <a:lstStyle/>
            <a:p>
              <a:endParaRPr lang="en-US"/>
            </a:p>
          </p:txBody>
        </p:sp>
        <p:sp>
          <p:nvSpPr>
            <p:cNvPr id="21" name="TextBox 21"/>
            <p:cNvSpPr txBox="1"/>
            <p:nvPr/>
          </p:nvSpPr>
          <p:spPr>
            <a:xfrm>
              <a:off x="0" y="-66675"/>
              <a:ext cx="635000" cy="509492"/>
            </a:xfrm>
            <a:prstGeom prst="rect">
              <a:avLst/>
            </a:prstGeom>
          </p:spPr>
          <p:txBody>
            <a:bodyPr lIns="50800" tIns="50800" rIns="50800" bIns="50800" rtlCol="0" anchor="ctr"/>
            <a:lstStyle/>
            <a:p>
              <a:pPr algn="ctr">
                <a:lnSpc>
                  <a:spcPts val="4339"/>
                </a:lnSpc>
              </a:pPr>
              <a:r>
                <a:rPr lang="en-US" sz="30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rPr>
                <a:t>CONFLICT RESOLUTION STRATEGIES</a:t>
              </a:r>
            </a:p>
            <a:p>
              <a:pPr algn="ctr">
                <a:lnSpc>
                  <a:spcPts val="3500"/>
                </a:lnSpc>
              </a:pPr>
              <a:endParaRPr lang="en-US" sz="3099" b="1" dirty="0">
                <a:gradFill>
                  <a:gsLst>
                    <a:gs pos="0">
                      <a:srgbClr val="FFFFFF">
                        <a:alpha val="100000"/>
                      </a:srgbClr>
                    </a:gs>
                    <a:gs pos="100000">
                      <a:srgbClr val="FFFFFF">
                        <a:alpha val="100000"/>
                      </a:srgbClr>
                    </a:gs>
                  </a:gsLst>
                  <a:lin ang="0"/>
                </a:gradFill>
                <a:latin typeface="Montserrat Bold"/>
                <a:ea typeface="Montserrat Bold"/>
                <a:cs typeface="Montserrat Bold"/>
                <a:sym typeface="Montserrat Bold"/>
              </a:endParaRPr>
            </a:p>
            <a:p>
              <a:pPr algn="ctr">
                <a:lnSpc>
                  <a:spcPts val="3920"/>
                </a:lnSpc>
              </a:pPr>
              <a:r>
                <a:rPr lang="en-US" sz="2800" dirty="0">
                  <a:gradFill>
                    <a:gsLst>
                      <a:gs pos="0">
                        <a:srgbClr val="FFFFFF">
                          <a:alpha val="100000"/>
                        </a:srgbClr>
                      </a:gs>
                      <a:gs pos="100000">
                        <a:srgbClr val="FFFFFF">
                          <a:alpha val="100000"/>
                        </a:srgbClr>
                      </a:gs>
                    </a:gsLst>
                    <a:lin ang="0"/>
                  </a:gradFill>
                  <a:latin typeface="Montserrat"/>
                  <a:ea typeface="Montserrat"/>
                  <a:cs typeface="Montserrat"/>
                  <a:sym typeface="Montserrat"/>
                </a:rPr>
                <a:t>Thomas Kilmann model of conflict resolution</a:t>
              </a:r>
            </a:p>
          </p:txBody>
        </p:sp>
      </p:grpSp>
      <p:sp>
        <p:nvSpPr>
          <p:cNvPr id="22" name="TextBox 22"/>
          <p:cNvSpPr txBox="1"/>
          <p:nvPr/>
        </p:nvSpPr>
        <p:spPr>
          <a:xfrm rot="5400000">
            <a:off x="5076453" y="4828282"/>
            <a:ext cx="5157986" cy="9588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ASSERTIVENESS</a:t>
            </a:r>
          </a:p>
          <a:p>
            <a:pPr algn="ctr">
              <a:lnSpc>
                <a:spcPts val="3500"/>
              </a:lnSpc>
              <a:spcBef>
                <a:spcPct val="0"/>
              </a:spcBef>
            </a:pPr>
            <a:r>
              <a:rPr lang="en-US" sz="2500" dirty="0">
                <a:solidFill>
                  <a:srgbClr val="000000"/>
                </a:solidFill>
                <a:latin typeface="Montserrat"/>
                <a:ea typeface="Montserrat"/>
                <a:cs typeface="Montserrat"/>
                <a:sym typeface="Montserrat"/>
              </a:rPr>
              <a:t>Concern for own agenda</a:t>
            </a:r>
          </a:p>
        </p:txBody>
      </p:sp>
      <p:sp>
        <p:nvSpPr>
          <p:cNvPr id="23" name="TextBox 23"/>
          <p:cNvSpPr txBox="1"/>
          <p:nvPr/>
        </p:nvSpPr>
        <p:spPr>
          <a:xfrm>
            <a:off x="9648827" y="8299450"/>
            <a:ext cx="4904068" cy="958850"/>
          </a:xfrm>
          <a:prstGeom prst="rect">
            <a:avLst/>
          </a:prstGeom>
        </p:spPr>
        <p:txBody>
          <a:bodyPr wrap="square" lIns="0" tIns="0" rIns="0" bIns="0" rtlCol="0" anchor="t">
            <a:spAutoFit/>
          </a:bodyPr>
          <a:lstStyle/>
          <a:p>
            <a:pPr algn="ctr">
              <a:lnSpc>
                <a:spcPts val="4200"/>
              </a:lnSpc>
            </a:pPr>
            <a:r>
              <a:rPr lang="en-US" sz="3000" b="1" dirty="0">
                <a:solidFill>
                  <a:srgbClr val="000000"/>
                </a:solidFill>
                <a:latin typeface="Montserrat Bold"/>
                <a:ea typeface="Montserrat Bold"/>
                <a:cs typeface="Montserrat Bold"/>
                <a:sym typeface="Montserrat Bold"/>
              </a:rPr>
              <a:t>COOPERATIVENESS</a:t>
            </a:r>
          </a:p>
          <a:p>
            <a:pPr algn="ctr">
              <a:lnSpc>
                <a:spcPts val="3500"/>
              </a:lnSpc>
              <a:spcBef>
                <a:spcPct val="0"/>
              </a:spcBef>
            </a:pPr>
            <a:r>
              <a:rPr lang="en-US" sz="2500" dirty="0">
                <a:solidFill>
                  <a:srgbClr val="000000"/>
                </a:solidFill>
                <a:latin typeface="Montserrat"/>
                <a:ea typeface="Montserrat"/>
                <a:cs typeface="Montserrat"/>
                <a:sym typeface="Montserrat"/>
              </a:rPr>
              <a:t>Concern for other’s agenda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D9334D3-2A02-1141-B7BD-D025954E22B9}"/>
              </a:ext>
            </a:extLst>
          </p:cNvPr>
          <p:cNvGraphicFramePr>
            <a:graphicFrameLocks noGrp="1"/>
          </p:cNvGraphicFramePr>
          <p:nvPr/>
        </p:nvGraphicFramePr>
        <p:xfrm>
          <a:off x="762000" y="495300"/>
          <a:ext cx="16687800" cy="9269150"/>
        </p:xfrm>
        <a:graphic>
          <a:graphicData uri="http://schemas.openxmlformats.org/drawingml/2006/table">
            <a:tbl>
              <a:tblPr/>
              <a:tblGrid>
                <a:gridCol w="4171950">
                  <a:extLst>
                    <a:ext uri="{9D8B030D-6E8A-4147-A177-3AD203B41FA5}">
                      <a16:colId xmlns:a16="http://schemas.microsoft.com/office/drawing/2014/main" val="617192565"/>
                    </a:ext>
                  </a:extLst>
                </a:gridCol>
                <a:gridCol w="4972050">
                  <a:extLst>
                    <a:ext uri="{9D8B030D-6E8A-4147-A177-3AD203B41FA5}">
                      <a16:colId xmlns:a16="http://schemas.microsoft.com/office/drawing/2014/main" val="1387130262"/>
                    </a:ext>
                  </a:extLst>
                </a:gridCol>
                <a:gridCol w="3962400">
                  <a:extLst>
                    <a:ext uri="{9D8B030D-6E8A-4147-A177-3AD203B41FA5}">
                      <a16:colId xmlns:a16="http://schemas.microsoft.com/office/drawing/2014/main" val="3354395549"/>
                    </a:ext>
                  </a:extLst>
                </a:gridCol>
                <a:gridCol w="3581400">
                  <a:extLst>
                    <a:ext uri="{9D8B030D-6E8A-4147-A177-3AD203B41FA5}">
                      <a16:colId xmlns:a16="http://schemas.microsoft.com/office/drawing/2014/main" val="3952225756"/>
                    </a:ext>
                  </a:extLst>
                </a:gridCol>
              </a:tblGrid>
              <a:tr h="775938">
                <a:tc>
                  <a:txBody>
                    <a:bodyPr/>
                    <a:lstStyle/>
                    <a:p>
                      <a:pPr algn="ctr" rtl="0">
                        <a:buNone/>
                      </a:pPr>
                      <a:r>
                        <a:rPr lang="en-US" sz="2400" b="1" i="0">
                          <a:solidFill>
                            <a:srgbClr val="000000"/>
                          </a:solidFill>
                          <a:effectLst/>
                          <a:latin typeface="Montserrat" panose="00000500000000000000" pitchFamily="2" charset="0"/>
                        </a:rPr>
                        <a:t>STRATEGY</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1" i="0">
                          <a:solidFill>
                            <a:srgbClr val="000000"/>
                          </a:solidFill>
                          <a:effectLst/>
                          <a:latin typeface="Montserrat" panose="00000500000000000000" pitchFamily="2" charset="0"/>
                        </a:rPr>
                        <a:t>EXPLANATION</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1" i="0">
                          <a:solidFill>
                            <a:srgbClr val="000000"/>
                          </a:solidFill>
                          <a:effectLst/>
                          <a:latin typeface="Montserrat" panose="00000500000000000000" pitchFamily="2" charset="0"/>
                        </a:rPr>
                        <a:t>PROS</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1" i="0">
                          <a:solidFill>
                            <a:srgbClr val="000000"/>
                          </a:solidFill>
                          <a:effectLst/>
                          <a:latin typeface="Montserrat" panose="00000500000000000000" pitchFamily="2" charset="0"/>
                        </a:rPr>
                        <a:t>CONS</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7173064"/>
                  </a:ext>
                </a:extLst>
              </a:tr>
              <a:tr h="1698642">
                <a:tc>
                  <a:txBody>
                    <a:bodyPr/>
                    <a:lstStyle/>
                    <a:p>
                      <a:pPr algn="ctr" rtl="0">
                        <a:buNone/>
                      </a:pPr>
                      <a:r>
                        <a:rPr lang="en-US" sz="2400" b="1" i="0">
                          <a:solidFill>
                            <a:srgbClr val="000000"/>
                          </a:solidFill>
                          <a:effectLst/>
                          <a:latin typeface="Montserrat" panose="00000500000000000000" pitchFamily="2" charset="0"/>
                        </a:rPr>
                        <a:t>Accomodating</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You sacrifice your position so the other person wins.You agree because it is easier than disagreeing.</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Minimises injury when outmatched.Relationships are maintained</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Could breed resentment. Could exploit the weak.</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1720277"/>
                  </a:ext>
                </a:extLst>
              </a:tr>
              <a:tr h="2110436">
                <a:tc>
                  <a:txBody>
                    <a:bodyPr/>
                    <a:lstStyle/>
                    <a:p>
                      <a:pPr algn="ctr" rtl="0">
                        <a:buNone/>
                      </a:pPr>
                      <a:r>
                        <a:rPr lang="en-US" sz="2400" b="1" i="0">
                          <a:solidFill>
                            <a:srgbClr val="000000"/>
                          </a:solidFill>
                          <a:effectLst/>
                          <a:latin typeface="Montserrat" panose="00000500000000000000" pitchFamily="2" charset="0"/>
                        </a:rPr>
                        <a:t>Collaborating</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Each person’s needs are considered and respected. Everyone is committed to finding the best possible outcome</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Creates nutual trust. Maintains relationship.Builds commitment.</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Time and energy consuming</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9537629"/>
                  </a:ext>
                </a:extLst>
              </a:tr>
              <a:tr h="2110436">
                <a:tc>
                  <a:txBody>
                    <a:bodyPr/>
                    <a:lstStyle/>
                    <a:p>
                      <a:pPr algn="ctr" rtl="0">
                        <a:buNone/>
                      </a:pPr>
                      <a:r>
                        <a:rPr lang="en-US" sz="2400" b="1" i="0">
                          <a:solidFill>
                            <a:srgbClr val="000000"/>
                          </a:solidFill>
                          <a:effectLst/>
                          <a:latin typeface="Montserrat" panose="00000500000000000000" pitchFamily="2" charset="0"/>
                        </a:rPr>
                        <a:t>Compromising</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Each person gives up something to find a resolution.Not all goals are met but middle ground is achieved.</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Useful in complex issues;all parties are equal in power</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No one is fully satisfied. Less than optimal solution is implemented.</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0576372"/>
                  </a:ext>
                </a:extLst>
              </a:tr>
              <a:tr h="875056">
                <a:tc>
                  <a:txBody>
                    <a:bodyPr/>
                    <a:lstStyle/>
                    <a:p>
                      <a:pPr algn="ctr" rtl="0">
                        <a:buNone/>
                      </a:pPr>
                      <a:r>
                        <a:rPr lang="en-US" sz="2400" b="1" i="0">
                          <a:solidFill>
                            <a:srgbClr val="000000"/>
                          </a:solidFill>
                          <a:effectLst/>
                          <a:latin typeface="Montserrat" panose="00000500000000000000" pitchFamily="2" charset="0"/>
                        </a:rPr>
                        <a:t>Avoiding</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You actively avoid conflict by pretending there is none</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Does not escalate conflict</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Unaddressed and unresolved issues.</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5305956"/>
                  </a:ext>
                </a:extLst>
              </a:tr>
              <a:tr h="1698642">
                <a:tc>
                  <a:txBody>
                    <a:bodyPr/>
                    <a:lstStyle/>
                    <a:p>
                      <a:pPr algn="ctr" rtl="0">
                        <a:buNone/>
                      </a:pPr>
                      <a:r>
                        <a:rPr lang="en-US" sz="2400" b="1" i="0">
                          <a:solidFill>
                            <a:srgbClr val="000000"/>
                          </a:solidFill>
                          <a:effectLst/>
                          <a:latin typeface="Montserrat" panose="00000500000000000000" pitchFamily="2" charset="0"/>
                        </a:rPr>
                        <a:t>Competing</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Conflict approached as a win-lose proposition. You care about winning more than resolution.</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a:solidFill>
                            <a:srgbClr val="000000"/>
                          </a:solidFill>
                          <a:effectLst/>
                          <a:latin typeface="Montserrat" panose="00000500000000000000" pitchFamily="2" charset="0"/>
                        </a:rPr>
                        <a:t>Goal oriented; Quick</a:t>
                      </a:r>
                      <a:endParaRPr lang="en-US" sz="240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a:buNone/>
                      </a:pPr>
                      <a:r>
                        <a:rPr lang="en-US" sz="2400" b="0" i="0" dirty="0">
                          <a:solidFill>
                            <a:srgbClr val="000000"/>
                          </a:solidFill>
                          <a:effectLst/>
                          <a:latin typeface="Montserrat" panose="00000500000000000000" pitchFamily="2" charset="0"/>
                        </a:rPr>
                        <a:t>May breed hostility</a:t>
                      </a:r>
                      <a:endParaRPr lang="en-US" sz="2400" dirty="0">
                        <a:effectLst/>
                        <a:latin typeface="Montserrat" panose="00000500000000000000" pitchFamily="2" charset="0"/>
                      </a:endParaRPr>
                    </a:p>
                  </a:txBody>
                  <a:tcPr marL="45717" marR="45717" marT="22858" marB="22858"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9094744"/>
                  </a:ext>
                </a:extLst>
              </a:tr>
            </a:tbl>
          </a:graphicData>
        </a:graphic>
      </p:graphicFrame>
      <p:sp>
        <p:nvSpPr>
          <p:cNvPr id="3" name="Rectangle 1">
            <a:extLst>
              <a:ext uri="{FF2B5EF4-FFF2-40B4-BE49-F238E27FC236}">
                <a16:creationId xmlns:a16="http://schemas.microsoft.com/office/drawing/2014/main" id="{5A0CF6E8-7D7C-7ABF-BA9B-3A3D750240B9}"/>
              </a:ext>
            </a:extLst>
          </p:cNvPr>
          <p:cNvSpPr>
            <a:spLocks noChangeArrowheads="1"/>
          </p:cNvSpPr>
          <p:nvPr/>
        </p:nvSpPr>
        <p:spPr bwMode="auto">
          <a:xfrm>
            <a:off x="2514600" y="1531938"/>
            <a:ext cx="14020800" cy="10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95615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028700" y="1424473"/>
          <a:ext cx="16230600" cy="8496300"/>
        </p:xfrm>
        <a:graphic>
          <a:graphicData uri="http://schemas.openxmlformats.org/drawingml/2006/table">
            <a:tbl>
              <a:tblPr/>
              <a:tblGrid>
                <a:gridCol w="4513128">
                  <a:extLst>
                    <a:ext uri="{9D8B030D-6E8A-4147-A177-3AD203B41FA5}">
                      <a16:colId xmlns:a16="http://schemas.microsoft.com/office/drawing/2014/main" val="20000"/>
                    </a:ext>
                  </a:extLst>
                </a:gridCol>
                <a:gridCol w="11717472">
                  <a:extLst>
                    <a:ext uri="{9D8B030D-6E8A-4147-A177-3AD203B41FA5}">
                      <a16:colId xmlns:a16="http://schemas.microsoft.com/office/drawing/2014/main" val="20001"/>
                    </a:ext>
                  </a:extLst>
                </a:gridCol>
              </a:tblGrid>
              <a:tr h="1024920">
                <a:tc>
                  <a:txBody>
                    <a:bodyPr/>
                    <a:lstStyle/>
                    <a:p>
                      <a:pPr algn="ctr">
                        <a:lnSpc>
                          <a:spcPts val="3639"/>
                        </a:lnSpc>
                        <a:defRPr/>
                      </a:pPr>
                      <a:r>
                        <a:rPr lang="en-US" sz="2599" b="1">
                          <a:solidFill>
                            <a:srgbClr val="000000"/>
                          </a:solidFill>
                          <a:latin typeface="Arimo Bold"/>
                          <a:ea typeface="Arimo Bold"/>
                          <a:cs typeface="Arimo Bold"/>
                          <a:sym typeface="Arimo Bold"/>
                        </a:rPr>
                        <a:t>STRATEGY</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solidFill>
                      <a:srgbClr val="EC6D32"/>
                    </a:solidFill>
                  </a:tcPr>
                </a:tc>
                <a:tc>
                  <a:txBody>
                    <a:bodyPr/>
                    <a:lstStyle/>
                    <a:p>
                      <a:pPr algn="ctr">
                        <a:lnSpc>
                          <a:spcPts val="3639"/>
                        </a:lnSpc>
                        <a:defRPr/>
                      </a:pPr>
                      <a:r>
                        <a:rPr lang="en-US" sz="2599" b="1">
                          <a:solidFill>
                            <a:srgbClr val="000000"/>
                          </a:solidFill>
                          <a:latin typeface="Arimo Bold"/>
                          <a:ea typeface="Arimo Bold"/>
                          <a:cs typeface="Arimo Bold"/>
                          <a:sym typeface="Arimo Bold"/>
                        </a:rPr>
                        <a:t>EXAMPLE ONE</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tcPr>
                </a:tc>
                <a:extLst>
                  <a:ext uri="{0D108BD9-81ED-4DB2-BD59-A6C34878D82A}">
                    <a16:rowId xmlns:a16="http://schemas.microsoft.com/office/drawing/2014/main" val="10000"/>
                  </a:ext>
                </a:extLst>
              </a:tr>
              <a:tr h="1494276">
                <a:tc>
                  <a:txBody>
                    <a:bodyPr/>
                    <a:lstStyle/>
                    <a:p>
                      <a:pPr algn="ctr">
                        <a:lnSpc>
                          <a:spcPts val="4059"/>
                        </a:lnSpc>
                        <a:defRPr/>
                      </a:pPr>
                      <a:r>
                        <a:rPr lang="en-US" sz="2899" b="1">
                          <a:solidFill>
                            <a:srgbClr val="000000"/>
                          </a:solidFill>
                          <a:latin typeface="Montserrat Bold"/>
                          <a:ea typeface="Montserrat Bold"/>
                          <a:cs typeface="Montserrat Bold"/>
                          <a:sym typeface="Montserrat Bold"/>
                        </a:rPr>
                        <a:t>Accomodating</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solidFill>
                      <a:srgbClr val="EC6D32"/>
                    </a:solidFill>
                  </a:tcPr>
                </a:tc>
                <a:tc>
                  <a:txBody>
                    <a:bodyPr/>
                    <a:lstStyle/>
                    <a:p>
                      <a:pPr algn="ctr">
                        <a:lnSpc>
                          <a:spcPts val="3919"/>
                        </a:lnSpc>
                        <a:defRPr/>
                      </a:pPr>
                      <a:r>
                        <a:rPr lang="en-US" sz="2799">
                          <a:solidFill>
                            <a:srgbClr val="000000"/>
                          </a:solidFill>
                          <a:latin typeface="Montserrat"/>
                          <a:ea typeface="Montserrat"/>
                          <a:cs typeface="Montserrat"/>
                          <a:sym typeface="Montserrat"/>
                        </a:rPr>
                        <a:t>A manager insists on using their preferred vendor despite the team’s objections.</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tcPr>
                </a:tc>
                <a:extLst>
                  <a:ext uri="{0D108BD9-81ED-4DB2-BD59-A6C34878D82A}">
                    <a16:rowId xmlns:a16="http://schemas.microsoft.com/office/drawing/2014/main" val="10001"/>
                  </a:ext>
                </a:extLst>
              </a:tr>
              <a:tr h="1494276">
                <a:tc>
                  <a:txBody>
                    <a:bodyPr/>
                    <a:lstStyle/>
                    <a:p>
                      <a:pPr algn="ctr">
                        <a:lnSpc>
                          <a:spcPts val="4059"/>
                        </a:lnSpc>
                        <a:defRPr/>
                      </a:pPr>
                      <a:r>
                        <a:rPr lang="en-US" sz="2899" b="1">
                          <a:solidFill>
                            <a:srgbClr val="000000"/>
                          </a:solidFill>
                          <a:latin typeface="Montserrat Bold"/>
                          <a:ea typeface="Montserrat Bold"/>
                          <a:cs typeface="Montserrat Bold"/>
                          <a:sym typeface="Montserrat Bold"/>
                        </a:rPr>
                        <a:t>Collaborating</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solidFill>
                      <a:srgbClr val="EC6D32"/>
                    </a:solidFill>
                  </a:tcPr>
                </a:tc>
                <a:tc>
                  <a:txBody>
                    <a:bodyPr/>
                    <a:lstStyle/>
                    <a:p>
                      <a:pPr algn="ctr">
                        <a:lnSpc>
                          <a:spcPts val="3919"/>
                        </a:lnSpc>
                        <a:defRPr/>
                      </a:pPr>
                      <a:r>
                        <a:rPr lang="en-US" sz="2799">
                          <a:solidFill>
                            <a:srgbClr val="000000"/>
                          </a:solidFill>
                          <a:latin typeface="Montserrat"/>
                          <a:ea typeface="Montserrat"/>
                          <a:cs typeface="Montserrat"/>
                          <a:sym typeface="Montserrat"/>
                        </a:rPr>
                        <a:t>Two colleagues split limited meeting-room time between them equally.</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tcPr>
                </a:tc>
                <a:extLst>
                  <a:ext uri="{0D108BD9-81ED-4DB2-BD59-A6C34878D82A}">
                    <a16:rowId xmlns:a16="http://schemas.microsoft.com/office/drawing/2014/main" val="10002"/>
                  </a:ext>
                </a:extLst>
              </a:tr>
              <a:tr h="1494276">
                <a:tc>
                  <a:txBody>
                    <a:bodyPr/>
                    <a:lstStyle/>
                    <a:p>
                      <a:pPr algn="ctr">
                        <a:lnSpc>
                          <a:spcPts val="4059"/>
                        </a:lnSpc>
                        <a:defRPr/>
                      </a:pPr>
                      <a:r>
                        <a:rPr lang="en-US" sz="2899" b="1">
                          <a:solidFill>
                            <a:srgbClr val="000000"/>
                          </a:solidFill>
                          <a:latin typeface="Montserrat Bold"/>
                          <a:ea typeface="Montserrat Bold"/>
                          <a:cs typeface="Montserrat Bold"/>
                          <a:sym typeface="Montserrat Bold"/>
                        </a:rPr>
                        <a:t>Compromising</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solidFill>
                      <a:srgbClr val="EC6D32"/>
                    </a:solidFill>
                  </a:tcPr>
                </a:tc>
                <a:tc>
                  <a:txBody>
                    <a:bodyPr/>
                    <a:lstStyle/>
                    <a:p>
                      <a:pPr algn="ctr">
                        <a:lnSpc>
                          <a:spcPts val="3919"/>
                        </a:lnSpc>
                        <a:defRPr/>
                      </a:pPr>
                      <a:r>
                        <a:rPr lang="en-US" sz="2799">
                          <a:solidFill>
                            <a:srgbClr val="000000"/>
                          </a:solidFill>
                          <a:latin typeface="Montserrat"/>
                          <a:ea typeface="Montserrat"/>
                          <a:cs typeface="Montserrat"/>
                          <a:sym typeface="Montserrat"/>
                        </a:rPr>
                        <a:t>Two departments jointly redesign a workflow so both units’ needs are fully met.</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tcPr>
                </a:tc>
                <a:extLst>
                  <a:ext uri="{0D108BD9-81ED-4DB2-BD59-A6C34878D82A}">
                    <a16:rowId xmlns:a16="http://schemas.microsoft.com/office/drawing/2014/main" val="10003"/>
                  </a:ext>
                </a:extLst>
              </a:tr>
              <a:tr h="1494276">
                <a:tc>
                  <a:txBody>
                    <a:bodyPr/>
                    <a:lstStyle/>
                    <a:p>
                      <a:pPr algn="ctr">
                        <a:lnSpc>
                          <a:spcPts val="4059"/>
                        </a:lnSpc>
                        <a:defRPr/>
                      </a:pPr>
                      <a:r>
                        <a:rPr lang="en-US" sz="2899" b="1">
                          <a:solidFill>
                            <a:srgbClr val="000000"/>
                          </a:solidFill>
                          <a:latin typeface="Montserrat Bold"/>
                          <a:ea typeface="Montserrat Bold"/>
                          <a:cs typeface="Montserrat Bold"/>
                          <a:sym typeface="Montserrat Bold"/>
                        </a:rPr>
                        <a:t>Avoiding</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solidFill>
                      <a:srgbClr val="EC6D32"/>
                    </a:solidFill>
                  </a:tcPr>
                </a:tc>
                <a:tc>
                  <a:txBody>
                    <a:bodyPr/>
                    <a:lstStyle/>
                    <a:p>
                      <a:pPr algn="ctr">
                        <a:lnSpc>
                          <a:spcPts val="3919"/>
                        </a:lnSpc>
                        <a:defRPr/>
                      </a:pPr>
                      <a:r>
                        <a:rPr lang="en-US" sz="2799">
                          <a:solidFill>
                            <a:srgbClr val="000000"/>
                          </a:solidFill>
                          <a:latin typeface="Montserrat"/>
                          <a:ea typeface="Montserrat"/>
                          <a:cs typeface="Montserrat"/>
                          <a:sym typeface="Montserrat"/>
                        </a:rPr>
                        <a:t>An administrator gives up their preferred approach to meet a colleague’s request peacefully.</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tcPr>
                </a:tc>
                <a:extLst>
                  <a:ext uri="{0D108BD9-81ED-4DB2-BD59-A6C34878D82A}">
                    <a16:rowId xmlns:a16="http://schemas.microsoft.com/office/drawing/2014/main" val="10004"/>
                  </a:ext>
                </a:extLst>
              </a:tr>
              <a:tr h="1494276">
                <a:tc>
                  <a:txBody>
                    <a:bodyPr/>
                    <a:lstStyle/>
                    <a:p>
                      <a:pPr algn="ctr">
                        <a:lnSpc>
                          <a:spcPts val="4059"/>
                        </a:lnSpc>
                        <a:defRPr/>
                      </a:pPr>
                      <a:r>
                        <a:rPr lang="en-US" sz="2899" b="1">
                          <a:solidFill>
                            <a:srgbClr val="000000"/>
                          </a:solidFill>
                          <a:latin typeface="Montserrat Bold"/>
                          <a:ea typeface="Montserrat Bold"/>
                          <a:cs typeface="Montserrat Bold"/>
                          <a:sym typeface="Montserrat Bold"/>
                        </a:rPr>
                        <a:t>Competing</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solidFill>
                      <a:srgbClr val="EC6D32"/>
                    </a:solidFill>
                  </a:tcPr>
                </a:tc>
                <a:tc>
                  <a:txBody>
                    <a:bodyPr/>
                    <a:lstStyle/>
                    <a:p>
                      <a:pPr algn="ctr">
                        <a:lnSpc>
                          <a:spcPts val="3919"/>
                        </a:lnSpc>
                        <a:defRPr/>
                      </a:pPr>
                      <a:r>
                        <a:rPr lang="en-US" sz="2799">
                          <a:solidFill>
                            <a:srgbClr val="000000"/>
                          </a:solidFill>
                          <a:latin typeface="Montserrat"/>
                          <a:ea typeface="Montserrat"/>
                          <a:cs typeface="Montserrat"/>
                          <a:sym typeface="Montserrat"/>
                        </a:rPr>
                        <a:t>A staff member ignores an email conflict and hopes it resolves itself.</a:t>
                      </a:r>
                      <a:endParaRPr lang="en-US" sz="1100"/>
                    </a:p>
                  </a:txBody>
                  <a:tcPr marL="190500" marR="190500" marT="190500" marB="190500" anchor="ctr">
                    <a:lnL w="47625" cap="flat" cmpd="sng" algn="ctr">
                      <a:solidFill>
                        <a:srgbClr val="F9232C"/>
                      </a:solidFill>
                      <a:prstDash val="solid"/>
                      <a:round/>
                      <a:headEnd type="none" w="med" len="med"/>
                      <a:tailEnd type="none" w="med" len="med"/>
                    </a:lnL>
                    <a:lnR w="47625" cap="flat" cmpd="sng" algn="ctr">
                      <a:solidFill>
                        <a:srgbClr val="F9232C"/>
                      </a:solidFill>
                      <a:prstDash val="solid"/>
                      <a:round/>
                      <a:headEnd type="none" w="med" len="med"/>
                      <a:tailEnd type="none" w="med" len="med"/>
                    </a:lnR>
                    <a:lnT w="47625" cap="flat" cmpd="sng" algn="ctr">
                      <a:solidFill>
                        <a:srgbClr val="F9232C"/>
                      </a:solidFill>
                      <a:prstDash val="solid"/>
                      <a:round/>
                      <a:headEnd type="none" w="med" len="med"/>
                      <a:tailEnd type="none" w="med" len="med"/>
                    </a:lnT>
                    <a:lnB w="47625" cap="flat" cmpd="sng" algn="ctr">
                      <a:solidFill>
                        <a:srgbClr val="F9232C"/>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extBox 3"/>
          <p:cNvSpPr txBox="1"/>
          <p:nvPr/>
        </p:nvSpPr>
        <p:spPr>
          <a:xfrm>
            <a:off x="1028700" y="596900"/>
            <a:ext cx="10656800" cy="537845"/>
          </a:xfrm>
          <a:prstGeom prst="rect">
            <a:avLst/>
          </a:prstGeom>
        </p:spPr>
        <p:txBody>
          <a:bodyPr lIns="0" tIns="0" rIns="0" bIns="0" rtlCol="0" anchor="t">
            <a:spAutoFit/>
          </a:bodyPr>
          <a:lstStyle/>
          <a:p>
            <a:pPr algn="l">
              <a:lnSpc>
                <a:spcPts val="4479"/>
              </a:lnSpc>
              <a:spcBef>
                <a:spcPct val="0"/>
              </a:spcBef>
            </a:pPr>
            <a:r>
              <a:rPr lang="en-US" sz="3199" b="1">
                <a:solidFill>
                  <a:srgbClr val="000000"/>
                </a:solidFill>
                <a:latin typeface="Montserrat Bold"/>
                <a:ea typeface="Montserrat Bold"/>
                <a:cs typeface="Montserrat Bold"/>
                <a:sym typeface="Montserrat Bold"/>
              </a:rPr>
              <a:t>Match each example to its correct strategy</a:t>
            </a:r>
          </a:p>
        </p:txBody>
      </p:sp>
      <p:sp>
        <p:nvSpPr>
          <p:cNvPr id="4" name="TextBox 4"/>
          <p:cNvSpPr txBox="1"/>
          <p:nvPr/>
        </p:nvSpPr>
        <p:spPr>
          <a:xfrm>
            <a:off x="16551374" y="2478705"/>
            <a:ext cx="532606" cy="1381125"/>
          </a:xfrm>
          <a:prstGeom prst="rect">
            <a:avLst/>
          </a:prstGeom>
        </p:spPr>
        <p:txBody>
          <a:bodyPr lIns="0" tIns="0" rIns="0" bIns="0" rtlCol="0" anchor="t">
            <a:spAutoFit/>
          </a:bodyPr>
          <a:lstStyle/>
          <a:p>
            <a:pPr algn="ctr">
              <a:lnSpc>
                <a:spcPts val="10500"/>
              </a:lnSpc>
              <a:spcBef>
                <a:spcPct val="0"/>
              </a:spcBef>
            </a:pPr>
            <a:r>
              <a:rPr lang="en-US" sz="7500">
                <a:solidFill>
                  <a:srgbClr val="000000">
                    <a:alpha val="36863"/>
                  </a:srgbClr>
                </a:solidFill>
                <a:latin typeface="Horizon"/>
                <a:ea typeface="Horizon"/>
                <a:cs typeface="Horizon"/>
                <a:sym typeface="Horizon"/>
              </a:rPr>
              <a:t>1</a:t>
            </a:r>
          </a:p>
        </p:txBody>
      </p:sp>
      <p:sp>
        <p:nvSpPr>
          <p:cNvPr id="5" name="TextBox 5"/>
          <p:cNvSpPr txBox="1"/>
          <p:nvPr/>
        </p:nvSpPr>
        <p:spPr>
          <a:xfrm>
            <a:off x="16376055" y="4078905"/>
            <a:ext cx="883245" cy="1381125"/>
          </a:xfrm>
          <a:prstGeom prst="rect">
            <a:avLst/>
          </a:prstGeom>
        </p:spPr>
        <p:txBody>
          <a:bodyPr lIns="0" tIns="0" rIns="0" bIns="0" rtlCol="0" anchor="t">
            <a:spAutoFit/>
          </a:bodyPr>
          <a:lstStyle/>
          <a:p>
            <a:pPr algn="ctr">
              <a:lnSpc>
                <a:spcPts val="10500"/>
              </a:lnSpc>
              <a:spcBef>
                <a:spcPct val="0"/>
              </a:spcBef>
            </a:pPr>
            <a:r>
              <a:rPr lang="en-US" sz="7500">
                <a:solidFill>
                  <a:srgbClr val="000000">
                    <a:alpha val="36863"/>
                  </a:srgbClr>
                </a:solidFill>
                <a:latin typeface="Horizon"/>
                <a:ea typeface="Horizon"/>
                <a:cs typeface="Horizon"/>
                <a:sym typeface="Horizon"/>
              </a:rPr>
              <a:t>2</a:t>
            </a:r>
          </a:p>
        </p:txBody>
      </p:sp>
      <p:sp>
        <p:nvSpPr>
          <p:cNvPr id="6" name="TextBox 6"/>
          <p:cNvSpPr txBox="1"/>
          <p:nvPr/>
        </p:nvSpPr>
        <p:spPr>
          <a:xfrm>
            <a:off x="16287403" y="5679105"/>
            <a:ext cx="878582" cy="1381125"/>
          </a:xfrm>
          <a:prstGeom prst="rect">
            <a:avLst/>
          </a:prstGeom>
        </p:spPr>
        <p:txBody>
          <a:bodyPr lIns="0" tIns="0" rIns="0" bIns="0" rtlCol="0" anchor="t">
            <a:spAutoFit/>
          </a:bodyPr>
          <a:lstStyle/>
          <a:p>
            <a:pPr algn="ctr">
              <a:lnSpc>
                <a:spcPts val="10500"/>
              </a:lnSpc>
              <a:spcBef>
                <a:spcPct val="0"/>
              </a:spcBef>
            </a:pPr>
            <a:r>
              <a:rPr lang="en-US" sz="7500">
                <a:solidFill>
                  <a:srgbClr val="000000">
                    <a:alpha val="36863"/>
                  </a:srgbClr>
                </a:solidFill>
                <a:latin typeface="Horizon"/>
                <a:ea typeface="Horizon"/>
                <a:cs typeface="Horizon"/>
                <a:sym typeface="Horizon"/>
              </a:rPr>
              <a:t>3</a:t>
            </a:r>
          </a:p>
        </p:txBody>
      </p:sp>
      <p:sp>
        <p:nvSpPr>
          <p:cNvPr id="7" name="TextBox 7"/>
          <p:cNvSpPr txBox="1"/>
          <p:nvPr/>
        </p:nvSpPr>
        <p:spPr>
          <a:xfrm>
            <a:off x="16287403" y="7279305"/>
            <a:ext cx="909340" cy="1381125"/>
          </a:xfrm>
          <a:prstGeom prst="rect">
            <a:avLst/>
          </a:prstGeom>
        </p:spPr>
        <p:txBody>
          <a:bodyPr lIns="0" tIns="0" rIns="0" bIns="0" rtlCol="0" anchor="t">
            <a:spAutoFit/>
          </a:bodyPr>
          <a:lstStyle/>
          <a:p>
            <a:pPr algn="ctr">
              <a:lnSpc>
                <a:spcPts val="10500"/>
              </a:lnSpc>
              <a:spcBef>
                <a:spcPct val="0"/>
              </a:spcBef>
            </a:pPr>
            <a:r>
              <a:rPr lang="en-US" sz="7500">
                <a:solidFill>
                  <a:srgbClr val="000000">
                    <a:alpha val="36863"/>
                  </a:srgbClr>
                </a:solidFill>
                <a:latin typeface="Horizon"/>
                <a:ea typeface="Horizon"/>
                <a:cs typeface="Horizon"/>
                <a:sym typeface="Horizon"/>
              </a:rPr>
              <a:t>4</a:t>
            </a:r>
          </a:p>
        </p:txBody>
      </p:sp>
      <p:sp>
        <p:nvSpPr>
          <p:cNvPr id="8" name="TextBox 8"/>
          <p:cNvSpPr txBox="1"/>
          <p:nvPr/>
        </p:nvSpPr>
        <p:spPr>
          <a:xfrm>
            <a:off x="16286212" y="8879505"/>
            <a:ext cx="880963" cy="1381125"/>
          </a:xfrm>
          <a:prstGeom prst="rect">
            <a:avLst/>
          </a:prstGeom>
        </p:spPr>
        <p:txBody>
          <a:bodyPr lIns="0" tIns="0" rIns="0" bIns="0" rtlCol="0" anchor="t">
            <a:spAutoFit/>
          </a:bodyPr>
          <a:lstStyle/>
          <a:p>
            <a:pPr algn="ctr">
              <a:lnSpc>
                <a:spcPts val="10500"/>
              </a:lnSpc>
              <a:spcBef>
                <a:spcPct val="0"/>
              </a:spcBef>
            </a:pPr>
            <a:r>
              <a:rPr lang="en-US" sz="7500">
                <a:solidFill>
                  <a:srgbClr val="000000">
                    <a:alpha val="36863"/>
                  </a:srgbClr>
                </a:solidFill>
                <a:latin typeface="Horizon"/>
                <a:ea typeface="Horizon"/>
                <a:cs typeface="Horizon"/>
                <a:sym typeface="Horizon"/>
              </a:rPr>
              <a:t>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7055" y="5143500"/>
            <a:ext cx="3033949" cy="4114800"/>
            <a:chOff x="0" y="0"/>
            <a:chExt cx="799065" cy="1083733"/>
          </a:xfrm>
        </p:grpSpPr>
        <p:sp>
          <p:nvSpPr>
            <p:cNvPr id="3" name="Freeform 3"/>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4" name="TextBox 4"/>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Be friendly, not familiar</a:t>
              </a:r>
            </a:p>
          </p:txBody>
        </p:sp>
      </p:grpSp>
      <p:grpSp>
        <p:nvGrpSpPr>
          <p:cNvPr id="5" name="Group 5"/>
          <p:cNvGrpSpPr/>
          <p:nvPr/>
        </p:nvGrpSpPr>
        <p:grpSpPr>
          <a:xfrm>
            <a:off x="4256179" y="5143500"/>
            <a:ext cx="3033949" cy="4114800"/>
            <a:chOff x="0" y="0"/>
            <a:chExt cx="799065" cy="1083733"/>
          </a:xfrm>
        </p:grpSpPr>
        <p:sp>
          <p:nvSpPr>
            <p:cNvPr id="6" name="Freeform 6"/>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7" name="TextBox 7"/>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Keep interactions purposeful</a:t>
              </a:r>
            </a:p>
          </p:txBody>
        </p:sp>
      </p:grpSp>
      <p:grpSp>
        <p:nvGrpSpPr>
          <p:cNvPr id="8" name="Group 8"/>
          <p:cNvGrpSpPr/>
          <p:nvPr/>
        </p:nvGrpSpPr>
        <p:grpSpPr>
          <a:xfrm>
            <a:off x="7625304" y="5143500"/>
            <a:ext cx="3033949" cy="4114800"/>
            <a:chOff x="0" y="0"/>
            <a:chExt cx="799065" cy="1083733"/>
          </a:xfrm>
        </p:grpSpPr>
        <p:sp>
          <p:nvSpPr>
            <p:cNvPr id="9" name="Freeform 9"/>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10" name="TextBox 10"/>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Avoid gossip, cliques, and office politics</a:t>
              </a:r>
            </a:p>
          </p:txBody>
        </p:sp>
      </p:grpSp>
      <p:grpSp>
        <p:nvGrpSpPr>
          <p:cNvPr id="11" name="Group 11"/>
          <p:cNvGrpSpPr/>
          <p:nvPr/>
        </p:nvGrpSpPr>
        <p:grpSpPr>
          <a:xfrm>
            <a:off x="10994428" y="5143500"/>
            <a:ext cx="3033949" cy="4114800"/>
            <a:chOff x="0" y="0"/>
            <a:chExt cx="799065" cy="1083733"/>
          </a:xfrm>
        </p:grpSpPr>
        <p:sp>
          <p:nvSpPr>
            <p:cNvPr id="12" name="Freeform 12"/>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13" name="TextBox 13"/>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Document instructions and decisions</a:t>
              </a:r>
            </a:p>
          </p:txBody>
        </p:sp>
      </p:grpSp>
      <p:grpSp>
        <p:nvGrpSpPr>
          <p:cNvPr id="14" name="Group 14"/>
          <p:cNvGrpSpPr/>
          <p:nvPr/>
        </p:nvGrpSpPr>
        <p:grpSpPr>
          <a:xfrm>
            <a:off x="14366996" y="5143500"/>
            <a:ext cx="3033949" cy="4114800"/>
            <a:chOff x="0" y="0"/>
            <a:chExt cx="799065" cy="1083733"/>
          </a:xfrm>
        </p:grpSpPr>
        <p:sp>
          <p:nvSpPr>
            <p:cNvPr id="15" name="Freeform 15"/>
            <p:cNvSpPr/>
            <p:nvPr/>
          </p:nvSpPr>
          <p:spPr>
            <a:xfrm>
              <a:off x="0" y="0"/>
              <a:ext cx="799065" cy="1083733"/>
            </a:xfrm>
            <a:custGeom>
              <a:avLst/>
              <a:gdLst/>
              <a:ahLst/>
              <a:cxnLst/>
              <a:rect l="l" t="t" r="r" b="b"/>
              <a:pathLst>
                <a:path w="799065" h="1083733">
                  <a:moveTo>
                    <a:pt x="0" y="0"/>
                  </a:moveTo>
                  <a:lnTo>
                    <a:pt x="799065" y="0"/>
                  </a:lnTo>
                  <a:lnTo>
                    <a:pt x="799065" y="1083733"/>
                  </a:lnTo>
                  <a:lnTo>
                    <a:pt x="0" y="1083733"/>
                  </a:lnTo>
                  <a:close/>
                </a:path>
              </a:pathLst>
            </a:custGeom>
            <a:solidFill>
              <a:srgbClr val="060B37"/>
            </a:solidFill>
          </p:spPr>
          <p:txBody>
            <a:bodyPr/>
            <a:lstStyle/>
            <a:p>
              <a:endParaRPr lang="en-US"/>
            </a:p>
          </p:txBody>
        </p:sp>
        <p:sp>
          <p:nvSpPr>
            <p:cNvPr id="16" name="TextBox 16"/>
            <p:cNvSpPr txBox="1"/>
            <p:nvPr/>
          </p:nvSpPr>
          <p:spPr>
            <a:xfrm>
              <a:off x="0" y="-66675"/>
              <a:ext cx="799065" cy="1150408"/>
            </a:xfrm>
            <a:prstGeom prst="rect">
              <a:avLst/>
            </a:prstGeom>
          </p:spPr>
          <p:txBody>
            <a:bodyPr lIns="50800" tIns="50800" rIns="50800" bIns="50800" rtlCol="0" anchor="ctr"/>
            <a:lstStyle/>
            <a:p>
              <a:pPr algn="ctr">
                <a:lnSpc>
                  <a:spcPts val="4899"/>
                </a:lnSpc>
              </a:pPr>
              <a:r>
                <a:rPr lang="en-US" sz="3499">
                  <a:solidFill>
                    <a:srgbClr val="FFFFFF"/>
                  </a:solidFill>
                  <a:latin typeface="Montserrat"/>
                  <a:ea typeface="Montserrat"/>
                  <a:cs typeface="Montserrat"/>
                  <a:sym typeface="Montserrat"/>
                </a:rPr>
                <a:t>Stay consistent and fair</a:t>
              </a:r>
            </a:p>
          </p:txBody>
        </p:sp>
      </p:grpSp>
      <p:grpSp>
        <p:nvGrpSpPr>
          <p:cNvPr id="17" name="Group 17"/>
          <p:cNvGrpSpPr/>
          <p:nvPr/>
        </p:nvGrpSpPr>
        <p:grpSpPr>
          <a:xfrm>
            <a:off x="894779" y="2772579"/>
            <a:ext cx="3026225" cy="2042620"/>
            <a:chOff x="0" y="0"/>
            <a:chExt cx="797030" cy="537974"/>
          </a:xfrm>
        </p:grpSpPr>
        <p:sp>
          <p:nvSpPr>
            <p:cNvPr id="18" name="Freeform 18"/>
            <p:cNvSpPr/>
            <p:nvPr/>
          </p:nvSpPr>
          <p:spPr>
            <a:xfrm>
              <a:off x="0" y="0"/>
              <a:ext cx="797030" cy="537974"/>
            </a:xfrm>
            <a:custGeom>
              <a:avLst/>
              <a:gdLst/>
              <a:ahLst/>
              <a:cxnLst/>
              <a:rect l="l" t="t" r="r" b="b"/>
              <a:pathLst>
                <a:path w="797030" h="537974">
                  <a:moveTo>
                    <a:pt x="0" y="0"/>
                  </a:moveTo>
                  <a:lnTo>
                    <a:pt x="797030" y="0"/>
                  </a:lnTo>
                  <a:lnTo>
                    <a:pt x="797030" y="537974"/>
                  </a:lnTo>
                  <a:lnTo>
                    <a:pt x="0" y="537974"/>
                  </a:lnTo>
                  <a:close/>
                </a:path>
              </a:pathLst>
            </a:custGeom>
            <a:solidFill>
              <a:srgbClr val="000000"/>
            </a:solidFill>
          </p:spPr>
          <p:txBody>
            <a:bodyPr/>
            <a:lstStyle/>
            <a:p>
              <a:endParaRPr lang="en-US"/>
            </a:p>
          </p:txBody>
        </p:sp>
        <p:sp>
          <p:nvSpPr>
            <p:cNvPr id="19" name="TextBox 19"/>
            <p:cNvSpPr txBox="1"/>
            <p:nvPr/>
          </p:nvSpPr>
          <p:spPr>
            <a:xfrm>
              <a:off x="0" y="-47625"/>
              <a:ext cx="797030" cy="585599"/>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4297634" y="2772579"/>
            <a:ext cx="2868884" cy="2042620"/>
            <a:chOff x="0" y="0"/>
            <a:chExt cx="755591" cy="537974"/>
          </a:xfrm>
        </p:grpSpPr>
        <p:sp>
          <p:nvSpPr>
            <p:cNvPr id="21" name="Freeform 21"/>
            <p:cNvSpPr/>
            <p:nvPr/>
          </p:nvSpPr>
          <p:spPr>
            <a:xfrm>
              <a:off x="0" y="0"/>
              <a:ext cx="755591" cy="537974"/>
            </a:xfrm>
            <a:custGeom>
              <a:avLst/>
              <a:gdLst/>
              <a:ahLst/>
              <a:cxnLst/>
              <a:rect l="l" t="t" r="r" b="b"/>
              <a:pathLst>
                <a:path w="755591" h="537974">
                  <a:moveTo>
                    <a:pt x="0" y="0"/>
                  </a:moveTo>
                  <a:lnTo>
                    <a:pt x="755591" y="0"/>
                  </a:lnTo>
                  <a:lnTo>
                    <a:pt x="755591" y="537974"/>
                  </a:lnTo>
                  <a:lnTo>
                    <a:pt x="0" y="537974"/>
                  </a:lnTo>
                  <a:close/>
                </a:path>
              </a:pathLst>
            </a:custGeom>
            <a:solidFill>
              <a:srgbClr val="000000"/>
            </a:solidFill>
          </p:spPr>
          <p:txBody>
            <a:bodyPr/>
            <a:lstStyle/>
            <a:p>
              <a:endParaRPr lang="en-US"/>
            </a:p>
          </p:txBody>
        </p:sp>
        <p:sp>
          <p:nvSpPr>
            <p:cNvPr id="22" name="TextBox 22"/>
            <p:cNvSpPr txBox="1"/>
            <p:nvPr/>
          </p:nvSpPr>
          <p:spPr>
            <a:xfrm>
              <a:off x="0" y="-47625"/>
              <a:ext cx="755591" cy="585599"/>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7566568" y="2772579"/>
            <a:ext cx="3026225" cy="2042620"/>
            <a:chOff x="0" y="0"/>
            <a:chExt cx="797030" cy="537974"/>
          </a:xfrm>
        </p:grpSpPr>
        <p:sp>
          <p:nvSpPr>
            <p:cNvPr id="24" name="Freeform 24"/>
            <p:cNvSpPr/>
            <p:nvPr/>
          </p:nvSpPr>
          <p:spPr>
            <a:xfrm>
              <a:off x="0" y="0"/>
              <a:ext cx="797030" cy="537974"/>
            </a:xfrm>
            <a:custGeom>
              <a:avLst/>
              <a:gdLst/>
              <a:ahLst/>
              <a:cxnLst/>
              <a:rect l="l" t="t" r="r" b="b"/>
              <a:pathLst>
                <a:path w="797030" h="537974">
                  <a:moveTo>
                    <a:pt x="0" y="0"/>
                  </a:moveTo>
                  <a:lnTo>
                    <a:pt x="797030" y="0"/>
                  </a:lnTo>
                  <a:lnTo>
                    <a:pt x="797030" y="537974"/>
                  </a:lnTo>
                  <a:lnTo>
                    <a:pt x="0" y="537974"/>
                  </a:lnTo>
                  <a:close/>
                </a:path>
              </a:pathLst>
            </a:custGeom>
            <a:solidFill>
              <a:srgbClr val="000000"/>
            </a:solidFill>
          </p:spPr>
          <p:txBody>
            <a:bodyPr/>
            <a:lstStyle/>
            <a:p>
              <a:endParaRPr lang="en-US"/>
            </a:p>
          </p:txBody>
        </p:sp>
        <p:sp>
          <p:nvSpPr>
            <p:cNvPr id="25" name="TextBox 25"/>
            <p:cNvSpPr txBox="1"/>
            <p:nvPr/>
          </p:nvSpPr>
          <p:spPr>
            <a:xfrm>
              <a:off x="0" y="-47625"/>
              <a:ext cx="797030" cy="585599"/>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994428" y="2772579"/>
            <a:ext cx="3026225" cy="2042620"/>
            <a:chOff x="0" y="0"/>
            <a:chExt cx="797030" cy="537974"/>
          </a:xfrm>
        </p:grpSpPr>
        <p:sp>
          <p:nvSpPr>
            <p:cNvPr id="27" name="Freeform 27"/>
            <p:cNvSpPr/>
            <p:nvPr/>
          </p:nvSpPr>
          <p:spPr>
            <a:xfrm>
              <a:off x="0" y="0"/>
              <a:ext cx="797030" cy="537974"/>
            </a:xfrm>
            <a:custGeom>
              <a:avLst/>
              <a:gdLst/>
              <a:ahLst/>
              <a:cxnLst/>
              <a:rect l="l" t="t" r="r" b="b"/>
              <a:pathLst>
                <a:path w="797030" h="537974">
                  <a:moveTo>
                    <a:pt x="0" y="0"/>
                  </a:moveTo>
                  <a:lnTo>
                    <a:pt x="797030" y="0"/>
                  </a:lnTo>
                  <a:lnTo>
                    <a:pt x="797030" y="537974"/>
                  </a:lnTo>
                  <a:lnTo>
                    <a:pt x="0" y="537974"/>
                  </a:lnTo>
                  <a:close/>
                </a:path>
              </a:pathLst>
            </a:custGeom>
            <a:solidFill>
              <a:srgbClr val="000000"/>
            </a:solidFill>
          </p:spPr>
          <p:txBody>
            <a:bodyPr/>
            <a:lstStyle/>
            <a:p>
              <a:endParaRPr lang="en-US"/>
            </a:p>
          </p:txBody>
        </p:sp>
        <p:sp>
          <p:nvSpPr>
            <p:cNvPr id="28" name="TextBox 28"/>
            <p:cNvSpPr txBox="1"/>
            <p:nvPr/>
          </p:nvSpPr>
          <p:spPr>
            <a:xfrm>
              <a:off x="0" y="-47625"/>
              <a:ext cx="797030" cy="585599"/>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4374721" y="2783646"/>
            <a:ext cx="3026225" cy="2042620"/>
            <a:chOff x="0" y="0"/>
            <a:chExt cx="797030" cy="537974"/>
          </a:xfrm>
        </p:grpSpPr>
        <p:sp>
          <p:nvSpPr>
            <p:cNvPr id="30" name="Freeform 30"/>
            <p:cNvSpPr/>
            <p:nvPr/>
          </p:nvSpPr>
          <p:spPr>
            <a:xfrm>
              <a:off x="0" y="0"/>
              <a:ext cx="797030" cy="537974"/>
            </a:xfrm>
            <a:custGeom>
              <a:avLst/>
              <a:gdLst/>
              <a:ahLst/>
              <a:cxnLst/>
              <a:rect l="l" t="t" r="r" b="b"/>
              <a:pathLst>
                <a:path w="797030" h="537974">
                  <a:moveTo>
                    <a:pt x="0" y="0"/>
                  </a:moveTo>
                  <a:lnTo>
                    <a:pt x="797030" y="0"/>
                  </a:lnTo>
                  <a:lnTo>
                    <a:pt x="797030" y="537974"/>
                  </a:lnTo>
                  <a:lnTo>
                    <a:pt x="0" y="537974"/>
                  </a:lnTo>
                  <a:close/>
                </a:path>
              </a:pathLst>
            </a:custGeom>
            <a:solidFill>
              <a:srgbClr val="000000"/>
            </a:solidFill>
          </p:spPr>
          <p:txBody>
            <a:bodyPr/>
            <a:lstStyle/>
            <a:p>
              <a:endParaRPr lang="en-US"/>
            </a:p>
          </p:txBody>
        </p:sp>
        <p:sp>
          <p:nvSpPr>
            <p:cNvPr id="31" name="TextBox 31"/>
            <p:cNvSpPr txBox="1"/>
            <p:nvPr/>
          </p:nvSpPr>
          <p:spPr>
            <a:xfrm>
              <a:off x="0" y="-47625"/>
              <a:ext cx="797030" cy="585599"/>
            </a:xfrm>
            <a:prstGeom prst="rect">
              <a:avLst/>
            </a:prstGeom>
          </p:spPr>
          <p:txBody>
            <a:bodyPr lIns="50800" tIns="50800" rIns="50800" bIns="50800" rtlCol="0" anchor="ctr"/>
            <a:lstStyle/>
            <a:p>
              <a:pPr algn="ctr">
                <a:lnSpc>
                  <a:spcPts val="2659"/>
                </a:lnSpc>
              </a:pPr>
              <a:endParaRPr/>
            </a:p>
          </p:txBody>
        </p:sp>
      </p:grpSp>
      <p:sp>
        <p:nvSpPr>
          <p:cNvPr id="32" name="Freeform 32"/>
          <p:cNvSpPr/>
          <p:nvPr/>
        </p:nvSpPr>
        <p:spPr>
          <a:xfrm>
            <a:off x="1316324" y="2967233"/>
            <a:ext cx="2175411" cy="1653312"/>
          </a:xfrm>
          <a:custGeom>
            <a:avLst/>
            <a:gdLst/>
            <a:ahLst/>
            <a:cxnLst/>
            <a:rect l="l" t="t" r="r" b="b"/>
            <a:pathLst>
              <a:path w="2175411" h="1653312">
                <a:moveTo>
                  <a:pt x="0" y="0"/>
                </a:moveTo>
                <a:lnTo>
                  <a:pt x="2175411" y="0"/>
                </a:lnTo>
                <a:lnTo>
                  <a:pt x="2175411" y="1653312"/>
                </a:lnTo>
                <a:lnTo>
                  <a:pt x="0" y="16533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3" name="Freeform 33"/>
          <p:cNvSpPr/>
          <p:nvPr/>
        </p:nvSpPr>
        <p:spPr>
          <a:xfrm>
            <a:off x="4995157" y="2989367"/>
            <a:ext cx="1631179" cy="1631179"/>
          </a:xfrm>
          <a:custGeom>
            <a:avLst/>
            <a:gdLst/>
            <a:ahLst/>
            <a:cxnLst/>
            <a:rect l="l" t="t" r="r" b="b"/>
            <a:pathLst>
              <a:path w="1631179" h="1631179">
                <a:moveTo>
                  <a:pt x="0" y="0"/>
                </a:moveTo>
                <a:lnTo>
                  <a:pt x="1631178" y="0"/>
                </a:lnTo>
                <a:lnTo>
                  <a:pt x="1631178" y="1631178"/>
                </a:lnTo>
                <a:lnTo>
                  <a:pt x="0" y="16311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4" name="Freeform 34"/>
          <p:cNvSpPr/>
          <p:nvPr/>
        </p:nvSpPr>
        <p:spPr>
          <a:xfrm>
            <a:off x="8198016" y="3019473"/>
            <a:ext cx="1763329" cy="1570965"/>
          </a:xfrm>
          <a:custGeom>
            <a:avLst/>
            <a:gdLst/>
            <a:ahLst/>
            <a:cxnLst/>
            <a:rect l="l" t="t" r="r" b="b"/>
            <a:pathLst>
              <a:path w="1763329" h="1570965">
                <a:moveTo>
                  <a:pt x="0" y="0"/>
                </a:moveTo>
                <a:lnTo>
                  <a:pt x="1763328" y="0"/>
                </a:lnTo>
                <a:lnTo>
                  <a:pt x="1763328" y="1570966"/>
                </a:lnTo>
                <a:lnTo>
                  <a:pt x="0" y="157096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5" name="Freeform 35"/>
          <p:cNvSpPr/>
          <p:nvPr/>
        </p:nvSpPr>
        <p:spPr>
          <a:xfrm>
            <a:off x="11699956" y="2890265"/>
            <a:ext cx="1622894" cy="1700174"/>
          </a:xfrm>
          <a:custGeom>
            <a:avLst/>
            <a:gdLst/>
            <a:ahLst/>
            <a:cxnLst/>
            <a:rect l="l" t="t" r="r" b="b"/>
            <a:pathLst>
              <a:path w="1622894" h="1700174">
                <a:moveTo>
                  <a:pt x="0" y="0"/>
                </a:moveTo>
                <a:lnTo>
                  <a:pt x="1622894" y="0"/>
                </a:lnTo>
                <a:lnTo>
                  <a:pt x="1622894" y="1700174"/>
                </a:lnTo>
                <a:lnTo>
                  <a:pt x="0" y="170017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6" name="Freeform 36"/>
          <p:cNvSpPr/>
          <p:nvPr/>
        </p:nvSpPr>
        <p:spPr>
          <a:xfrm>
            <a:off x="14984595" y="2881239"/>
            <a:ext cx="1798751" cy="1825301"/>
          </a:xfrm>
          <a:custGeom>
            <a:avLst/>
            <a:gdLst/>
            <a:ahLst/>
            <a:cxnLst/>
            <a:rect l="l" t="t" r="r" b="b"/>
            <a:pathLst>
              <a:path w="1798751" h="1825301">
                <a:moveTo>
                  <a:pt x="0" y="0"/>
                </a:moveTo>
                <a:lnTo>
                  <a:pt x="1798752" y="0"/>
                </a:lnTo>
                <a:lnTo>
                  <a:pt x="1798752" y="1825301"/>
                </a:lnTo>
                <a:lnTo>
                  <a:pt x="0" y="182530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7" name="TextBox 37"/>
          <p:cNvSpPr txBox="1"/>
          <p:nvPr/>
        </p:nvSpPr>
        <p:spPr>
          <a:xfrm>
            <a:off x="1028700" y="952501"/>
            <a:ext cx="10325100" cy="652551"/>
          </a:xfrm>
          <a:prstGeom prst="rect">
            <a:avLst/>
          </a:prstGeom>
        </p:spPr>
        <p:txBody>
          <a:bodyPr wrap="square" lIns="0" tIns="0" rIns="0" bIns="0" rtlCol="0" anchor="t">
            <a:spAutoFit/>
          </a:bodyPr>
          <a:lstStyle/>
          <a:p>
            <a:pPr algn="l">
              <a:lnSpc>
                <a:spcPts val="5459"/>
              </a:lnSpc>
              <a:spcBef>
                <a:spcPct val="0"/>
              </a:spcBef>
            </a:pPr>
            <a:r>
              <a:rPr lang="en-US" sz="3899" b="1" dirty="0">
                <a:solidFill>
                  <a:srgbClr val="000000"/>
                </a:solidFill>
                <a:latin typeface="Montserrat Bold"/>
                <a:ea typeface="Montserrat Bold"/>
                <a:cs typeface="Montserrat Bold"/>
                <a:sym typeface="Montserrat Bold"/>
              </a:rPr>
              <a:t>Maintaining Professional Boundaries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8100000">
            <a:off x="14721947" y="2115046"/>
            <a:ext cx="3774539" cy="3762138"/>
          </a:xfrm>
          <a:custGeom>
            <a:avLst/>
            <a:gdLst/>
            <a:ahLst/>
            <a:cxnLst/>
            <a:rect l="l" t="t" r="r" b="b"/>
            <a:pathLst>
              <a:path w="4253272" h="4253272">
                <a:moveTo>
                  <a:pt x="0" y="0"/>
                </a:moveTo>
                <a:lnTo>
                  <a:pt x="4253272" y="0"/>
                </a:lnTo>
                <a:lnTo>
                  <a:pt x="4253272" y="4253272"/>
                </a:lnTo>
                <a:lnTo>
                  <a:pt x="0" y="42532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a:off x="15468599" y="3924299"/>
            <a:ext cx="3145211" cy="3237873"/>
          </a:xfrm>
          <a:custGeom>
            <a:avLst/>
            <a:gdLst/>
            <a:ahLst/>
            <a:cxnLst/>
            <a:rect l="l" t="t" r="r" b="b"/>
            <a:pathLst>
              <a:path w="3422098" h="3422098">
                <a:moveTo>
                  <a:pt x="0" y="0"/>
                </a:moveTo>
                <a:lnTo>
                  <a:pt x="3422098" y="0"/>
                </a:lnTo>
                <a:lnTo>
                  <a:pt x="3422098" y="3422098"/>
                </a:lnTo>
                <a:lnTo>
                  <a:pt x="0" y="34220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559821" y="8540384"/>
            <a:ext cx="2338475" cy="1746616"/>
          </a:xfrm>
          <a:custGeom>
            <a:avLst/>
            <a:gdLst/>
            <a:ahLst/>
            <a:cxnLst/>
            <a:rect l="l" t="t" r="r" b="b"/>
            <a:pathLst>
              <a:path w="2907069" h="2907069">
                <a:moveTo>
                  <a:pt x="0" y="0"/>
                </a:moveTo>
                <a:lnTo>
                  <a:pt x="2907069" y="0"/>
                </a:lnTo>
                <a:lnTo>
                  <a:pt x="2907069" y="2907069"/>
                </a:lnTo>
                <a:lnTo>
                  <a:pt x="0" y="2907069"/>
                </a:lnTo>
                <a:lnTo>
                  <a:pt x="0" y="0"/>
                </a:lnTo>
                <a:close/>
              </a:path>
            </a:pathLst>
          </a:custGeom>
          <a:blipFill>
            <a:blip>
              <a:alphaModFix amt="96000"/>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6509347" y="8140694"/>
            <a:ext cx="1499906" cy="1746616"/>
          </a:xfrm>
          <a:custGeom>
            <a:avLst/>
            <a:gdLst/>
            <a:ahLst/>
            <a:cxnLst/>
            <a:rect l="l" t="t" r="r" b="b"/>
            <a:pathLst>
              <a:path w="1499906" h="1746616">
                <a:moveTo>
                  <a:pt x="0" y="0"/>
                </a:moveTo>
                <a:lnTo>
                  <a:pt x="1499906" y="0"/>
                </a:lnTo>
                <a:lnTo>
                  <a:pt x="1499906" y="1746616"/>
                </a:lnTo>
                <a:lnTo>
                  <a:pt x="0" y="17466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2912341" y="482919"/>
            <a:ext cx="9383365" cy="1082038"/>
          </a:xfrm>
          <a:prstGeom prst="rect">
            <a:avLst/>
          </a:prstGeom>
        </p:spPr>
        <p:txBody>
          <a:bodyPr lIns="0" tIns="0" rIns="0" bIns="0" rtlCol="0" anchor="t">
            <a:spAutoFit/>
          </a:bodyPr>
          <a:lstStyle/>
          <a:p>
            <a:pPr marL="0" marR="0" lvl="0" indent="0" algn="l" defTabSz="914400" rtl="0" eaLnBrk="1" fontAlgn="auto" latinLnBrk="0" hangingPunct="1">
              <a:lnSpc>
                <a:spcPts val="4551"/>
              </a:lnSpc>
              <a:spcBef>
                <a:spcPts val="0"/>
              </a:spcBef>
              <a:spcAft>
                <a:spcPts val="0"/>
              </a:spcAft>
              <a:buClrTx/>
              <a:buSzTx/>
              <a:buFontTx/>
              <a:buNone/>
              <a:tabLst/>
              <a:defRPr/>
            </a:pPr>
            <a:r>
              <a:rPr kumimoji="0" lang="en-US" sz="3700" b="0" i="0" u="none" strike="noStrike" kern="1200" cap="none" spc="0" normalizeH="0" baseline="0" noProof="0">
                <a:ln>
                  <a:noFill/>
                </a:ln>
                <a:solidFill>
                  <a:srgbClr val="000000"/>
                </a:solidFill>
                <a:effectLst/>
                <a:uLnTx/>
                <a:uFillTx/>
                <a:latin typeface="League Spartan"/>
                <a:ea typeface="League Spartan"/>
                <a:cs typeface="League Spartan"/>
                <a:sym typeface="League Spartan"/>
              </a:rPr>
              <a:t>WHY QUALITY &amp; ACCURACY MATTER </a:t>
            </a:r>
          </a:p>
          <a:p>
            <a:pPr marL="0" marR="0" lvl="0" indent="0" algn="l" defTabSz="914400" rtl="0" eaLnBrk="1" fontAlgn="auto" latinLnBrk="0" hangingPunct="1">
              <a:lnSpc>
                <a:spcPts val="4059"/>
              </a:lnSpc>
              <a:spcBef>
                <a:spcPts val="0"/>
              </a:spcBef>
              <a:spcAft>
                <a:spcPts val="0"/>
              </a:spcAft>
              <a:buClrTx/>
              <a:buSzTx/>
              <a:buFontTx/>
              <a:buNone/>
              <a:tabLst/>
              <a:defRPr/>
            </a:pPr>
            <a:endParaRPr kumimoji="0" lang="en-US" sz="3700" b="0" i="0" u="none" strike="noStrike" kern="1200" cap="none" spc="0" normalizeH="0" baseline="0" noProof="0">
              <a:ln>
                <a:noFill/>
              </a:ln>
              <a:solidFill>
                <a:srgbClr val="000000"/>
              </a:solidFill>
              <a:effectLst/>
              <a:uLnTx/>
              <a:uFillTx/>
              <a:latin typeface="League Spartan"/>
              <a:ea typeface="League Spartan"/>
              <a:cs typeface="League Spartan"/>
              <a:sym typeface="League Spartan"/>
            </a:endParaRPr>
          </a:p>
        </p:txBody>
      </p:sp>
      <p:sp>
        <p:nvSpPr>
          <p:cNvPr id="7" name="TextBox 7"/>
          <p:cNvSpPr txBox="1"/>
          <p:nvPr/>
        </p:nvSpPr>
        <p:spPr>
          <a:xfrm>
            <a:off x="1028700" y="1575718"/>
            <a:ext cx="13892126" cy="7569837"/>
          </a:xfrm>
          <a:prstGeom prst="rect">
            <a:avLst/>
          </a:prstGeom>
        </p:spPr>
        <p:txBody>
          <a:bodyPr lIns="0" tIns="0" rIns="0" bIns="0" rtlCol="0" anchor="t">
            <a:spAutoFit/>
          </a:bodyPr>
          <a:lstStyle/>
          <a:p>
            <a:pPr marL="0" marR="0" lvl="0" indent="0" algn="ctr" defTabSz="914400" rtl="0" eaLnBrk="1" fontAlgn="auto" latinLnBrk="0" hangingPunct="1">
              <a:lnSpc>
                <a:spcPts val="6019"/>
              </a:lnSpc>
              <a:spcBef>
                <a:spcPts val="0"/>
              </a:spcBef>
              <a:spcAft>
                <a:spcPts val="0"/>
              </a:spcAft>
              <a:buClrTx/>
              <a:buSzTx/>
              <a:buFontTx/>
              <a:buNone/>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At IITA, accuracy is not optional—it directly impacts:</a:t>
            </a:r>
          </a:p>
          <a:p>
            <a:pPr marL="0" marR="0" lvl="0" indent="0" algn="ctr"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755644" marR="0" lvl="1" indent="-377822" algn="ctr"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Research credibility → Wrong data = invalid research </a:t>
            </a:r>
          </a:p>
          <a:p>
            <a:pPr marL="755644" marR="0" lvl="1" indent="-377822" algn="ctr"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Funding compliance → Errors can affect donor trust </a:t>
            </a:r>
          </a:p>
          <a:p>
            <a:pPr marL="755644" marR="0" lvl="1" indent="-377822" algn="ctr"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Ethical standards → Integrity depends on correctness </a:t>
            </a:r>
          </a:p>
          <a:p>
            <a:pPr marL="755644" marR="0" lvl="1" indent="-377822" algn="ctr" defTabSz="914400" rtl="0" eaLnBrk="1" fontAlgn="auto" latinLnBrk="0" hangingPunct="1">
              <a:lnSpc>
                <a:spcPts val="6019"/>
              </a:lnSpc>
              <a:spcBef>
                <a:spcPts val="0"/>
              </a:spcBef>
              <a:spcAft>
                <a:spcPts val="0"/>
              </a:spcAft>
              <a:buClrTx/>
              <a:buSzTx/>
              <a:buFont typeface="Arial"/>
              <a:buChar char="•"/>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Institutional reputation → Mistakes damage credibility </a:t>
            </a:r>
          </a:p>
          <a:p>
            <a:pPr marL="0" marR="0" lvl="0" indent="0" algn="ctr"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ts val="6019"/>
              </a:lnSpc>
              <a:spcBef>
                <a:spcPts val="0"/>
              </a:spcBef>
              <a:spcAft>
                <a:spcPts val="0"/>
              </a:spcAft>
              <a:buClrTx/>
              <a:buSzTx/>
              <a:buFontTx/>
              <a:buNone/>
              <a:tabLst/>
              <a:defRPr/>
            </a:pPr>
            <a:r>
              <a:rPr kumimoji="0" lang="en-US" sz="3499"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Discussion Question:</a:t>
            </a:r>
          </a:p>
          <a:p>
            <a:pPr marL="0" marR="0" lvl="0" indent="0" algn="ctr" defTabSz="914400" rtl="0" eaLnBrk="1" fontAlgn="auto" latinLnBrk="0" hangingPunct="1">
              <a:lnSpc>
                <a:spcPts val="6019"/>
              </a:lnSpc>
              <a:spcBef>
                <a:spcPts val="0"/>
              </a:spcBef>
              <a:spcAft>
                <a:spcPts val="0"/>
              </a:spcAft>
              <a:buClrTx/>
              <a:buSzTx/>
              <a:buFontTx/>
              <a:buNone/>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“What is at risk when accuracy is compromised in your role?”</a:t>
            </a:r>
          </a:p>
          <a:p>
            <a:pPr marL="0" marR="0" lvl="0" indent="0" algn="ctr" defTabSz="914400" rtl="0" eaLnBrk="1" fontAlgn="auto" latinLnBrk="0" hangingPunct="1">
              <a:lnSpc>
                <a:spcPts val="6019"/>
              </a:lnSpc>
              <a:spcBef>
                <a:spcPts val="0"/>
              </a:spcBef>
              <a:spcAft>
                <a:spcPts val="0"/>
              </a:spcAft>
              <a:buClrTx/>
              <a:buSzTx/>
              <a:buFontTx/>
              <a:buNone/>
              <a:tabLst/>
              <a:defRPr/>
            </a:pPr>
            <a:endPar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0935" y="2334419"/>
            <a:ext cx="7778655" cy="5618163"/>
          </a:xfrm>
          <a:custGeom>
            <a:avLst/>
            <a:gdLst/>
            <a:ahLst/>
            <a:cxnLst/>
            <a:rect l="l" t="t" r="r" b="b"/>
            <a:pathLst>
              <a:path w="7778655" h="5618163">
                <a:moveTo>
                  <a:pt x="0" y="0"/>
                </a:moveTo>
                <a:lnTo>
                  <a:pt x="7778655" y="0"/>
                </a:lnTo>
                <a:lnTo>
                  <a:pt x="7778655" y="5618162"/>
                </a:lnTo>
                <a:lnTo>
                  <a:pt x="0" y="5618162"/>
                </a:lnTo>
                <a:lnTo>
                  <a:pt x="0" y="0"/>
                </a:lnTo>
                <a:close/>
              </a:path>
            </a:pathLst>
          </a:custGeom>
          <a:blipFill>
            <a:blip r:embed="rId2"/>
            <a:stretch>
              <a:fillRect l="-8239"/>
            </a:stretch>
          </a:blipFill>
        </p:spPr>
        <p:txBody>
          <a:bodyPr/>
          <a:lstStyle/>
          <a:p>
            <a:endParaRPr lang="en-US"/>
          </a:p>
        </p:txBody>
      </p:sp>
      <p:sp>
        <p:nvSpPr>
          <p:cNvPr id="3" name="TextBox 3"/>
          <p:cNvSpPr txBox="1"/>
          <p:nvPr/>
        </p:nvSpPr>
        <p:spPr>
          <a:xfrm>
            <a:off x="8828254" y="2610733"/>
            <a:ext cx="8818811" cy="652551"/>
          </a:xfrm>
          <a:prstGeom prst="rect">
            <a:avLst/>
          </a:prstGeom>
        </p:spPr>
        <p:txBody>
          <a:bodyPr wrap="square" lIns="0" tIns="0" rIns="0" bIns="0" rtlCol="0" anchor="t">
            <a:spAutoFit/>
          </a:bodyPr>
          <a:lstStyle/>
          <a:p>
            <a:pPr algn="l">
              <a:lnSpc>
                <a:spcPts val="5459"/>
              </a:lnSpc>
              <a:spcBef>
                <a:spcPct val="0"/>
              </a:spcBef>
            </a:pPr>
            <a:r>
              <a:rPr lang="en-US" sz="3899" b="1" dirty="0">
                <a:solidFill>
                  <a:srgbClr val="000000"/>
                </a:solidFill>
                <a:latin typeface="Montserrat Bold"/>
                <a:ea typeface="Montserrat Bold"/>
                <a:cs typeface="Montserrat Bold"/>
                <a:sym typeface="Montserrat Bold"/>
              </a:rPr>
              <a:t>Building Trusting Relationships</a:t>
            </a:r>
          </a:p>
        </p:txBody>
      </p:sp>
      <p:sp>
        <p:nvSpPr>
          <p:cNvPr id="4" name="TextBox 4"/>
          <p:cNvSpPr txBox="1"/>
          <p:nvPr/>
        </p:nvSpPr>
        <p:spPr>
          <a:xfrm>
            <a:off x="8641425" y="4214397"/>
            <a:ext cx="8152606" cy="3692525"/>
          </a:xfrm>
          <a:prstGeom prst="rect">
            <a:avLst/>
          </a:prstGeom>
        </p:spPr>
        <p:txBody>
          <a:bodyPr lIns="0" tIns="0" rIns="0" bIns="0" rtlCol="0" anchor="t">
            <a:spAutoFit/>
          </a:bodyPr>
          <a:lstStyle/>
          <a:p>
            <a:pPr marL="755647" lvl="1" indent="-377824" algn="l">
              <a:lnSpc>
                <a:spcPts val="4899"/>
              </a:lnSpc>
              <a:buFont typeface="Arial"/>
              <a:buChar char="•"/>
            </a:pPr>
            <a:r>
              <a:rPr lang="en-US" sz="3499">
                <a:solidFill>
                  <a:srgbClr val="000000"/>
                </a:solidFill>
                <a:latin typeface="Montserrat"/>
                <a:ea typeface="Montserrat"/>
                <a:cs typeface="Montserrat"/>
                <a:sym typeface="Montserrat"/>
              </a:rPr>
              <a:t>Deliver on promises</a:t>
            </a:r>
          </a:p>
          <a:p>
            <a:pPr marL="755647" lvl="1" indent="-377824" algn="l">
              <a:lnSpc>
                <a:spcPts val="4899"/>
              </a:lnSpc>
              <a:buFont typeface="Arial"/>
              <a:buChar char="•"/>
            </a:pPr>
            <a:r>
              <a:rPr lang="en-US" sz="3499">
                <a:solidFill>
                  <a:srgbClr val="000000"/>
                </a:solidFill>
                <a:latin typeface="Montserrat"/>
                <a:ea typeface="Montserrat"/>
                <a:cs typeface="Montserrat"/>
                <a:sym typeface="Montserrat"/>
              </a:rPr>
              <a:t>Keep information confidential</a:t>
            </a:r>
          </a:p>
          <a:p>
            <a:pPr marL="755647" lvl="1" indent="-377824" algn="l">
              <a:lnSpc>
                <a:spcPts val="4899"/>
              </a:lnSpc>
              <a:buFont typeface="Arial"/>
              <a:buChar char="•"/>
            </a:pPr>
            <a:r>
              <a:rPr lang="en-US" sz="3499">
                <a:solidFill>
                  <a:srgbClr val="000000"/>
                </a:solidFill>
                <a:latin typeface="Montserrat"/>
                <a:ea typeface="Montserrat"/>
                <a:cs typeface="Montserrat"/>
                <a:sym typeface="Montserrat"/>
              </a:rPr>
              <a:t>Own your mistakes quickly</a:t>
            </a:r>
          </a:p>
          <a:p>
            <a:pPr marL="755647" lvl="1" indent="-377824" algn="l">
              <a:lnSpc>
                <a:spcPts val="4899"/>
              </a:lnSpc>
              <a:buFont typeface="Arial"/>
              <a:buChar char="•"/>
            </a:pPr>
            <a:r>
              <a:rPr lang="en-US" sz="3499">
                <a:solidFill>
                  <a:srgbClr val="000000"/>
                </a:solidFill>
                <a:latin typeface="Montserrat"/>
                <a:ea typeface="Montserrat"/>
                <a:cs typeface="Montserrat"/>
                <a:sym typeface="Montserrat"/>
              </a:rPr>
              <a:t>Show reliability in small tasks</a:t>
            </a:r>
          </a:p>
          <a:p>
            <a:pPr marL="755647" lvl="1" indent="-377824" algn="l">
              <a:lnSpc>
                <a:spcPts val="4899"/>
              </a:lnSpc>
              <a:buFont typeface="Arial"/>
              <a:buChar char="•"/>
            </a:pPr>
            <a:r>
              <a:rPr lang="en-US" sz="3499">
                <a:solidFill>
                  <a:srgbClr val="000000"/>
                </a:solidFill>
                <a:latin typeface="Montserrat"/>
                <a:ea typeface="Montserrat"/>
                <a:cs typeface="Montserrat"/>
                <a:sym typeface="Montserrat"/>
              </a:rPr>
              <a:t>Demonstrate respect across all levels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4755" y="2749913"/>
            <a:ext cx="7526892" cy="5431342"/>
          </a:xfrm>
          <a:custGeom>
            <a:avLst/>
            <a:gdLst/>
            <a:ahLst/>
            <a:cxnLst/>
            <a:rect l="l" t="t" r="r" b="b"/>
            <a:pathLst>
              <a:path w="7526892" h="5431342">
                <a:moveTo>
                  <a:pt x="0" y="0"/>
                </a:moveTo>
                <a:lnTo>
                  <a:pt x="7526891" y="0"/>
                </a:lnTo>
                <a:lnTo>
                  <a:pt x="7526891" y="5431341"/>
                </a:lnTo>
                <a:lnTo>
                  <a:pt x="0" y="5431341"/>
                </a:lnTo>
                <a:lnTo>
                  <a:pt x="0" y="0"/>
                </a:lnTo>
                <a:close/>
              </a:path>
            </a:pathLst>
          </a:custGeom>
          <a:blipFill>
            <a:blip r:embed="rId3"/>
            <a:stretch>
              <a:fillRect l="-15454"/>
            </a:stretch>
          </a:blipFill>
        </p:spPr>
        <p:txBody>
          <a:bodyPr/>
          <a:lstStyle/>
          <a:p>
            <a:endParaRPr lang="en-US"/>
          </a:p>
        </p:txBody>
      </p:sp>
      <p:sp>
        <p:nvSpPr>
          <p:cNvPr id="3" name="TextBox 3"/>
          <p:cNvSpPr txBox="1"/>
          <p:nvPr/>
        </p:nvSpPr>
        <p:spPr>
          <a:xfrm>
            <a:off x="3546338" y="1602960"/>
            <a:ext cx="12074662" cy="582147"/>
          </a:xfrm>
          <a:prstGeom prst="rect">
            <a:avLst/>
          </a:prstGeom>
        </p:spPr>
        <p:txBody>
          <a:bodyPr wrap="square" lIns="0" tIns="0" rIns="0" bIns="0" rtlCol="0" anchor="t">
            <a:spAutoFit/>
          </a:bodyPr>
          <a:lstStyle/>
          <a:p>
            <a:pPr algn="ctr">
              <a:lnSpc>
                <a:spcPts val="4899"/>
              </a:lnSpc>
              <a:spcBef>
                <a:spcPct val="0"/>
              </a:spcBef>
            </a:pPr>
            <a:r>
              <a:rPr lang="en-US" sz="3499" b="1" dirty="0">
                <a:solidFill>
                  <a:srgbClr val="000000"/>
                </a:solidFill>
                <a:latin typeface="Montserrat Bold"/>
                <a:ea typeface="Montserrat Bold"/>
                <a:cs typeface="Montserrat Bold"/>
                <a:sym typeface="Montserrat Bold"/>
              </a:rPr>
              <a:t>Tools for Effective Stakeholder Management</a:t>
            </a:r>
          </a:p>
        </p:txBody>
      </p:sp>
      <p:sp>
        <p:nvSpPr>
          <p:cNvPr id="4" name="TextBox 4"/>
          <p:cNvSpPr txBox="1"/>
          <p:nvPr/>
        </p:nvSpPr>
        <p:spPr>
          <a:xfrm>
            <a:off x="8471019" y="2537729"/>
            <a:ext cx="8942668" cy="6169026"/>
          </a:xfrm>
          <a:prstGeom prst="rect">
            <a:avLst/>
          </a:prstGeom>
        </p:spPr>
        <p:txBody>
          <a:bodyPr lIns="0" tIns="0" rIns="0" bIns="0" rtlCol="0" anchor="t">
            <a:spAutoFit/>
          </a:bodyPr>
          <a:lstStyle/>
          <a:p>
            <a:pPr marL="755641" lvl="1" indent="-377820" algn="l">
              <a:lnSpc>
                <a:spcPts val="4899"/>
              </a:lnSpc>
              <a:buFont typeface="Arial"/>
              <a:buChar char="•"/>
            </a:pPr>
            <a:r>
              <a:rPr lang="en-US" sz="3499" dirty="0">
                <a:solidFill>
                  <a:srgbClr val="000000"/>
                </a:solidFill>
                <a:latin typeface="Montserrat"/>
                <a:ea typeface="Montserrat"/>
                <a:cs typeface="Montserrat"/>
                <a:sym typeface="Montserrat"/>
              </a:rPr>
              <a:t>Stakeholder mapping sheet</a:t>
            </a:r>
          </a:p>
          <a:p>
            <a:pPr marL="755641" lvl="1" indent="-377820" algn="l">
              <a:lnSpc>
                <a:spcPts val="4899"/>
              </a:lnSpc>
              <a:buFont typeface="Arial"/>
              <a:buChar char="•"/>
            </a:pPr>
            <a:r>
              <a:rPr lang="en-US" sz="3499" dirty="0">
                <a:solidFill>
                  <a:srgbClr val="000000"/>
                </a:solidFill>
                <a:latin typeface="Montserrat"/>
                <a:ea typeface="Montserrat"/>
                <a:cs typeface="Montserrat"/>
                <a:sym typeface="Montserrat"/>
              </a:rPr>
              <a:t>Communication log</a:t>
            </a:r>
          </a:p>
          <a:p>
            <a:pPr marL="755641" lvl="1" indent="-377820" algn="l">
              <a:lnSpc>
                <a:spcPts val="4899"/>
              </a:lnSpc>
              <a:buFont typeface="Arial"/>
              <a:buChar char="•"/>
            </a:pPr>
            <a:r>
              <a:rPr lang="en-US" sz="3499" dirty="0">
                <a:solidFill>
                  <a:srgbClr val="000000"/>
                </a:solidFill>
                <a:latin typeface="Montserrat"/>
                <a:ea typeface="Montserrat"/>
                <a:cs typeface="Montserrat"/>
                <a:sym typeface="Montserrat"/>
              </a:rPr>
              <a:t>Standard Operating Procedures (SOPs)</a:t>
            </a:r>
          </a:p>
          <a:p>
            <a:pPr marL="755641" lvl="1" indent="-377820" algn="l">
              <a:lnSpc>
                <a:spcPts val="4899"/>
              </a:lnSpc>
              <a:buFont typeface="Arial"/>
              <a:buChar char="•"/>
            </a:pPr>
            <a:r>
              <a:rPr lang="en-US" sz="3499" dirty="0">
                <a:solidFill>
                  <a:srgbClr val="000000"/>
                </a:solidFill>
                <a:latin typeface="Montserrat"/>
                <a:ea typeface="Montserrat"/>
                <a:cs typeface="Montserrat"/>
                <a:sym typeface="Montserrat"/>
              </a:rPr>
              <a:t>Meeting briefs &amp; debriefs</a:t>
            </a:r>
          </a:p>
          <a:p>
            <a:pPr marL="755641" lvl="1" indent="-377820" algn="l">
              <a:lnSpc>
                <a:spcPts val="4899"/>
              </a:lnSpc>
              <a:buFont typeface="Arial"/>
              <a:buChar char="•"/>
            </a:pPr>
            <a:r>
              <a:rPr lang="en-US" sz="3499" dirty="0">
                <a:solidFill>
                  <a:srgbClr val="000000"/>
                </a:solidFill>
                <a:latin typeface="Montserrat"/>
                <a:ea typeface="Montserrat"/>
                <a:cs typeface="Montserrat"/>
                <a:sym typeface="Montserrat"/>
              </a:rPr>
              <a:t>Email templates &amp; action trackers</a:t>
            </a:r>
          </a:p>
          <a:p>
            <a:pPr marL="755641" lvl="1" indent="-377820" algn="l">
              <a:lnSpc>
                <a:spcPts val="4899"/>
              </a:lnSpc>
              <a:buFont typeface="Arial"/>
              <a:buChar char="•"/>
            </a:pPr>
            <a:r>
              <a:rPr lang="en-US" sz="3499" dirty="0">
                <a:solidFill>
                  <a:srgbClr val="000000"/>
                </a:solidFill>
                <a:latin typeface="Montserrat"/>
                <a:ea typeface="Montserrat"/>
                <a:cs typeface="Montserrat"/>
                <a:sym typeface="Montserrat"/>
              </a:rPr>
              <a:t>RACI matrix (Who is Responsible/Accountable/Consulted/Informed)</a:t>
            </a:r>
          </a:p>
          <a:p>
            <a:pPr algn="l">
              <a:lnSpc>
                <a:spcPts val="4899"/>
              </a:lnSpc>
            </a:pPr>
            <a:endParaRPr lang="en-US" sz="3499" dirty="0">
              <a:solidFill>
                <a:srgbClr val="000000"/>
              </a:solidFill>
              <a:latin typeface="Montserrat"/>
              <a:ea typeface="Montserrat"/>
              <a:cs typeface="Montserrat"/>
              <a:sym typeface="Montserrat"/>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1694266" y="2477212"/>
            <a:ext cx="5022702" cy="5332985"/>
          </a:xfrm>
          <a:custGeom>
            <a:avLst/>
            <a:gdLst/>
            <a:ahLst/>
            <a:cxnLst/>
            <a:rect l="l" t="t" r="r" b="b"/>
            <a:pathLst>
              <a:path w="5022702" h="5332985">
                <a:moveTo>
                  <a:pt x="0" y="0"/>
                </a:moveTo>
                <a:lnTo>
                  <a:pt x="5022702" y="0"/>
                </a:lnTo>
                <a:lnTo>
                  <a:pt x="5022702" y="5332985"/>
                </a:lnTo>
                <a:lnTo>
                  <a:pt x="0" y="53329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8323768" y="1896563"/>
            <a:ext cx="4173031" cy="580649"/>
          </a:xfrm>
          <a:prstGeom prst="rect">
            <a:avLst/>
          </a:prstGeom>
        </p:spPr>
        <p:txBody>
          <a:bodyPr wrap="square" lIns="0" tIns="0" rIns="0" bIns="0" rtlCol="0" anchor="t">
            <a:spAutoFit/>
          </a:bodyPr>
          <a:lstStyle/>
          <a:p>
            <a:pPr algn="l">
              <a:lnSpc>
                <a:spcPts val="4745"/>
              </a:lnSpc>
              <a:spcBef>
                <a:spcPct val="0"/>
              </a:spcBef>
            </a:pPr>
            <a:r>
              <a:rPr lang="en-US" sz="3389" b="1" dirty="0">
                <a:solidFill>
                  <a:srgbClr val="000000"/>
                </a:solidFill>
                <a:latin typeface="Montserrat Bold"/>
                <a:ea typeface="Montserrat Bold"/>
                <a:cs typeface="Montserrat Bold"/>
                <a:sym typeface="Montserrat Bold"/>
              </a:rPr>
              <a:t>Mini Exercise</a:t>
            </a:r>
          </a:p>
        </p:txBody>
      </p:sp>
      <p:sp>
        <p:nvSpPr>
          <p:cNvPr id="4" name="TextBox 4"/>
          <p:cNvSpPr txBox="1"/>
          <p:nvPr/>
        </p:nvSpPr>
        <p:spPr>
          <a:xfrm>
            <a:off x="8323769" y="2816626"/>
            <a:ext cx="8129597" cy="5559425"/>
          </a:xfrm>
          <a:prstGeom prst="rect">
            <a:avLst/>
          </a:prstGeom>
        </p:spPr>
        <p:txBody>
          <a:bodyPr lIns="0" tIns="0" rIns="0" bIns="0" rtlCol="0" anchor="t">
            <a:spAutoFit/>
          </a:bodyPr>
          <a:lstStyle/>
          <a:p>
            <a:pPr algn="l">
              <a:lnSpc>
                <a:spcPts val="4900"/>
              </a:lnSpc>
            </a:pPr>
            <a:r>
              <a:rPr lang="en-US" sz="3500">
                <a:solidFill>
                  <a:srgbClr val="000000"/>
                </a:solidFill>
                <a:latin typeface="Montserrat"/>
                <a:ea typeface="Montserrat"/>
                <a:cs typeface="Montserrat"/>
                <a:sym typeface="Montserrat"/>
              </a:rPr>
              <a:t>Think of one stakeholder you support regularly.</a:t>
            </a:r>
          </a:p>
          <a:p>
            <a:pPr algn="l">
              <a:lnSpc>
                <a:spcPts val="4900"/>
              </a:lnSpc>
            </a:pPr>
            <a:endParaRPr lang="en-US" sz="3500">
              <a:solidFill>
                <a:srgbClr val="000000"/>
              </a:solidFill>
              <a:latin typeface="Montserrat"/>
              <a:ea typeface="Montserrat"/>
              <a:cs typeface="Montserrat"/>
              <a:sym typeface="Montserrat"/>
            </a:endParaRP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What do they expect from you?</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What frustrates them?</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What can you start doing to improve your relationship?</a:t>
            </a:r>
          </a:p>
          <a:p>
            <a:pPr algn="l">
              <a:lnSpc>
                <a:spcPts val="4900"/>
              </a:lnSpc>
            </a:pPr>
            <a:endParaRPr lang="en-US" sz="3500">
              <a:solidFill>
                <a:srgbClr val="000000"/>
              </a:solidFill>
              <a:latin typeface="Montserrat"/>
              <a:ea typeface="Montserrat"/>
              <a:cs typeface="Montserrat"/>
              <a:sym typeface="Montserrat"/>
            </a:endParaRPr>
          </a:p>
          <a:p>
            <a:pPr algn="l">
              <a:lnSpc>
                <a:spcPts val="4900"/>
              </a:lnSpc>
            </a:pPr>
            <a:r>
              <a:rPr lang="en-US" sz="3500">
                <a:solidFill>
                  <a:srgbClr val="000000"/>
                </a:solidFill>
                <a:latin typeface="Montserrat"/>
                <a:ea typeface="Montserrat"/>
                <a:cs typeface="Montserrat"/>
                <a:sym typeface="Montserrat"/>
              </a:rPr>
              <a:t>Share insights.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2"/>
          <p:cNvSpPr txBox="1"/>
          <p:nvPr/>
        </p:nvSpPr>
        <p:spPr>
          <a:xfrm>
            <a:off x="1047750" y="3857447"/>
            <a:ext cx="16250543" cy="5164455"/>
          </a:xfrm>
          <a:prstGeom prst="rect">
            <a:avLst/>
          </a:prstGeom>
        </p:spPr>
        <p:txBody>
          <a:bodyPr lIns="0" tIns="0" rIns="0" bIns="0" rtlCol="0" anchor="t">
            <a:spAutoFit/>
          </a:bodyPr>
          <a:lstStyle/>
          <a:p>
            <a:pPr algn="l">
              <a:lnSpc>
                <a:spcPts val="2700"/>
              </a:lnSpc>
              <a:spcBef>
                <a:spcPct val="0"/>
              </a:spcBef>
            </a:pPr>
            <a:r>
              <a:rPr lang="en-US" sz="2800" b="1" spc="-148" dirty="0">
                <a:solidFill>
                  <a:srgbClr val="000000"/>
                </a:solidFill>
                <a:latin typeface="Montserrat Bold"/>
                <a:ea typeface="Montserrat Bold"/>
                <a:cs typeface="Montserrat Bold"/>
                <a:sym typeface="Montserrat Bold"/>
              </a:rPr>
              <a:t>THE MESSAGES (Participants must guess the matching </a:t>
            </a:r>
            <a:r>
              <a:rPr lang="en-US" sz="2800" b="1" spc="-148" dirty="0" err="1">
                <a:solidFill>
                  <a:srgbClr val="000000"/>
                </a:solidFill>
                <a:latin typeface="Montserrat Bold"/>
                <a:ea typeface="Montserrat Bold"/>
                <a:cs typeface="Montserrat Bold"/>
                <a:sym typeface="Montserrat Bold"/>
              </a:rPr>
              <a:t>colour</a:t>
            </a:r>
            <a:r>
              <a:rPr lang="en-US" sz="2800" b="1" spc="-148" dirty="0">
                <a:solidFill>
                  <a:srgbClr val="000000"/>
                </a:solidFill>
                <a:latin typeface="Montserrat Bold"/>
                <a:ea typeface="Montserrat Bold"/>
                <a:cs typeface="Montserrat Bold"/>
                <a:sym typeface="Montserrat Bold"/>
              </a:rPr>
              <a:t>)</a:t>
            </a:r>
          </a:p>
          <a:p>
            <a:pPr algn="l">
              <a:lnSpc>
                <a:spcPts val="2700"/>
              </a:lnSpc>
              <a:spcBef>
                <a:spcPct val="0"/>
              </a:spcBef>
            </a:pPr>
            <a:r>
              <a:rPr lang="en-US" sz="2800" b="1" spc="-148" dirty="0">
                <a:solidFill>
                  <a:srgbClr val="000000"/>
                </a:solidFill>
                <a:latin typeface="Montserrat Bold"/>
                <a:ea typeface="Montserrat Bold"/>
                <a:cs typeface="Montserrat Bold"/>
                <a:sym typeface="Montserrat Bold"/>
              </a:rPr>
              <a:t>Message 1:</a:t>
            </a:r>
          </a:p>
          <a:p>
            <a:pPr algn="l">
              <a:lnSpc>
                <a:spcPts val="2700"/>
              </a:lnSpc>
              <a:spcBef>
                <a:spcPct val="0"/>
              </a:spcBef>
            </a:pPr>
            <a:r>
              <a:rPr lang="en-US" sz="2800" spc="-148" dirty="0">
                <a:solidFill>
                  <a:srgbClr val="000000"/>
                </a:solidFill>
                <a:latin typeface="Montserrat"/>
                <a:ea typeface="Montserrat"/>
                <a:cs typeface="Montserrat"/>
                <a:sym typeface="Montserrat"/>
              </a:rPr>
              <a:t>“Please send the final meeting minutes by 3:00 pm so the team can take action immediately.”</a:t>
            </a:r>
          </a:p>
          <a:p>
            <a:pPr algn="l">
              <a:lnSpc>
                <a:spcPts val="2700"/>
              </a:lnSpc>
              <a:spcBef>
                <a:spcPct val="0"/>
              </a:spcBef>
            </a:pPr>
            <a:r>
              <a:rPr lang="en-US" sz="2800" spc="-148" dirty="0">
                <a:solidFill>
                  <a:srgbClr val="000000"/>
                </a:solidFill>
                <a:latin typeface="Montserrat"/>
                <a:ea typeface="Montserrat"/>
                <a:cs typeface="Montserrat"/>
                <a:sym typeface="Montserrat"/>
              </a:rPr>
              <a:t>                 Which </a:t>
            </a:r>
            <a:r>
              <a:rPr lang="en-US" sz="2800" spc="-148" dirty="0" err="1">
                <a:solidFill>
                  <a:srgbClr val="000000"/>
                </a:solidFill>
                <a:latin typeface="Montserrat"/>
                <a:ea typeface="Montserrat"/>
                <a:cs typeface="Montserrat"/>
                <a:sym typeface="Montserrat"/>
              </a:rPr>
              <a:t>colour</a:t>
            </a:r>
            <a:r>
              <a:rPr lang="en-US" sz="2800" spc="-148" dirty="0">
                <a:solidFill>
                  <a:srgbClr val="000000"/>
                </a:solidFill>
                <a:latin typeface="Montserrat"/>
                <a:ea typeface="Montserrat"/>
                <a:cs typeface="Montserrat"/>
                <a:sym typeface="Montserrat"/>
              </a:rPr>
              <a:t> is this message best suited for?</a:t>
            </a:r>
          </a:p>
          <a:p>
            <a:pPr algn="l">
              <a:lnSpc>
                <a:spcPts val="2700"/>
              </a:lnSpc>
              <a:spcBef>
                <a:spcPct val="0"/>
              </a:spcBef>
            </a:pPr>
            <a:r>
              <a:rPr lang="en-US" sz="2800" b="1" spc="-148" dirty="0">
                <a:solidFill>
                  <a:srgbClr val="000000"/>
                </a:solidFill>
                <a:latin typeface="Montserrat Bold"/>
                <a:ea typeface="Montserrat Bold"/>
                <a:cs typeface="Montserrat Bold"/>
                <a:sym typeface="Montserrat Bold"/>
              </a:rPr>
              <a:t>Message 2:</a:t>
            </a:r>
          </a:p>
          <a:p>
            <a:pPr algn="l">
              <a:lnSpc>
                <a:spcPts val="2700"/>
              </a:lnSpc>
              <a:spcBef>
                <a:spcPct val="0"/>
              </a:spcBef>
            </a:pPr>
            <a:r>
              <a:rPr lang="en-US" sz="2800" spc="-148" dirty="0">
                <a:solidFill>
                  <a:srgbClr val="000000"/>
                </a:solidFill>
                <a:latin typeface="Montserrat"/>
                <a:ea typeface="Montserrat"/>
                <a:cs typeface="Montserrat"/>
                <a:sym typeface="Montserrat"/>
              </a:rPr>
              <a:t>“Hi! I loved your idea earlier. Let’s connect and explore more exciting ways to improve the workflow!”</a:t>
            </a:r>
          </a:p>
          <a:p>
            <a:pPr algn="l">
              <a:lnSpc>
                <a:spcPts val="2700"/>
              </a:lnSpc>
              <a:spcBef>
                <a:spcPct val="0"/>
              </a:spcBef>
            </a:pPr>
            <a:r>
              <a:rPr lang="en-US" sz="2800" spc="-148" dirty="0">
                <a:solidFill>
                  <a:srgbClr val="000000"/>
                </a:solidFill>
                <a:latin typeface="Montserrat"/>
                <a:ea typeface="Montserrat"/>
                <a:cs typeface="Montserrat"/>
                <a:sym typeface="Montserrat"/>
              </a:rPr>
              <a:t>                 Which </a:t>
            </a:r>
            <a:r>
              <a:rPr lang="en-US" sz="2800" spc="-148" dirty="0" err="1">
                <a:solidFill>
                  <a:srgbClr val="000000"/>
                </a:solidFill>
                <a:latin typeface="Montserrat"/>
                <a:ea typeface="Montserrat"/>
                <a:cs typeface="Montserrat"/>
                <a:sym typeface="Montserrat"/>
              </a:rPr>
              <a:t>colour</a:t>
            </a:r>
            <a:r>
              <a:rPr lang="en-US" sz="2800" spc="-148" dirty="0">
                <a:solidFill>
                  <a:srgbClr val="000000"/>
                </a:solidFill>
                <a:latin typeface="Montserrat"/>
                <a:ea typeface="Montserrat"/>
                <a:cs typeface="Montserrat"/>
                <a:sym typeface="Montserrat"/>
              </a:rPr>
              <a:t> is this message best suited for?</a:t>
            </a:r>
          </a:p>
          <a:p>
            <a:pPr algn="l">
              <a:lnSpc>
                <a:spcPts val="2700"/>
              </a:lnSpc>
              <a:spcBef>
                <a:spcPct val="0"/>
              </a:spcBef>
            </a:pPr>
            <a:r>
              <a:rPr lang="en-US" sz="2800" b="1" spc="-148" dirty="0">
                <a:solidFill>
                  <a:srgbClr val="000000"/>
                </a:solidFill>
                <a:latin typeface="Montserrat Bold"/>
                <a:ea typeface="Montserrat Bold"/>
                <a:cs typeface="Montserrat Bold"/>
                <a:sym typeface="Montserrat Bold"/>
              </a:rPr>
              <a:t>Message 3:</a:t>
            </a:r>
          </a:p>
          <a:p>
            <a:pPr algn="l">
              <a:lnSpc>
                <a:spcPts val="2700"/>
              </a:lnSpc>
              <a:spcBef>
                <a:spcPct val="0"/>
              </a:spcBef>
            </a:pPr>
            <a:r>
              <a:rPr lang="en-US" sz="2800" spc="-148" dirty="0">
                <a:solidFill>
                  <a:srgbClr val="000000"/>
                </a:solidFill>
                <a:latin typeface="Montserrat"/>
                <a:ea typeface="Montserrat"/>
                <a:cs typeface="Montserrat"/>
                <a:sym typeface="Montserrat"/>
              </a:rPr>
              <a:t>“I know the deadline change might feel overwhelming. Let’s go through it together so you’re fully supported.”</a:t>
            </a:r>
          </a:p>
          <a:p>
            <a:pPr algn="l">
              <a:lnSpc>
                <a:spcPts val="2700"/>
              </a:lnSpc>
              <a:spcBef>
                <a:spcPct val="0"/>
              </a:spcBef>
            </a:pPr>
            <a:r>
              <a:rPr lang="en-US" sz="2800" spc="-148" dirty="0">
                <a:solidFill>
                  <a:srgbClr val="000000"/>
                </a:solidFill>
                <a:latin typeface="Montserrat"/>
                <a:ea typeface="Montserrat"/>
                <a:cs typeface="Montserrat"/>
                <a:sym typeface="Montserrat"/>
              </a:rPr>
              <a:t>                Which </a:t>
            </a:r>
            <a:r>
              <a:rPr lang="en-US" sz="2800" spc="-148" dirty="0" err="1">
                <a:solidFill>
                  <a:srgbClr val="000000"/>
                </a:solidFill>
                <a:latin typeface="Montserrat"/>
                <a:ea typeface="Montserrat"/>
                <a:cs typeface="Montserrat"/>
                <a:sym typeface="Montserrat"/>
              </a:rPr>
              <a:t>colour</a:t>
            </a:r>
            <a:r>
              <a:rPr lang="en-US" sz="2800" spc="-148" dirty="0">
                <a:solidFill>
                  <a:srgbClr val="000000"/>
                </a:solidFill>
                <a:latin typeface="Montserrat"/>
                <a:ea typeface="Montserrat"/>
                <a:cs typeface="Montserrat"/>
                <a:sym typeface="Montserrat"/>
              </a:rPr>
              <a:t> is this message best suited for?</a:t>
            </a:r>
          </a:p>
          <a:p>
            <a:pPr algn="l">
              <a:lnSpc>
                <a:spcPts val="2700"/>
              </a:lnSpc>
              <a:spcBef>
                <a:spcPct val="0"/>
              </a:spcBef>
            </a:pPr>
            <a:r>
              <a:rPr lang="en-US" sz="2800" b="1" spc="-148" dirty="0">
                <a:solidFill>
                  <a:srgbClr val="000000"/>
                </a:solidFill>
                <a:latin typeface="Montserrat Bold"/>
                <a:ea typeface="Montserrat Bold"/>
                <a:cs typeface="Montserrat Bold"/>
                <a:sym typeface="Montserrat Bold"/>
              </a:rPr>
              <a:t>Message 4:</a:t>
            </a:r>
          </a:p>
          <a:p>
            <a:pPr algn="l">
              <a:lnSpc>
                <a:spcPts val="2700"/>
              </a:lnSpc>
              <a:spcBef>
                <a:spcPct val="0"/>
              </a:spcBef>
            </a:pPr>
            <a:r>
              <a:rPr lang="en-US" sz="2800" spc="-148" dirty="0">
                <a:solidFill>
                  <a:srgbClr val="000000"/>
                </a:solidFill>
                <a:latin typeface="Montserrat"/>
                <a:ea typeface="Montserrat"/>
                <a:cs typeface="Montserrat"/>
                <a:sym typeface="Montserrat"/>
              </a:rPr>
              <a:t>“Attached is the breakdown of tasks with timelines, dependencies, and required approvals. Let me know if anything needs clarification.”</a:t>
            </a:r>
          </a:p>
          <a:p>
            <a:pPr algn="l">
              <a:lnSpc>
                <a:spcPts val="2700"/>
              </a:lnSpc>
              <a:spcBef>
                <a:spcPct val="0"/>
              </a:spcBef>
            </a:pPr>
            <a:r>
              <a:rPr lang="en-US" sz="2800" spc="-148" dirty="0">
                <a:solidFill>
                  <a:srgbClr val="000000"/>
                </a:solidFill>
                <a:latin typeface="Montserrat"/>
                <a:ea typeface="Montserrat"/>
                <a:cs typeface="Montserrat"/>
                <a:sym typeface="Montserrat"/>
              </a:rPr>
              <a:t>                Which </a:t>
            </a:r>
            <a:r>
              <a:rPr lang="en-US" sz="2800" spc="-148" dirty="0" err="1">
                <a:solidFill>
                  <a:srgbClr val="000000"/>
                </a:solidFill>
                <a:latin typeface="Montserrat"/>
                <a:ea typeface="Montserrat"/>
                <a:cs typeface="Montserrat"/>
                <a:sym typeface="Montserrat"/>
              </a:rPr>
              <a:t>colour</a:t>
            </a:r>
            <a:r>
              <a:rPr lang="en-US" sz="2800" spc="-148" dirty="0">
                <a:solidFill>
                  <a:srgbClr val="000000"/>
                </a:solidFill>
                <a:latin typeface="Montserrat"/>
                <a:ea typeface="Montserrat"/>
                <a:cs typeface="Montserrat"/>
                <a:sym typeface="Montserrat"/>
              </a:rPr>
              <a:t> is this message best suited for?</a:t>
            </a:r>
          </a:p>
        </p:txBody>
      </p:sp>
      <p:sp>
        <p:nvSpPr>
          <p:cNvPr id="3" name="Freeform 3"/>
          <p:cNvSpPr/>
          <p:nvPr/>
        </p:nvSpPr>
        <p:spPr>
          <a:xfrm>
            <a:off x="1295621" y="4765088"/>
            <a:ext cx="818592" cy="464137"/>
          </a:xfrm>
          <a:custGeom>
            <a:avLst/>
            <a:gdLst/>
            <a:ahLst/>
            <a:cxnLst/>
            <a:rect l="l" t="t" r="r" b="b"/>
            <a:pathLst>
              <a:path w="818592" h="464137">
                <a:moveTo>
                  <a:pt x="0" y="0"/>
                </a:moveTo>
                <a:lnTo>
                  <a:pt x="818592" y="0"/>
                </a:lnTo>
                <a:lnTo>
                  <a:pt x="818592" y="464137"/>
                </a:lnTo>
                <a:lnTo>
                  <a:pt x="0" y="464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047750" y="549971"/>
            <a:ext cx="11391900" cy="512961"/>
          </a:xfrm>
          <a:prstGeom prst="rect">
            <a:avLst/>
          </a:prstGeom>
        </p:spPr>
        <p:txBody>
          <a:bodyPr wrap="square" lIns="0" tIns="0" rIns="0" bIns="0" rtlCol="0" anchor="t">
            <a:spAutoFit/>
          </a:bodyPr>
          <a:lstStyle/>
          <a:p>
            <a:pPr algn="l">
              <a:lnSpc>
                <a:spcPts val="4000"/>
              </a:lnSpc>
              <a:spcBef>
                <a:spcPct val="0"/>
              </a:spcBef>
            </a:pPr>
            <a:r>
              <a:rPr lang="en-US" sz="4000" b="1" spc="-220" dirty="0">
                <a:solidFill>
                  <a:srgbClr val="000000"/>
                </a:solidFill>
                <a:latin typeface="Montserrat Bold"/>
                <a:ea typeface="Montserrat Bold"/>
                <a:cs typeface="Montserrat Bold"/>
                <a:sym typeface="Montserrat Bold"/>
              </a:rPr>
              <a:t>Activity: “Who Would You Send This To?”</a:t>
            </a:r>
          </a:p>
        </p:txBody>
      </p:sp>
      <p:sp>
        <p:nvSpPr>
          <p:cNvPr id="5" name="TextBox 5"/>
          <p:cNvSpPr txBox="1"/>
          <p:nvPr/>
        </p:nvSpPr>
        <p:spPr>
          <a:xfrm>
            <a:off x="1008757" y="1682752"/>
            <a:ext cx="16250543" cy="1863728"/>
          </a:xfrm>
          <a:prstGeom prst="rect">
            <a:avLst/>
          </a:prstGeom>
        </p:spPr>
        <p:txBody>
          <a:bodyPr lIns="0" tIns="0" rIns="0" bIns="0" rtlCol="0" anchor="t">
            <a:spAutoFit/>
          </a:bodyPr>
          <a:lstStyle/>
          <a:p>
            <a:pPr marL="518184" lvl="1" indent="-259092" algn="l">
              <a:lnSpc>
                <a:spcPts val="2400"/>
              </a:lnSpc>
              <a:buAutoNum type="arabicPeriod"/>
            </a:pPr>
            <a:r>
              <a:rPr lang="en-US" sz="2800" spc="-132" dirty="0">
                <a:solidFill>
                  <a:srgbClr val="000000"/>
                </a:solidFill>
                <a:latin typeface="Montserrat"/>
                <a:ea typeface="Montserrat"/>
                <a:cs typeface="Montserrat"/>
                <a:sym typeface="Montserrat"/>
              </a:rPr>
              <a:t>Please see the four short messages (all written differently).</a:t>
            </a:r>
          </a:p>
          <a:p>
            <a:pPr algn="l">
              <a:lnSpc>
                <a:spcPts val="2400"/>
              </a:lnSpc>
            </a:pPr>
            <a:endParaRPr lang="en-US" sz="2800" spc="-132" dirty="0">
              <a:solidFill>
                <a:srgbClr val="000000"/>
              </a:solidFill>
              <a:latin typeface="Montserrat"/>
              <a:ea typeface="Montserrat"/>
              <a:cs typeface="Montserrat"/>
              <a:sym typeface="Montserrat"/>
            </a:endParaRPr>
          </a:p>
          <a:p>
            <a:pPr marL="259092" lvl="1" algn="l">
              <a:lnSpc>
                <a:spcPts val="2400"/>
              </a:lnSpc>
            </a:pPr>
            <a:r>
              <a:rPr lang="en-US" sz="2800" spc="-132" dirty="0">
                <a:solidFill>
                  <a:srgbClr val="000000"/>
                </a:solidFill>
                <a:latin typeface="Montserrat"/>
                <a:ea typeface="Montserrat"/>
                <a:cs typeface="Montserrat"/>
                <a:sym typeface="Montserrat"/>
              </a:rPr>
              <a:t>2.Participants must identify:</a:t>
            </a:r>
          </a:p>
          <a:p>
            <a:pPr marL="1036369" lvl="2" indent="-345456" algn="l">
              <a:lnSpc>
                <a:spcPts val="2400"/>
              </a:lnSpc>
              <a:buAutoNum type="alphaLcPeriod"/>
            </a:pPr>
            <a:r>
              <a:rPr lang="en-US" sz="2800" spc="-132" dirty="0">
                <a:solidFill>
                  <a:srgbClr val="000000"/>
                </a:solidFill>
                <a:latin typeface="Montserrat"/>
                <a:ea typeface="Montserrat"/>
                <a:cs typeface="Montserrat"/>
                <a:sym typeface="Montserrat"/>
              </a:rPr>
              <a:t> Which </a:t>
            </a:r>
            <a:r>
              <a:rPr lang="en-US" sz="2800" spc="-132" dirty="0" err="1">
                <a:solidFill>
                  <a:srgbClr val="000000"/>
                </a:solidFill>
                <a:latin typeface="Montserrat"/>
                <a:ea typeface="Montserrat"/>
                <a:cs typeface="Montserrat"/>
                <a:sym typeface="Montserrat"/>
              </a:rPr>
              <a:t>colour</a:t>
            </a:r>
            <a:r>
              <a:rPr lang="en-US" sz="2800" spc="-132" dirty="0">
                <a:solidFill>
                  <a:srgbClr val="000000"/>
                </a:solidFill>
                <a:latin typeface="Montserrat"/>
                <a:ea typeface="Montserrat"/>
                <a:cs typeface="Montserrat"/>
                <a:sym typeface="Montserrat"/>
              </a:rPr>
              <a:t> personality would respond BEST to that message?</a:t>
            </a:r>
          </a:p>
          <a:p>
            <a:pPr algn="l">
              <a:lnSpc>
                <a:spcPts val="2400"/>
              </a:lnSpc>
            </a:pPr>
            <a:r>
              <a:rPr lang="en-US" sz="2800" spc="-132" dirty="0">
                <a:solidFill>
                  <a:srgbClr val="000000"/>
                </a:solidFill>
                <a:latin typeface="Montserrat"/>
                <a:ea typeface="Montserrat"/>
                <a:cs typeface="Montserrat"/>
                <a:sym typeface="Montserrat"/>
              </a:rPr>
              <a:t>                  (RED, YELLOW, GREEN, or BLUE)</a:t>
            </a:r>
          </a:p>
          <a:p>
            <a:pPr marL="280681" lvl="1" algn="l">
              <a:lnSpc>
                <a:spcPts val="2600"/>
              </a:lnSpc>
            </a:pPr>
            <a:r>
              <a:rPr lang="en-US" sz="2800" spc="-143" dirty="0">
                <a:solidFill>
                  <a:srgbClr val="000000"/>
                </a:solidFill>
                <a:latin typeface="Montserrat"/>
                <a:ea typeface="Montserrat"/>
                <a:cs typeface="Montserrat"/>
                <a:sym typeface="Montserrat"/>
              </a:rPr>
              <a:t>3.Participants type answers in chat or discuss briefly.</a:t>
            </a:r>
          </a:p>
        </p:txBody>
      </p:sp>
      <p:sp>
        <p:nvSpPr>
          <p:cNvPr id="6" name="Freeform 6"/>
          <p:cNvSpPr/>
          <p:nvPr/>
        </p:nvSpPr>
        <p:spPr>
          <a:xfrm>
            <a:off x="1295621" y="5878662"/>
            <a:ext cx="818592" cy="464137"/>
          </a:xfrm>
          <a:custGeom>
            <a:avLst/>
            <a:gdLst/>
            <a:ahLst/>
            <a:cxnLst/>
            <a:rect l="l" t="t" r="r" b="b"/>
            <a:pathLst>
              <a:path w="818592" h="464137">
                <a:moveTo>
                  <a:pt x="0" y="0"/>
                </a:moveTo>
                <a:lnTo>
                  <a:pt x="818592" y="0"/>
                </a:lnTo>
                <a:lnTo>
                  <a:pt x="818592" y="464137"/>
                </a:lnTo>
                <a:lnTo>
                  <a:pt x="0" y="464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295621" y="7217328"/>
            <a:ext cx="818592" cy="464137"/>
          </a:xfrm>
          <a:custGeom>
            <a:avLst/>
            <a:gdLst/>
            <a:ahLst/>
            <a:cxnLst/>
            <a:rect l="l" t="t" r="r" b="b"/>
            <a:pathLst>
              <a:path w="818592" h="464137">
                <a:moveTo>
                  <a:pt x="0" y="0"/>
                </a:moveTo>
                <a:lnTo>
                  <a:pt x="818592" y="0"/>
                </a:lnTo>
                <a:lnTo>
                  <a:pt x="818592" y="464137"/>
                </a:lnTo>
                <a:lnTo>
                  <a:pt x="0" y="464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295621" y="8557765"/>
            <a:ext cx="818592" cy="464137"/>
          </a:xfrm>
          <a:custGeom>
            <a:avLst/>
            <a:gdLst/>
            <a:ahLst/>
            <a:cxnLst/>
            <a:rect l="l" t="t" r="r" b="b"/>
            <a:pathLst>
              <a:path w="818592" h="464137">
                <a:moveTo>
                  <a:pt x="0" y="0"/>
                </a:moveTo>
                <a:lnTo>
                  <a:pt x="818592" y="0"/>
                </a:lnTo>
                <a:lnTo>
                  <a:pt x="818592" y="464137"/>
                </a:lnTo>
                <a:lnTo>
                  <a:pt x="0" y="46413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932776" y="3520068"/>
            <a:ext cx="9437228" cy="4321175"/>
          </a:xfrm>
          <a:prstGeom prst="rect">
            <a:avLst/>
          </a:prstGeom>
        </p:spPr>
        <p:txBody>
          <a:bodyPr lIns="0" tIns="0" rIns="0" bIns="0" rtlCol="0" anchor="t">
            <a:spAutoFit/>
          </a:bodyPr>
          <a:lstStyle/>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Stakeholder management is a critical success factor for administrators</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Communication + clarity + emotional intelligence = strong relationships</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Adapt your style to the stakeholder</a:t>
            </a:r>
          </a:p>
          <a:p>
            <a:pPr marL="755651" lvl="1" indent="-377825" algn="l">
              <a:lnSpc>
                <a:spcPts val="4900"/>
              </a:lnSpc>
              <a:buFont typeface="Arial"/>
              <a:buChar char="•"/>
            </a:pPr>
            <a:r>
              <a:rPr lang="en-US" sz="3500">
                <a:solidFill>
                  <a:srgbClr val="000000"/>
                </a:solidFill>
                <a:latin typeface="Montserrat"/>
                <a:ea typeface="Montserrat"/>
                <a:cs typeface="Montserrat"/>
                <a:sym typeface="Montserrat"/>
              </a:rPr>
              <a:t>Always represent IITA with professionalism and integrity</a:t>
            </a:r>
          </a:p>
        </p:txBody>
      </p:sp>
      <p:sp>
        <p:nvSpPr>
          <p:cNvPr id="6" name="Freeform 6"/>
          <p:cNvSpPr/>
          <p:nvPr/>
        </p:nvSpPr>
        <p:spPr>
          <a:xfrm>
            <a:off x="2419975" y="3044752"/>
            <a:ext cx="3968006" cy="4796491"/>
          </a:xfrm>
          <a:custGeom>
            <a:avLst/>
            <a:gdLst/>
            <a:ahLst/>
            <a:cxnLst/>
            <a:rect l="l" t="t" r="r" b="b"/>
            <a:pathLst>
              <a:path w="3968006" h="4796491">
                <a:moveTo>
                  <a:pt x="0" y="0"/>
                </a:moveTo>
                <a:lnTo>
                  <a:pt x="3968006" y="0"/>
                </a:lnTo>
                <a:lnTo>
                  <a:pt x="3968006" y="4796491"/>
                </a:lnTo>
                <a:lnTo>
                  <a:pt x="0" y="4796491"/>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7" name="TextBox 7"/>
          <p:cNvSpPr txBox="1"/>
          <p:nvPr/>
        </p:nvSpPr>
        <p:spPr>
          <a:xfrm>
            <a:off x="7325208" y="2625652"/>
            <a:ext cx="6162192" cy="762000"/>
          </a:xfrm>
          <a:prstGeom prst="rect">
            <a:avLst/>
          </a:prstGeom>
        </p:spPr>
        <p:txBody>
          <a:bodyPr wrap="square" lIns="0" tIns="0" rIns="0" bIns="0" rtlCol="0" anchor="t">
            <a:spAutoFit/>
          </a:bodyPr>
          <a:lstStyle/>
          <a:p>
            <a:pPr algn="l">
              <a:lnSpc>
                <a:spcPts val="6299"/>
              </a:lnSpc>
              <a:spcBef>
                <a:spcPct val="0"/>
              </a:spcBef>
            </a:pPr>
            <a:r>
              <a:rPr lang="en-US" sz="4500" b="1" dirty="0">
                <a:solidFill>
                  <a:srgbClr val="000000"/>
                </a:solidFill>
                <a:latin typeface="Montserrat Bold"/>
                <a:ea typeface="Montserrat Bold"/>
                <a:cs typeface="Montserrat Bold"/>
                <a:sym typeface="Montserrat Bold"/>
              </a:rPr>
              <a:t>Key Takeaways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algn="ctr">
              <a:lnSpc>
                <a:spcPts val="9781"/>
              </a:lnSpc>
              <a:spcBef>
                <a:spcPct val="0"/>
              </a:spcBef>
            </a:pPr>
            <a:r>
              <a:rPr lang="en-US" sz="6986">
                <a:solidFill>
                  <a:srgbClr val="000000"/>
                </a:solidFill>
                <a:latin typeface="Fredoka"/>
                <a:ea typeface="Fredoka"/>
                <a:cs typeface="Fredoka"/>
                <a:sym typeface="Fredoka"/>
              </a:rPr>
              <a:t>Comments? Questions?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Freeform 2"/>
          <p:cNvSpPr/>
          <p:nvPr/>
        </p:nvSpPr>
        <p:spPr>
          <a:xfrm>
            <a:off x="4785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46000"/>
            </a:blip>
            <a:stretch>
              <a:fillRect t="-13043" b="-5582"/>
            </a:stretch>
          </a:blipFill>
        </p:spPr>
        <p:txBody>
          <a:bodyPr/>
          <a:lstStyle/>
          <a:p>
            <a:endParaRPr lang="en-US"/>
          </a:p>
        </p:txBody>
      </p:sp>
      <p:grpSp>
        <p:nvGrpSpPr>
          <p:cNvPr id="3" name="Group 3"/>
          <p:cNvGrpSpPr/>
          <p:nvPr/>
        </p:nvGrpSpPr>
        <p:grpSpPr>
          <a:xfrm>
            <a:off x="1846727" y="3594961"/>
            <a:ext cx="14614057" cy="3668521"/>
            <a:chOff x="0" y="0"/>
            <a:chExt cx="3848970" cy="966195"/>
          </a:xfrm>
        </p:grpSpPr>
        <p:sp>
          <p:nvSpPr>
            <p:cNvPr id="4" name="Freeform 4"/>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5" name="TextBox 5"/>
            <p:cNvSpPr txBox="1"/>
            <p:nvPr/>
          </p:nvSpPr>
          <p:spPr>
            <a:xfrm>
              <a:off x="0" y="-47625"/>
              <a:ext cx="3848970" cy="1013820"/>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AutoShape 6"/>
          <p:cNvSpPr/>
          <p:nvPr/>
        </p:nvSpPr>
        <p:spPr>
          <a:xfrm flipV="1">
            <a:off x="2093845" y="6775714"/>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1827216" y="7412276"/>
            <a:ext cx="14614057" cy="492403"/>
            <a:chOff x="0" y="0"/>
            <a:chExt cx="3848970" cy="129686"/>
          </a:xfrm>
        </p:grpSpPr>
        <p:sp>
          <p:nvSpPr>
            <p:cNvPr id="8" name="Freeform 8"/>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9" name="TextBox 9"/>
            <p:cNvSpPr txBox="1"/>
            <p:nvPr/>
          </p:nvSpPr>
          <p:spPr>
            <a:xfrm>
              <a:off x="0" y="-47625"/>
              <a:ext cx="3848970" cy="177311"/>
            </a:xfrm>
            <a:prstGeom prst="rect">
              <a:avLst/>
            </a:prstGeom>
          </p:spPr>
          <p:txBody>
            <a:bodyPr lIns="50800" tIns="50800" rIns="50800" bIns="50800" rtlCol="0" anchor="ctr"/>
            <a:lstStyle/>
            <a:p>
              <a:pPr marL="0" marR="0" lvl="0" indent="0" algn="ctr" defTabSz="914400" rtl="0" eaLnBrk="1" fontAlgn="auto" latinLnBrk="0" hangingPunct="1">
                <a:lnSpc>
                  <a:spcPts val="28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4"/>
            <a:stretch>
              <a:fillRect/>
            </a:stretch>
          </a:blipFill>
        </p:spPr>
        <p:txBody>
          <a:bodyPr/>
          <a:lstStyle/>
          <a:p>
            <a:endParaRPr lang="en-US"/>
          </a:p>
        </p:txBody>
      </p:sp>
      <p:sp>
        <p:nvSpPr>
          <p:cNvPr id="11" name="Freeform 11"/>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5"/>
            <a:stretch>
              <a:fillRect l="-8985" r="-16809"/>
            </a:stretch>
          </a:blipFill>
        </p:spPr>
        <p:txBody>
          <a:bodyPr/>
          <a:lstStyle/>
          <a:p>
            <a:endParaRPr lang="en-US"/>
          </a:p>
        </p:txBody>
      </p:sp>
      <p:sp>
        <p:nvSpPr>
          <p:cNvPr id="12" name="TextBox 12"/>
          <p:cNvSpPr txBox="1"/>
          <p:nvPr/>
        </p:nvSpPr>
        <p:spPr>
          <a:xfrm>
            <a:off x="2321453" y="4863898"/>
            <a:ext cx="10978217" cy="1097282"/>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4200" b="1" i="0" u="none" strike="noStrike" kern="1200" cap="none" spc="-231" normalizeH="0" baseline="0" noProof="0">
                <a:ln>
                  <a:noFill/>
                </a:ln>
                <a:solidFill>
                  <a:srgbClr val="FFFFFF"/>
                </a:solidFill>
                <a:effectLst/>
                <a:uLnTx/>
                <a:uFillTx/>
                <a:latin typeface="Montserrat Bold"/>
                <a:ea typeface="Montserrat Bold"/>
                <a:cs typeface="Montserrat Bold"/>
                <a:sym typeface="Montserrat Bold"/>
              </a:rPr>
              <a:t>CONTINUOUS IMPROVEMENT &amp; </a:t>
            </a:r>
          </a:p>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4200" b="1" i="0" u="none" strike="noStrike" kern="1200" cap="none" spc="-231" normalizeH="0" baseline="0" noProof="0">
                <a:ln>
                  <a:noFill/>
                </a:ln>
                <a:solidFill>
                  <a:srgbClr val="FFFFFF"/>
                </a:solidFill>
                <a:effectLst/>
                <a:uLnTx/>
                <a:uFillTx/>
                <a:latin typeface="Montserrat Bold"/>
                <a:ea typeface="Montserrat Bold"/>
                <a:cs typeface="Montserrat Bold"/>
                <a:sym typeface="Montserrat Bold"/>
              </a:rPr>
              <a:t>ACCOUNTABILITY</a:t>
            </a:r>
          </a:p>
        </p:txBody>
      </p:sp>
      <p:sp>
        <p:nvSpPr>
          <p:cNvPr id="13" name="TextBox 13"/>
          <p:cNvSpPr txBox="1"/>
          <p:nvPr/>
        </p:nvSpPr>
        <p:spPr>
          <a:xfrm>
            <a:off x="2321453" y="3959658"/>
            <a:ext cx="4361213" cy="580391"/>
          </a:xfrm>
          <a:prstGeom prst="rect">
            <a:avLst/>
          </a:prstGeom>
        </p:spPr>
        <p:txBody>
          <a:bodyPr lIns="0" tIns="0" rIns="0" bIns="0" rtlCol="0" anchor="t">
            <a:spAutoFit/>
          </a:bodyPr>
          <a:lstStyle/>
          <a:p>
            <a:pPr marL="0" marR="0" lvl="0" indent="0" algn="l" defTabSz="914400" rtl="0" eaLnBrk="1" fontAlgn="auto" latinLnBrk="0" hangingPunct="1">
              <a:lnSpc>
                <a:spcPts val="4759"/>
              </a:lnSpc>
              <a:spcBef>
                <a:spcPts val="0"/>
              </a:spcBef>
              <a:spcAft>
                <a:spcPts val="0"/>
              </a:spcAft>
              <a:buClrTx/>
              <a:buSzTx/>
              <a:buFontTx/>
              <a:buNone/>
              <a:tabLst/>
              <a:defRPr/>
            </a:pPr>
            <a:r>
              <a:rPr kumimoji="0" lang="en-US" sz="3399" b="0" i="0" u="none" strike="noStrike" kern="1200" cap="none" spc="0" normalizeH="0" baseline="0" noProof="0">
                <a:ln>
                  <a:noFill/>
                </a:ln>
                <a:solidFill>
                  <a:srgbClr val="FFFFFF"/>
                </a:solidFill>
                <a:effectLst/>
                <a:uLnTx/>
                <a:uFillTx/>
                <a:latin typeface="Montserrat"/>
                <a:ea typeface="Montserrat"/>
                <a:cs typeface="Montserrat"/>
                <a:sym typeface="Montserrat"/>
              </a:rPr>
              <a:t>Module Eight</a:t>
            </a:r>
          </a:p>
        </p:txBody>
      </p:sp>
      <p:sp>
        <p:nvSpPr>
          <p:cNvPr id="14" name="TextBox 14"/>
          <p:cNvSpPr txBox="1"/>
          <p:nvPr/>
        </p:nvSpPr>
        <p:spPr>
          <a:xfrm>
            <a:off x="2093845" y="6180255"/>
            <a:ext cx="8681938" cy="330200"/>
          </a:xfrm>
          <a:prstGeom prst="rect">
            <a:avLst/>
          </a:prstGeom>
        </p:spPr>
        <p:txBody>
          <a:bodyPr lIns="0" tIns="0" rIns="0" bIns="0" rtlCol="0" anchor="t">
            <a:spAutoFit/>
          </a:bodyPr>
          <a:lstStyle/>
          <a:p>
            <a:pPr marL="0" marR="0" lvl="0" indent="0" algn="ctr" defTabSz="914400" rtl="0" eaLnBrk="1" fontAlgn="auto" latinLnBrk="0" hangingPunct="1">
              <a:lnSpc>
                <a:spcPts val="2799"/>
              </a:lnSpc>
              <a:spcBef>
                <a:spcPct val="0"/>
              </a:spcBef>
              <a:spcAft>
                <a:spcPts val="0"/>
              </a:spcAft>
              <a:buClrTx/>
              <a:buSzTx/>
              <a:buFontTx/>
              <a:buNone/>
              <a:tabLst/>
              <a:defRPr/>
            </a:pPr>
            <a:r>
              <a:rPr kumimoji="0" lang="en-US" sz="1999" b="0" i="0" u="none" strike="noStrike" kern="1200" cap="none" spc="0" normalizeH="0" baseline="0" noProof="0">
                <a:ln>
                  <a:noFill/>
                </a:ln>
                <a:solidFill>
                  <a:srgbClr val="FFFFFF"/>
                </a:solidFill>
                <a:effectLst/>
                <a:uLnTx/>
                <a:uFillTx/>
                <a:latin typeface="Montserrat"/>
                <a:ea typeface="Montserrat"/>
                <a:cs typeface="Montserrat"/>
                <a:sym typeface="Montserrat"/>
              </a:rPr>
              <a:t>Navigating Complexity, Solving Problems, Strengthening Support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pSp>
        <p:nvGrpSpPr>
          <p:cNvPr id="2" name="Group 2"/>
          <p:cNvGrpSpPr/>
          <p:nvPr/>
        </p:nvGrpSpPr>
        <p:grpSpPr>
          <a:xfrm>
            <a:off x="-4468512" y="-353712"/>
            <a:ext cx="10994424" cy="1099442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85725" cap="sq">
              <a:solidFill>
                <a:srgbClr val="FD6220"/>
              </a:solidFill>
              <a:prstDash val="solid"/>
              <a:miter/>
            </a:ln>
          </p:spPr>
          <p:txBody>
            <a:bodyPr/>
            <a:lstStyle/>
            <a:p>
              <a:endParaRPr lang="en-US"/>
            </a:p>
          </p:txBody>
        </p:sp>
        <p:sp>
          <p:nvSpPr>
            <p:cNvPr id="4" name="TextBox 4"/>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028700" y="9140065"/>
            <a:ext cx="945880" cy="236470"/>
          </a:xfrm>
          <a:custGeom>
            <a:avLst/>
            <a:gdLst/>
            <a:ahLst/>
            <a:cxnLst/>
            <a:rect l="l" t="t" r="r" b="b"/>
            <a:pathLst>
              <a:path w="945880" h="236470">
                <a:moveTo>
                  <a:pt x="0" y="0"/>
                </a:moveTo>
                <a:lnTo>
                  <a:pt x="945880" y="0"/>
                </a:lnTo>
                <a:lnTo>
                  <a:pt x="945880" y="236470"/>
                </a:lnTo>
                <a:lnTo>
                  <a:pt x="0" y="2364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6384897" y="5379918"/>
            <a:ext cx="6059445" cy="6059445"/>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txBody>
            <a:bodyPr/>
            <a:lstStyle/>
            <a:p>
              <a:endParaRPr lang="en-US"/>
            </a:p>
          </p:txBody>
        </p:sp>
        <p:sp>
          <p:nvSpPr>
            <p:cNvPr id="8" name="TextBox 8"/>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Freeform 9"/>
          <p:cNvSpPr/>
          <p:nvPr/>
        </p:nvSpPr>
        <p:spPr>
          <a:xfrm>
            <a:off x="15720762" y="6964430"/>
            <a:ext cx="2000810" cy="4114800"/>
          </a:xfrm>
          <a:custGeom>
            <a:avLst/>
            <a:gdLst/>
            <a:ahLst/>
            <a:cxnLst/>
            <a:rect l="l" t="t" r="r" b="b"/>
            <a:pathLst>
              <a:path w="2000810" h="4114800">
                <a:moveTo>
                  <a:pt x="0" y="0"/>
                </a:moveTo>
                <a:lnTo>
                  <a:pt x="2000810" y="0"/>
                </a:lnTo>
                <a:lnTo>
                  <a:pt x="2000810" y="4114800"/>
                </a:lnTo>
                <a:lnTo>
                  <a:pt x="0" y="4114800"/>
                </a:lnTo>
                <a:lnTo>
                  <a:pt x="0" y="0"/>
                </a:lnTo>
                <a:close/>
              </a:path>
            </a:pathLst>
          </a:custGeom>
          <a:blipFill>
            <a:blip>
              <a:alphaModFix amt="53000"/>
              <a:extLst>
                <a:ext uri="{96DAC541-7B7A-43D3-8B79-37D633B846F1}">
                  <asvg:svgBlip xmlns:asvg="http://schemas.microsoft.com/office/drawing/2016/SVG/main" r:embed="rId4"/>
                </a:ext>
              </a:extLst>
            </a:blip>
            <a:stretch>
              <a:fillRect r="-204881"/>
            </a:stretch>
          </a:blipFill>
        </p:spPr>
        <p:txBody>
          <a:bodyPr/>
          <a:lstStyle/>
          <a:p>
            <a:endParaRPr lang="en-US"/>
          </a:p>
        </p:txBody>
      </p:sp>
      <p:grpSp>
        <p:nvGrpSpPr>
          <p:cNvPr id="10" name="Group 10"/>
          <p:cNvGrpSpPr/>
          <p:nvPr/>
        </p:nvGrpSpPr>
        <p:grpSpPr>
          <a:xfrm>
            <a:off x="11762088" y="-9632634"/>
            <a:ext cx="10994424" cy="1099442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514350" cap="sq">
              <a:solidFill>
                <a:srgbClr val="FD6220">
                  <a:alpha val="11765"/>
                </a:srgbClr>
              </a:solidFill>
              <a:prstDash val="solid"/>
              <a:miter/>
            </a:ln>
          </p:spPr>
          <p:txBody>
            <a:bodyPr/>
            <a:lstStyle/>
            <a:p>
              <a:endParaRPr lang="en-US"/>
            </a:p>
          </p:txBody>
        </p:sp>
        <p:sp>
          <p:nvSpPr>
            <p:cNvPr id="12" name="TextBox 12"/>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Group 13"/>
          <p:cNvGrpSpPr/>
          <p:nvPr/>
        </p:nvGrpSpPr>
        <p:grpSpPr>
          <a:xfrm>
            <a:off x="3373132" y="4114076"/>
            <a:ext cx="12198237" cy="2291464"/>
            <a:chOff x="0" y="0"/>
            <a:chExt cx="3212705" cy="603513"/>
          </a:xfrm>
        </p:grpSpPr>
        <p:sp>
          <p:nvSpPr>
            <p:cNvPr id="14" name="Freeform 14"/>
            <p:cNvSpPr/>
            <p:nvPr/>
          </p:nvSpPr>
          <p:spPr>
            <a:xfrm>
              <a:off x="0" y="0"/>
              <a:ext cx="3212704" cy="603513"/>
            </a:xfrm>
            <a:custGeom>
              <a:avLst/>
              <a:gdLst/>
              <a:ahLst/>
              <a:cxnLst/>
              <a:rect l="l" t="t" r="r" b="b"/>
              <a:pathLst>
                <a:path w="3212704" h="603513">
                  <a:moveTo>
                    <a:pt x="0" y="0"/>
                  </a:moveTo>
                  <a:lnTo>
                    <a:pt x="3212704" y="0"/>
                  </a:lnTo>
                  <a:lnTo>
                    <a:pt x="3212704" y="603513"/>
                  </a:lnTo>
                  <a:lnTo>
                    <a:pt x="0" y="603513"/>
                  </a:lnTo>
                  <a:close/>
                </a:path>
              </a:pathLst>
            </a:custGeom>
            <a:solidFill>
              <a:srgbClr val="FFFEFE"/>
            </a:solidFill>
          </p:spPr>
          <p:txBody>
            <a:bodyPr/>
            <a:lstStyle/>
            <a:p>
              <a:endParaRPr lang="en-US"/>
            </a:p>
          </p:txBody>
        </p:sp>
        <p:sp>
          <p:nvSpPr>
            <p:cNvPr id="15" name="TextBox 15"/>
            <p:cNvSpPr txBox="1"/>
            <p:nvPr/>
          </p:nvSpPr>
          <p:spPr>
            <a:xfrm>
              <a:off x="0" y="-28575"/>
              <a:ext cx="3212705" cy="632088"/>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6" name="TextBox 16"/>
          <p:cNvSpPr txBox="1"/>
          <p:nvPr/>
        </p:nvSpPr>
        <p:spPr>
          <a:xfrm>
            <a:off x="3642676" y="4037876"/>
            <a:ext cx="11928694" cy="4646890"/>
          </a:xfrm>
          <a:prstGeom prst="rect">
            <a:avLst/>
          </a:prstGeom>
        </p:spPr>
        <p:txBody>
          <a:bodyPr lIns="0" tIns="0" rIns="0" bIns="0" rtlCol="0" anchor="t">
            <a:spAutoFit/>
          </a:bodyPr>
          <a:lstStyle/>
          <a:p>
            <a:pPr marL="0" marR="0" lvl="0" indent="0" algn="ctr" defTabSz="914400" rtl="0" eaLnBrk="1" fontAlgn="auto" latinLnBrk="0" hangingPunct="1">
              <a:lnSpc>
                <a:spcPts val="5322"/>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5322"/>
              </a:lnSpc>
              <a:spcBef>
                <a:spcPts val="0"/>
              </a:spcBef>
              <a:spcAft>
                <a:spcPts val="0"/>
              </a:spcAft>
              <a:buClrTx/>
              <a:buSzTx/>
              <a:buFontTx/>
              <a:buNone/>
              <a:tabLst/>
              <a:defRPr/>
            </a:pPr>
            <a:r>
              <a:rPr kumimoji="0" lang="en-US" sz="3801" b="0" i="0" u="none" strike="noStrike" kern="1200" cap="none" spc="212" normalizeH="0" baseline="0" noProof="0">
                <a:ln>
                  <a:noFill/>
                </a:ln>
                <a:solidFill>
                  <a:srgbClr val="191919"/>
                </a:solidFill>
                <a:effectLst/>
                <a:uLnTx/>
                <a:uFillTx/>
                <a:latin typeface="Montserrat"/>
                <a:ea typeface="Montserrat"/>
                <a:cs typeface="Montserrat"/>
                <a:sym typeface="Montserrat"/>
              </a:rPr>
              <a:t>Participants write one operational challenge they face.</a:t>
            </a:r>
          </a:p>
          <a:p>
            <a:pPr marL="0" marR="0" lvl="0" indent="0" algn="ctr" defTabSz="914400" rtl="0" eaLnBrk="1" fontAlgn="auto" latinLnBrk="0" hangingPunct="1">
              <a:lnSpc>
                <a:spcPts val="5322"/>
              </a:lnSpc>
              <a:spcBef>
                <a:spcPts val="0"/>
              </a:spcBef>
              <a:spcAft>
                <a:spcPts val="0"/>
              </a:spcAft>
              <a:buClrTx/>
              <a:buSzTx/>
              <a:buFontTx/>
              <a:buNone/>
              <a:tabLst/>
              <a:defRPr/>
            </a:pPr>
            <a:endParaRPr kumimoji="0" lang="en-US" sz="3801" b="0" i="0" u="none" strike="noStrike" kern="1200" cap="none" spc="212" normalizeH="0" baseline="0" noProof="0">
              <a:ln>
                <a:noFill/>
              </a:ln>
              <a:solidFill>
                <a:srgbClr val="191919"/>
              </a:solidFill>
              <a:effectLst/>
              <a:uLnTx/>
              <a:uFillTx/>
              <a:latin typeface="Montserrat"/>
              <a:ea typeface="Montserrat"/>
              <a:cs typeface="Montserrat"/>
              <a:sym typeface="Montserrat"/>
            </a:endParaRPr>
          </a:p>
          <a:p>
            <a:pPr marL="0" marR="0" lvl="0" indent="0" algn="ctr" defTabSz="914400" rtl="0" eaLnBrk="1" fontAlgn="auto" latinLnBrk="0" hangingPunct="1">
              <a:lnSpc>
                <a:spcPts val="5322"/>
              </a:lnSpc>
              <a:spcBef>
                <a:spcPts val="0"/>
              </a:spcBef>
              <a:spcAft>
                <a:spcPts val="0"/>
              </a:spcAft>
              <a:buClrTx/>
              <a:buSzTx/>
              <a:buFontTx/>
              <a:buNone/>
              <a:tabLst/>
              <a:defRPr/>
            </a:pPr>
            <a:r>
              <a:rPr kumimoji="0" lang="en-US" sz="3801" b="0" i="0" u="none" strike="noStrike" kern="1200" cap="none" spc="212" normalizeH="0" baseline="0" noProof="0">
                <a:ln>
                  <a:noFill/>
                </a:ln>
                <a:solidFill>
                  <a:srgbClr val="191919"/>
                </a:solidFill>
                <a:effectLst/>
                <a:uLnTx/>
                <a:uFillTx/>
                <a:latin typeface="Montserrat"/>
                <a:ea typeface="Montserrat"/>
                <a:cs typeface="Montserrat"/>
                <a:sym typeface="Montserrat"/>
              </a:rPr>
              <a:t> Post on flipchart.</a:t>
            </a:r>
          </a:p>
          <a:p>
            <a:pPr marL="0" marR="0" lvl="0" indent="0" algn="ctr" defTabSz="914400" rtl="0" eaLnBrk="1" fontAlgn="auto" latinLnBrk="0" hangingPunct="1">
              <a:lnSpc>
                <a:spcPts val="5322"/>
              </a:lnSpc>
              <a:spcBef>
                <a:spcPts val="0"/>
              </a:spcBef>
              <a:spcAft>
                <a:spcPts val="0"/>
              </a:spcAft>
              <a:buClrTx/>
              <a:buSzTx/>
              <a:buFontTx/>
              <a:buNone/>
              <a:tabLst/>
              <a:defRPr/>
            </a:pPr>
            <a:r>
              <a:rPr kumimoji="0" lang="en-US" sz="3801" b="0" i="0" u="none" strike="noStrike" kern="1200" cap="none" spc="212" normalizeH="0" baseline="0" noProof="0">
                <a:ln>
                  <a:noFill/>
                </a:ln>
                <a:solidFill>
                  <a:srgbClr val="191919"/>
                </a:solidFill>
                <a:effectLst/>
                <a:uLnTx/>
                <a:uFillTx/>
                <a:latin typeface="Montserrat"/>
                <a:ea typeface="Montserrat"/>
                <a:cs typeface="Montserrat"/>
                <a:sym typeface="Montserrat"/>
              </a:rPr>
              <a:t> </a:t>
            </a:r>
          </a:p>
          <a:p>
            <a:pPr marL="0" marR="0" lvl="0" indent="0" algn="ctr" defTabSz="914400" rtl="0" eaLnBrk="1" fontAlgn="auto" latinLnBrk="0" hangingPunct="1">
              <a:lnSpc>
                <a:spcPts val="5322"/>
              </a:lnSpc>
              <a:spcBef>
                <a:spcPct val="0"/>
              </a:spcBef>
              <a:spcAft>
                <a:spcPts val="0"/>
              </a:spcAft>
              <a:buClrTx/>
              <a:buSzTx/>
              <a:buFontTx/>
              <a:buNone/>
              <a:tabLst/>
              <a:defRPr/>
            </a:pPr>
            <a:endParaRPr kumimoji="0" lang="en-US" sz="3801" b="0" i="0" u="none" strike="noStrike" kern="1200" cap="none" spc="212" normalizeH="0" baseline="0" noProof="0">
              <a:ln>
                <a:noFill/>
              </a:ln>
              <a:solidFill>
                <a:srgbClr val="191919"/>
              </a:solidFill>
              <a:effectLst/>
              <a:uLnTx/>
              <a:uFillTx/>
              <a:latin typeface="Montserrat"/>
              <a:ea typeface="Montserrat"/>
              <a:cs typeface="Montserrat"/>
              <a:sym typeface="Montserrat"/>
            </a:endParaRPr>
          </a:p>
        </p:txBody>
      </p:sp>
      <p:sp>
        <p:nvSpPr>
          <p:cNvPr id="17" name="TextBox 17"/>
          <p:cNvSpPr txBox="1"/>
          <p:nvPr/>
        </p:nvSpPr>
        <p:spPr>
          <a:xfrm>
            <a:off x="4561245" y="2327193"/>
            <a:ext cx="11159517" cy="745280"/>
          </a:xfrm>
          <a:prstGeom prst="rect">
            <a:avLst/>
          </a:prstGeom>
        </p:spPr>
        <p:txBody>
          <a:bodyPr lIns="0" tIns="0" rIns="0" bIns="0" rtlCol="0" anchor="t">
            <a:spAutoFit/>
          </a:bodyPr>
          <a:lstStyle/>
          <a:p>
            <a:pPr marL="0" marR="0" lvl="0" indent="0" algn="ctr" defTabSz="914400" rtl="0" eaLnBrk="1" fontAlgn="auto" latinLnBrk="0" hangingPunct="1">
              <a:lnSpc>
                <a:spcPts val="6171"/>
              </a:lnSpc>
              <a:spcBef>
                <a:spcPct val="0"/>
              </a:spcBef>
              <a:spcAft>
                <a:spcPts val="0"/>
              </a:spcAft>
              <a:buClrTx/>
              <a:buSzTx/>
              <a:buFontTx/>
              <a:buNone/>
              <a:tabLst/>
              <a:defRPr/>
            </a:pPr>
            <a:r>
              <a:rPr kumimoji="0" lang="en-US" sz="4408" b="1" i="1" u="none" strike="noStrike" kern="1200" cap="none" spc="617" normalizeH="0" baseline="0" noProof="0">
                <a:ln>
                  <a:noFill/>
                </a:ln>
                <a:solidFill>
                  <a:srgbClr val="F9232C"/>
                </a:solidFill>
                <a:effectLst/>
                <a:uLnTx/>
                <a:uFillTx/>
                <a:latin typeface="Montserrat Bold Italics"/>
                <a:ea typeface="Montserrat Bold Italics"/>
                <a:cs typeface="Montserrat Bold Italics"/>
                <a:sym typeface="Montserrat Bold Italics"/>
              </a:rPr>
              <a:t>The Challenge Wall</a:t>
            </a:r>
          </a:p>
        </p:txBody>
      </p:sp>
      <p:grpSp>
        <p:nvGrpSpPr>
          <p:cNvPr id="18" name="Group 18"/>
          <p:cNvGrpSpPr/>
          <p:nvPr/>
        </p:nvGrpSpPr>
        <p:grpSpPr>
          <a:xfrm>
            <a:off x="-5664310" y="-19050"/>
            <a:ext cx="10994424" cy="1099442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514350" cap="sq">
              <a:solidFill>
                <a:srgbClr val="FD6220">
                  <a:alpha val="11765"/>
                </a:srgbClr>
              </a:solidFill>
              <a:prstDash val="solid"/>
              <a:miter/>
            </a:ln>
          </p:spPr>
          <p:txBody>
            <a:bodyPr/>
            <a:lstStyle/>
            <a:p>
              <a:endParaRPr lang="en-US"/>
            </a:p>
          </p:txBody>
        </p:sp>
        <p:sp>
          <p:nvSpPr>
            <p:cNvPr id="20" name="TextBox 20"/>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1"/>
          <p:cNvSpPr txBox="1"/>
          <p:nvPr/>
        </p:nvSpPr>
        <p:spPr>
          <a:xfrm>
            <a:off x="5991006" y="771524"/>
            <a:ext cx="8299996" cy="600077"/>
          </a:xfrm>
          <a:prstGeom prst="rect">
            <a:avLst/>
          </a:prstGeom>
        </p:spPr>
        <p:txBody>
          <a:bodyPr lIns="0" tIns="0" rIns="0" bIns="0" rtlCol="0" anchor="t">
            <a:spAutoFit/>
          </a:bodyPr>
          <a:lstStyle/>
          <a:p>
            <a:pPr marL="0" marR="0" lvl="0" indent="0" algn="l" defTabSz="914400" rtl="0" eaLnBrk="1" fontAlgn="auto" latinLnBrk="0" hangingPunct="1">
              <a:lnSpc>
                <a:spcPts val="4500"/>
              </a:lnSpc>
              <a:spcBef>
                <a:spcPct val="0"/>
              </a:spcBef>
              <a:spcAft>
                <a:spcPts val="0"/>
              </a:spcAft>
              <a:buClrTx/>
              <a:buSzTx/>
              <a:buFontTx/>
              <a:buNone/>
              <a:tabLst/>
              <a:defRPr/>
            </a:pPr>
            <a:r>
              <a:rPr kumimoji="0" lang="en-US" sz="4500" b="1" i="0" u="none" strike="noStrike" kern="1200" cap="none" spc="-247" normalizeH="0" baseline="0" noProof="0">
                <a:ln>
                  <a:noFill/>
                </a:ln>
                <a:solidFill>
                  <a:srgbClr val="000000"/>
                </a:solidFill>
                <a:effectLst/>
                <a:uLnTx/>
                <a:uFillTx/>
                <a:latin typeface="Montserrat Bold"/>
                <a:ea typeface="Montserrat Bold"/>
                <a:cs typeface="Montserrat Bold"/>
                <a:sym typeface="Montserrat Bold"/>
              </a:rPr>
              <a:t>Operational Challenges at IITA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3313195" y="549958"/>
            <a:ext cx="11661609" cy="862234"/>
          </a:xfrm>
          <a:prstGeom prst="rect">
            <a:avLst/>
          </a:prstGeom>
        </p:spPr>
        <p:txBody>
          <a:bodyPr lIns="0" tIns="0" rIns="0" bIns="0" rtlCol="0" anchor="t">
            <a:spAutoFit/>
          </a:bodyPr>
          <a:lstStyle/>
          <a:p>
            <a:pPr marL="0" marR="0" lvl="0" indent="0" algn="l" defTabSz="914400" rtl="0" eaLnBrk="1" fontAlgn="auto" latinLnBrk="0" hangingPunct="1">
              <a:lnSpc>
                <a:spcPts val="7075"/>
              </a:lnSpc>
              <a:spcBef>
                <a:spcPct val="0"/>
              </a:spcBef>
              <a:spcAft>
                <a:spcPts val="0"/>
              </a:spcAft>
              <a:buClrTx/>
              <a:buSzTx/>
              <a:buFontTx/>
              <a:buNone/>
              <a:tabLst/>
              <a:defRPr/>
            </a:pPr>
            <a:r>
              <a:rPr kumimoji="0" lang="en-US" sz="5053" b="0" i="0" u="none" strike="noStrike" kern="1200" cap="none" spc="0" normalizeH="0" baseline="0" noProof="0">
                <a:ln>
                  <a:noFill/>
                </a:ln>
                <a:solidFill>
                  <a:srgbClr val="000000"/>
                </a:solidFill>
                <a:effectLst/>
                <a:uLnTx/>
                <a:uFillTx/>
                <a:latin typeface="Montserrat"/>
                <a:ea typeface="Montserrat"/>
                <a:cs typeface="Montserrat"/>
                <a:sym typeface="Montserrat"/>
              </a:rPr>
              <a:t>What Are Operational Challenges?</a:t>
            </a:r>
          </a:p>
        </p:txBody>
      </p:sp>
      <p:sp>
        <p:nvSpPr>
          <p:cNvPr id="3" name="TextBox 3"/>
          <p:cNvSpPr txBox="1"/>
          <p:nvPr/>
        </p:nvSpPr>
        <p:spPr>
          <a:xfrm>
            <a:off x="2337701" y="1926351"/>
            <a:ext cx="13612597" cy="7722792"/>
          </a:xfrm>
          <a:prstGeom prst="rect">
            <a:avLst/>
          </a:prstGeom>
        </p:spPr>
        <p:txBody>
          <a:bodyPr lIns="0" tIns="0" rIns="0" bIns="0" rtlCol="0" anchor="t">
            <a:spAutoFit/>
          </a:bodyPr>
          <a:lstStyle/>
          <a:p>
            <a:pPr marL="0" marR="0" lvl="0" indent="0" algn="l" defTabSz="914400" rtl="0" eaLnBrk="1" fontAlgn="auto" latinLnBrk="0" hangingPunct="1">
              <a:lnSpc>
                <a:spcPts val="5565"/>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5565"/>
              </a:lnSpc>
              <a:spcBef>
                <a:spcPts val="0"/>
              </a:spcBef>
              <a:spcAft>
                <a:spcPts val="0"/>
              </a:spcAft>
              <a:buClrTx/>
              <a:buSzTx/>
              <a:buFontTx/>
              <a:buNone/>
              <a:tabLst/>
              <a:defRPr/>
            </a:pPr>
            <a:r>
              <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Operational challenges are barriers that affect efficiency, quality or outcomes.</a:t>
            </a:r>
          </a:p>
          <a:p>
            <a:pPr marL="0" marR="0" lvl="0" indent="0" algn="l" defTabSz="914400" rtl="0" eaLnBrk="1" fontAlgn="auto" latinLnBrk="0" hangingPunct="1">
              <a:lnSpc>
                <a:spcPts val="5565"/>
              </a:lnSpc>
              <a:spcBef>
                <a:spcPts val="0"/>
              </a:spcBef>
              <a:spcAft>
                <a:spcPts val="0"/>
              </a:spcAft>
              <a:buClrTx/>
              <a:buSzTx/>
              <a:buFontTx/>
              <a:buNone/>
              <a:tabLst/>
              <a:defRPr/>
            </a:pPr>
            <a:endPar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endParaRPr>
          </a:p>
          <a:p>
            <a:pPr marL="0" marR="0" lvl="0" indent="0" algn="l" defTabSz="914400" rtl="0" eaLnBrk="1" fontAlgn="auto" latinLnBrk="0" hangingPunct="1">
              <a:lnSpc>
                <a:spcPts val="5565"/>
              </a:lnSpc>
              <a:spcBef>
                <a:spcPts val="0"/>
              </a:spcBef>
              <a:spcAft>
                <a:spcPts val="0"/>
              </a:spcAft>
              <a:buClrTx/>
              <a:buSzTx/>
              <a:buFontTx/>
              <a:buNone/>
              <a:tabLst/>
              <a:defRPr/>
            </a:pPr>
            <a:r>
              <a:rPr kumimoji="0" lang="en-US" sz="4062"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Examples:</a:t>
            </a: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Delayed approvals</a:t>
            </a: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Poor handoffs</a:t>
            </a: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Incomplete requests</a:t>
            </a: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Process duplication</a:t>
            </a:r>
          </a:p>
          <a:p>
            <a:pPr marL="877081" marR="0" lvl="1" indent="-438541" algn="l" defTabSz="914400" rtl="0" eaLnBrk="1" fontAlgn="auto" latinLnBrk="0" hangingPunct="1">
              <a:lnSpc>
                <a:spcPts val="5565"/>
              </a:lnSpc>
              <a:spcBef>
                <a:spcPts val="0"/>
              </a:spcBef>
              <a:spcAft>
                <a:spcPts val="0"/>
              </a:spcAft>
              <a:buClrTx/>
              <a:buSzTx/>
              <a:buFont typeface="Arial"/>
              <a:buChar char="•"/>
              <a:tabLst/>
              <a:defRPr/>
            </a:pPr>
            <a:r>
              <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Capacity strain</a:t>
            </a:r>
          </a:p>
          <a:p>
            <a:pPr marL="0" marR="0" lvl="0" indent="0" algn="l" defTabSz="914400" rtl="0" eaLnBrk="1" fontAlgn="auto" latinLnBrk="0" hangingPunct="1">
              <a:lnSpc>
                <a:spcPts val="5565"/>
              </a:lnSpc>
              <a:spcBef>
                <a:spcPts val="0"/>
              </a:spcBef>
              <a:spcAft>
                <a:spcPts val="0"/>
              </a:spcAft>
              <a:buClrTx/>
              <a:buSzTx/>
              <a:buFontTx/>
              <a:buNone/>
              <a:tabLst/>
              <a:defRPr/>
            </a:pPr>
            <a:endParaRPr kumimoji="0" lang="en-US" sz="4062"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Freeform 2"/>
          <p:cNvSpPr/>
          <p:nvPr/>
        </p:nvSpPr>
        <p:spPr>
          <a:xfrm>
            <a:off x="1337011" y="7771489"/>
            <a:ext cx="6499837" cy="2316305"/>
          </a:xfrm>
          <a:custGeom>
            <a:avLst/>
            <a:gdLst/>
            <a:ahLst/>
            <a:cxnLst/>
            <a:rect l="l" t="t" r="r" b="b"/>
            <a:pathLst>
              <a:path w="6499837" h="2316305">
                <a:moveTo>
                  <a:pt x="0" y="0"/>
                </a:moveTo>
                <a:lnTo>
                  <a:pt x="6499837" y="0"/>
                </a:lnTo>
                <a:lnTo>
                  <a:pt x="6499837" y="2316305"/>
                </a:lnTo>
                <a:lnTo>
                  <a:pt x="0" y="231630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2778131" y="933450"/>
            <a:ext cx="13602011" cy="862234"/>
          </a:xfrm>
          <a:prstGeom prst="rect">
            <a:avLst/>
          </a:prstGeom>
        </p:spPr>
        <p:txBody>
          <a:bodyPr lIns="0" tIns="0" rIns="0" bIns="0" rtlCol="0" anchor="t">
            <a:spAutoFit/>
          </a:bodyPr>
          <a:lstStyle/>
          <a:p>
            <a:pPr marL="0" marR="0" lvl="0" indent="0" algn="l" defTabSz="914400" rtl="0" eaLnBrk="1" fontAlgn="auto" latinLnBrk="0" hangingPunct="1">
              <a:lnSpc>
                <a:spcPts val="7075"/>
              </a:lnSpc>
              <a:spcBef>
                <a:spcPct val="0"/>
              </a:spcBef>
              <a:spcAft>
                <a:spcPts val="0"/>
              </a:spcAft>
              <a:buClrTx/>
              <a:buSzTx/>
              <a:buFontTx/>
              <a:buNone/>
              <a:tabLst/>
              <a:defRPr/>
            </a:pPr>
            <a:r>
              <a:rPr kumimoji="0" lang="en-US" sz="5053" b="0" i="0" u="none" strike="noStrike" kern="1200" cap="none" spc="0" normalizeH="0" baseline="0" noProof="0">
                <a:ln>
                  <a:noFill/>
                </a:ln>
                <a:solidFill>
                  <a:srgbClr val="000000"/>
                </a:solidFill>
                <a:effectLst/>
                <a:uLnTx/>
                <a:uFillTx/>
                <a:latin typeface="Montserrat"/>
                <a:ea typeface="Montserrat"/>
                <a:cs typeface="Montserrat"/>
                <a:sym typeface="Montserrat"/>
              </a:rPr>
              <a:t>Common Operational Challenges at IITA</a:t>
            </a:r>
          </a:p>
        </p:txBody>
      </p:sp>
      <p:sp>
        <p:nvSpPr>
          <p:cNvPr id="4" name="Freeform 4"/>
          <p:cNvSpPr/>
          <p:nvPr/>
        </p:nvSpPr>
        <p:spPr>
          <a:xfrm>
            <a:off x="1337011" y="2208015"/>
            <a:ext cx="6499837" cy="2316305"/>
          </a:xfrm>
          <a:custGeom>
            <a:avLst/>
            <a:gdLst/>
            <a:ahLst/>
            <a:cxnLst/>
            <a:rect l="l" t="t" r="r" b="b"/>
            <a:pathLst>
              <a:path w="6499837" h="2316305">
                <a:moveTo>
                  <a:pt x="0" y="0"/>
                </a:moveTo>
                <a:lnTo>
                  <a:pt x="6499837" y="0"/>
                </a:lnTo>
                <a:lnTo>
                  <a:pt x="6499837" y="2316305"/>
                </a:lnTo>
                <a:lnTo>
                  <a:pt x="0" y="231630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TextBox 5"/>
          <p:cNvSpPr txBox="1"/>
          <p:nvPr/>
        </p:nvSpPr>
        <p:spPr>
          <a:xfrm>
            <a:off x="1706510" y="3017404"/>
            <a:ext cx="5760839" cy="629920"/>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Procurement bottlenecks</a:t>
            </a:r>
          </a:p>
        </p:txBody>
      </p:sp>
      <p:sp>
        <p:nvSpPr>
          <p:cNvPr id="6" name="Freeform 6"/>
          <p:cNvSpPr/>
          <p:nvPr/>
        </p:nvSpPr>
        <p:spPr>
          <a:xfrm>
            <a:off x="10640699" y="2207549"/>
            <a:ext cx="6499837" cy="2316305"/>
          </a:xfrm>
          <a:custGeom>
            <a:avLst/>
            <a:gdLst/>
            <a:ahLst/>
            <a:cxnLst/>
            <a:rect l="l" t="t" r="r" b="b"/>
            <a:pathLst>
              <a:path w="6499837" h="2316305">
                <a:moveTo>
                  <a:pt x="0" y="0"/>
                </a:moveTo>
                <a:lnTo>
                  <a:pt x="6499836" y="0"/>
                </a:lnTo>
                <a:lnTo>
                  <a:pt x="6499836" y="2316305"/>
                </a:lnTo>
                <a:lnTo>
                  <a:pt x="0" y="231630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a:off x="1337011" y="4960248"/>
            <a:ext cx="6499837" cy="2316305"/>
          </a:xfrm>
          <a:custGeom>
            <a:avLst/>
            <a:gdLst/>
            <a:ahLst/>
            <a:cxnLst/>
            <a:rect l="l" t="t" r="r" b="b"/>
            <a:pathLst>
              <a:path w="6499837" h="2316305">
                <a:moveTo>
                  <a:pt x="0" y="0"/>
                </a:moveTo>
                <a:lnTo>
                  <a:pt x="6499837" y="0"/>
                </a:lnTo>
                <a:lnTo>
                  <a:pt x="6499837" y="2316306"/>
                </a:lnTo>
                <a:lnTo>
                  <a:pt x="0" y="23163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a:off x="10640699" y="4960248"/>
            <a:ext cx="6499837" cy="2316305"/>
          </a:xfrm>
          <a:custGeom>
            <a:avLst/>
            <a:gdLst/>
            <a:ahLst/>
            <a:cxnLst/>
            <a:rect l="l" t="t" r="r" b="b"/>
            <a:pathLst>
              <a:path w="6499837" h="2316305">
                <a:moveTo>
                  <a:pt x="0" y="0"/>
                </a:moveTo>
                <a:lnTo>
                  <a:pt x="6499836" y="0"/>
                </a:lnTo>
                <a:lnTo>
                  <a:pt x="6499836" y="2316306"/>
                </a:lnTo>
                <a:lnTo>
                  <a:pt x="0" y="231630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10759463" y="7771489"/>
            <a:ext cx="6499837" cy="2316305"/>
          </a:xfrm>
          <a:custGeom>
            <a:avLst/>
            <a:gdLst/>
            <a:ahLst/>
            <a:cxnLst/>
            <a:rect l="l" t="t" r="r" b="b"/>
            <a:pathLst>
              <a:path w="6499837" h="2316305">
                <a:moveTo>
                  <a:pt x="0" y="0"/>
                </a:moveTo>
                <a:lnTo>
                  <a:pt x="6499837" y="0"/>
                </a:lnTo>
                <a:lnTo>
                  <a:pt x="6499837" y="2316305"/>
                </a:lnTo>
                <a:lnTo>
                  <a:pt x="0" y="231630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TextBox 10"/>
          <p:cNvSpPr txBox="1"/>
          <p:nvPr/>
        </p:nvSpPr>
        <p:spPr>
          <a:xfrm>
            <a:off x="11247727" y="3017870"/>
            <a:ext cx="5523309" cy="629920"/>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Travel processing delays</a:t>
            </a:r>
          </a:p>
        </p:txBody>
      </p:sp>
      <p:sp>
        <p:nvSpPr>
          <p:cNvPr id="11" name="TextBox 11"/>
          <p:cNvSpPr txBox="1"/>
          <p:nvPr/>
        </p:nvSpPr>
        <p:spPr>
          <a:xfrm>
            <a:off x="1337011" y="5321928"/>
            <a:ext cx="6526883" cy="1287145"/>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Research support coordination gaps</a:t>
            </a:r>
          </a:p>
        </p:txBody>
      </p:sp>
      <p:sp>
        <p:nvSpPr>
          <p:cNvPr id="12" name="TextBox 12"/>
          <p:cNvSpPr txBox="1"/>
          <p:nvPr/>
        </p:nvSpPr>
        <p:spPr>
          <a:xfrm>
            <a:off x="11637139" y="5650541"/>
            <a:ext cx="4743004" cy="629920"/>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Communication silos</a:t>
            </a:r>
          </a:p>
        </p:txBody>
      </p:sp>
      <p:sp>
        <p:nvSpPr>
          <p:cNvPr id="13" name="TextBox 13"/>
          <p:cNvSpPr txBox="1"/>
          <p:nvPr/>
        </p:nvSpPr>
        <p:spPr>
          <a:xfrm>
            <a:off x="2255463" y="8628380"/>
            <a:ext cx="4662934" cy="629920"/>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Competing priorities</a:t>
            </a:r>
          </a:p>
        </p:txBody>
      </p:sp>
      <p:sp>
        <p:nvSpPr>
          <p:cNvPr id="14" name="TextBox 14"/>
          <p:cNvSpPr txBox="1"/>
          <p:nvPr/>
        </p:nvSpPr>
        <p:spPr>
          <a:xfrm>
            <a:off x="11084686" y="8628380"/>
            <a:ext cx="5849392" cy="629920"/>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Role ownership confusion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540365" y="520988"/>
            <a:ext cx="15718935" cy="775971"/>
          </a:xfrm>
          <a:prstGeom prst="rect">
            <a:avLst/>
          </a:prstGeom>
        </p:spPr>
        <p:txBody>
          <a:bodyPr lIns="0" tIns="0" rIns="0" bIns="0" rtlCol="0" anchor="t">
            <a:spAutoFit/>
          </a:bodyPr>
          <a:lstStyle/>
          <a:p>
            <a:pPr marL="0" marR="0" lvl="0" indent="0" algn="ctr" defTabSz="914400" rtl="0" eaLnBrk="1" fontAlgn="auto" latinLnBrk="0" hangingPunct="1">
              <a:lnSpc>
                <a:spcPts val="5800"/>
              </a:lnSpc>
              <a:spcBef>
                <a:spcPts val="0"/>
              </a:spcBef>
              <a:spcAft>
                <a:spcPts val="0"/>
              </a:spcAft>
              <a:buClrTx/>
              <a:buSzTx/>
              <a:buFontTx/>
              <a:buNone/>
              <a:tabLst/>
              <a:defRPr/>
            </a:pPr>
            <a:r>
              <a:rPr kumimoji="0" lang="en-US" sz="5800" b="1" i="0" u="none" strike="noStrike" kern="1200" cap="none" spc="-319" normalizeH="0" baseline="0" noProof="0">
                <a:ln>
                  <a:noFill/>
                </a:ln>
                <a:solidFill>
                  <a:srgbClr val="0B0A0A"/>
                </a:solidFill>
                <a:effectLst/>
                <a:uLnTx/>
                <a:uFillTx/>
                <a:latin typeface="Montserrat Bold"/>
                <a:ea typeface="Montserrat Bold"/>
                <a:cs typeface="Montserrat Bold"/>
                <a:sym typeface="Montserrat Bold"/>
              </a:rPr>
              <a:t>Common Errors in Institutional Operations </a:t>
            </a:r>
          </a:p>
        </p:txBody>
      </p:sp>
      <p:sp>
        <p:nvSpPr>
          <p:cNvPr id="3" name="Freeform 3"/>
          <p:cNvSpPr/>
          <p:nvPr/>
        </p:nvSpPr>
        <p:spPr>
          <a:xfrm>
            <a:off x="4817406" y="5485964"/>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3704869" y="360265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7621696" y="7194363"/>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6" name="Group 6"/>
          <p:cNvGrpSpPr/>
          <p:nvPr/>
        </p:nvGrpSpPr>
        <p:grpSpPr>
          <a:xfrm>
            <a:off x="525524" y="1925609"/>
            <a:ext cx="7096172" cy="1043954"/>
            <a:chOff x="0" y="0"/>
            <a:chExt cx="1949914" cy="286862"/>
          </a:xfrm>
        </p:grpSpPr>
        <p:sp>
          <p:nvSpPr>
            <p:cNvPr id="7" name="Freeform 7"/>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8" name="TextBox 8"/>
            <p:cNvSpPr txBox="1"/>
            <p:nvPr/>
          </p:nvSpPr>
          <p:spPr>
            <a:xfrm>
              <a:off x="0" y="-38100"/>
              <a:ext cx="1949914" cy="324962"/>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TextBox 9"/>
          <p:cNvSpPr txBox="1"/>
          <p:nvPr/>
        </p:nvSpPr>
        <p:spPr>
          <a:xfrm>
            <a:off x="2039252" y="2192735"/>
            <a:ext cx="6483657"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Incorrect dates in reports</a:t>
            </a:r>
          </a:p>
        </p:txBody>
      </p:sp>
      <p:sp>
        <p:nvSpPr>
          <p:cNvPr id="10" name="Freeform 10"/>
          <p:cNvSpPr/>
          <p:nvPr/>
        </p:nvSpPr>
        <p:spPr>
          <a:xfrm>
            <a:off x="565026" y="2042214"/>
            <a:ext cx="927349" cy="927349"/>
          </a:xfrm>
          <a:custGeom>
            <a:avLst/>
            <a:gdLst/>
            <a:ahLst/>
            <a:cxnLst/>
            <a:rect l="l" t="t" r="r" b="b"/>
            <a:pathLst>
              <a:path w="927349" h="927349">
                <a:moveTo>
                  <a:pt x="0" y="0"/>
                </a:moveTo>
                <a:lnTo>
                  <a:pt x="927348" y="0"/>
                </a:lnTo>
                <a:lnTo>
                  <a:pt x="927348"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1" name="Freeform 11"/>
          <p:cNvSpPr/>
          <p:nvPr/>
        </p:nvSpPr>
        <p:spPr>
          <a:xfrm>
            <a:off x="10706108" y="895739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2" name="Group 12"/>
          <p:cNvGrpSpPr/>
          <p:nvPr/>
        </p:nvGrpSpPr>
        <p:grpSpPr>
          <a:xfrm>
            <a:off x="2443669" y="3544354"/>
            <a:ext cx="8262439" cy="1043954"/>
            <a:chOff x="0" y="0"/>
            <a:chExt cx="2270385" cy="286862"/>
          </a:xfrm>
        </p:grpSpPr>
        <p:sp>
          <p:nvSpPr>
            <p:cNvPr id="13" name="Freeform 13"/>
            <p:cNvSpPr/>
            <p:nvPr/>
          </p:nvSpPr>
          <p:spPr>
            <a:xfrm>
              <a:off x="0" y="0"/>
              <a:ext cx="2270385" cy="286862"/>
            </a:xfrm>
            <a:custGeom>
              <a:avLst/>
              <a:gdLst/>
              <a:ahLst/>
              <a:cxnLst/>
              <a:rect l="l" t="t" r="r" b="b"/>
              <a:pathLst>
                <a:path w="2270385" h="286862">
                  <a:moveTo>
                    <a:pt x="47787" y="0"/>
                  </a:moveTo>
                  <a:lnTo>
                    <a:pt x="2222598" y="0"/>
                  </a:lnTo>
                  <a:cubicBezTo>
                    <a:pt x="2248990" y="0"/>
                    <a:pt x="2270385" y="21395"/>
                    <a:pt x="2270385" y="47787"/>
                  </a:cubicBezTo>
                  <a:lnTo>
                    <a:pt x="2270385" y="239075"/>
                  </a:lnTo>
                  <a:cubicBezTo>
                    <a:pt x="2270385" y="251749"/>
                    <a:pt x="2265350" y="263903"/>
                    <a:pt x="2256389" y="272865"/>
                  </a:cubicBezTo>
                  <a:cubicBezTo>
                    <a:pt x="2247427" y="281827"/>
                    <a:pt x="2235272" y="286862"/>
                    <a:pt x="2222598" y="286862"/>
                  </a:cubicBezTo>
                  <a:lnTo>
                    <a:pt x="47787" y="286862"/>
                  </a:lnTo>
                  <a:cubicBezTo>
                    <a:pt x="35113" y="286862"/>
                    <a:pt x="22958" y="281827"/>
                    <a:pt x="13997" y="272865"/>
                  </a:cubicBezTo>
                  <a:cubicBezTo>
                    <a:pt x="5035" y="263903"/>
                    <a:pt x="0" y="251749"/>
                    <a:pt x="0" y="239075"/>
                  </a:cubicBezTo>
                  <a:lnTo>
                    <a:pt x="0" y="47787"/>
                  </a:lnTo>
                  <a:cubicBezTo>
                    <a:pt x="0" y="35113"/>
                    <a:pt x="5035" y="22958"/>
                    <a:pt x="13997" y="13997"/>
                  </a:cubicBezTo>
                  <a:cubicBezTo>
                    <a:pt x="22958" y="5035"/>
                    <a:pt x="35113" y="0"/>
                    <a:pt x="47787" y="0"/>
                  </a:cubicBezTo>
                  <a:close/>
                </a:path>
              </a:pathLst>
            </a:custGeom>
            <a:solidFill>
              <a:srgbClr val="060B37"/>
            </a:solidFill>
          </p:spPr>
          <p:txBody>
            <a:bodyPr/>
            <a:lstStyle/>
            <a:p>
              <a:endParaRPr lang="en-US"/>
            </a:p>
          </p:txBody>
        </p:sp>
        <p:sp>
          <p:nvSpPr>
            <p:cNvPr id="14" name="TextBox 14"/>
            <p:cNvSpPr txBox="1"/>
            <p:nvPr/>
          </p:nvSpPr>
          <p:spPr>
            <a:xfrm>
              <a:off x="0" y="-38100"/>
              <a:ext cx="2270385" cy="324962"/>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p:cNvGrpSpPr/>
          <p:nvPr/>
        </p:nvGrpSpPr>
        <p:grpSpPr>
          <a:xfrm>
            <a:off x="4537285" y="5369359"/>
            <a:ext cx="7096172" cy="1043954"/>
            <a:chOff x="0" y="0"/>
            <a:chExt cx="1949914" cy="286862"/>
          </a:xfrm>
        </p:grpSpPr>
        <p:sp>
          <p:nvSpPr>
            <p:cNvPr id="16" name="Freeform 16"/>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17" name="TextBox 17"/>
            <p:cNvSpPr txBox="1"/>
            <p:nvPr/>
          </p:nvSpPr>
          <p:spPr>
            <a:xfrm>
              <a:off x="0" y="-38100"/>
              <a:ext cx="1949914" cy="324962"/>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8" name="Group 18"/>
          <p:cNvGrpSpPr/>
          <p:nvPr/>
        </p:nvGrpSpPr>
        <p:grpSpPr>
          <a:xfrm>
            <a:off x="7621696" y="7194363"/>
            <a:ext cx="7096172" cy="1043954"/>
            <a:chOff x="0" y="0"/>
            <a:chExt cx="1949914" cy="286862"/>
          </a:xfrm>
        </p:grpSpPr>
        <p:sp>
          <p:nvSpPr>
            <p:cNvPr id="19" name="Freeform 19"/>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20" name="TextBox 20"/>
            <p:cNvSpPr txBox="1"/>
            <p:nvPr/>
          </p:nvSpPr>
          <p:spPr>
            <a:xfrm>
              <a:off x="0" y="-38100"/>
              <a:ext cx="1949914" cy="324962"/>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p:cNvGrpSpPr/>
          <p:nvPr/>
        </p:nvGrpSpPr>
        <p:grpSpPr>
          <a:xfrm>
            <a:off x="10706108" y="8899094"/>
            <a:ext cx="7096172" cy="1043954"/>
            <a:chOff x="0" y="0"/>
            <a:chExt cx="1949914" cy="286862"/>
          </a:xfrm>
        </p:grpSpPr>
        <p:sp>
          <p:nvSpPr>
            <p:cNvPr id="22" name="Freeform 22"/>
            <p:cNvSpPr/>
            <p:nvPr/>
          </p:nvSpPr>
          <p:spPr>
            <a:xfrm>
              <a:off x="0" y="0"/>
              <a:ext cx="1949914" cy="286862"/>
            </a:xfrm>
            <a:custGeom>
              <a:avLst/>
              <a:gdLst/>
              <a:ahLst/>
              <a:cxnLst/>
              <a:rect l="l" t="t" r="r" b="b"/>
              <a:pathLst>
                <a:path w="1949914" h="286862">
                  <a:moveTo>
                    <a:pt x="55641" y="0"/>
                  </a:moveTo>
                  <a:lnTo>
                    <a:pt x="1894273" y="0"/>
                  </a:lnTo>
                  <a:cubicBezTo>
                    <a:pt x="1925003" y="0"/>
                    <a:pt x="1949914" y="24911"/>
                    <a:pt x="1949914" y="55641"/>
                  </a:cubicBezTo>
                  <a:lnTo>
                    <a:pt x="1949914" y="231221"/>
                  </a:lnTo>
                  <a:cubicBezTo>
                    <a:pt x="1949914" y="245978"/>
                    <a:pt x="1944052" y="260130"/>
                    <a:pt x="1933617" y="270565"/>
                  </a:cubicBezTo>
                  <a:cubicBezTo>
                    <a:pt x="1923182" y="281000"/>
                    <a:pt x="1909030" y="286862"/>
                    <a:pt x="1894273" y="286862"/>
                  </a:cubicBezTo>
                  <a:lnTo>
                    <a:pt x="55641" y="286862"/>
                  </a:lnTo>
                  <a:cubicBezTo>
                    <a:pt x="24911" y="286862"/>
                    <a:pt x="0" y="261950"/>
                    <a:pt x="0" y="231221"/>
                  </a:cubicBezTo>
                  <a:lnTo>
                    <a:pt x="0" y="55641"/>
                  </a:lnTo>
                  <a:cubicBezTo>
                    <a:pt x="0" y="24911"/>
                    <a:pt x="24911" y="0"/>
                    <a:pt x="55641" y="0"/>
                  </a:cubicBezTo>
                  <a:close/>
                </a:path>
              </a:pathLst>
            </a:custGeom>
            <a:solidFill>
              <a:srgbClr val="060B37"/>
            </a:solidFill>
          </p:spPr>
          <p:txBody>
            <a:bodyPr/>
            <a:lstStyle/>
            <a:p>
              <a:endParaRPr lang="en-US"/>
            </a:p>
          </p:txBody>
        </p:sp>
        <p:sp>
          <p:nvSpPr>
            <p:cNvPr id="23" name="TextBox 23"/>
            <p:cNvSpPr txBox="1"/>
            <p:nvPr/>
          </p:nvSpPr>
          <p:spPr>
            <a:xfrm>
              <a:off x="0" y="-38100"/>
              <a:ext cx="1949914" cy="324962"/>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TextBox 24"/>
          <p:cNvSpPr txBox="1"/>
          <p:nvPr/>
        </p:nvSpPr>
        <p:spPr>
          <a:xfrm>
            <a:off x="3832927" y="3842571"/>
            <a:ext cx="6886168"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Spelling and grammatical errors</a:t>
            </a:r>
          </a:p>
        </p:txBody>
      </p:sp>
      <p:sp>
        <p:nvSpPr>
          <p:cNvPr id="25" name="TextBox 25"/>
          <p:cNvSpPr txBox="1"/>
          <p:nvPr/>
        </p:nvSpPr>
        <p:spPr>
          <a:xfrm>
            <a:off x="6140675" y="5610425"/>
            <a:ext cx="5376982"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Inconsistent formatting</a:t>
            </a:r>
          </a:p>
        </p:txBody>
      </p:sp>
      <p:sp>
        <p:nvSpPr>
          <p:cNvPr id="26" name="TextBox 26"/>
          <p:cNvSpPr txBox="1"/>
          <p:nvPr/>
        </p:nvSpPr>
        <p:spPr>
          <a:xfrm>
            <a:off x="9144000" y="7432488"/>
            <a:ext cx="5149287"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Wrong financial figures</a:t>
            </a:r>
          </a:p>
        </p:txBody>
      </p:sp>
      <p:sp>
        <p:nvSpPr>
          <p:cNvPr id="27" name="TextBox 27"/>
          <p:cNvSpPr txBox="1"/>
          <p:nvPr/>
        </p:nvSpPr>
        <p:spPr>
          <a:xfrm>
            <a:off x="12103542" y="9195898"/>
            <a:ext cx="4379490"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Missing attachments</a:t>
            </a:r>
          </a:p>
        </p:txBody>
      </p:sp>
      <p:sp>
        <p:nvSpPr>
          <p:cNvPr id="28" name="Freeform 28"/>
          <p:cNvSpPr/>
          <p:nvPr/>
        </p:nvSpPr>
        <p:spPr>
          <a:xfrm>
            <a:off x="2663220" y="3666040"/>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9" name="Freeform 29"/>
          <p:cNvSpPr/>
          <p:nvPr/>
        </p:nvSpPr>
        <p:spPr>
          <a:xfrm>
            <a:off x="4632218" y="549104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0" name="Freeform 30"/>
          <p:cNvSpPr/>
          <p:nvPr/>
        </p:nvSpPr>
        <p:spPr>
          <a:xfrm>
            <a:off x="7901817" y="7252665"/>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1" name="Freeform 31"/>
          <p:cNvSpPr/>
          <p:nvPr/>
        </p:nvSpPr>
        <p:spPr>
          <a:xfrm>
            <a:off x="10706108" y="901936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558298" y="2910603"/>
            <a:ext cx="5701002" cy="5701002"/>
          </a:xfrm>
          <a:custGeom>
            <a:avLst/>
            <a:gdLst/>
            <a:ahLst/>
            <a:cxnLst/>
            <a:rect l="l" t="t" r="r" b="b"/>
            <a:pathLst>
              <a:path w="5701002" h="5701002">
                <a:moveTo>
                  <a:pt x="0" y="0"/>
                </a:moveTo>
                <a:lnTo>
                  <a:pt x="5701002" y="0"/>
                </a:lnTo>
                <a:lnTo>
                  <a:pt x="5701002" y="5701002"/>
                </a:lnTo>
                <a:lnTo>
                  <a:pt x="0" y="570100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4771756" y="727710"/>
            <a:ext cx="9096644" cy="654025"/>
          </a:xfrm>
          <a:prstGeom prst="rect">
            <a:avLst/>
          </a:prstGeom>
        </p:spPr>
        <p:txBody>
          <a:bodyPr wrap="square" lIns="0" tIns="0" rIns="0" bIns="0" rtlCol="0" anchor="t">
            <a:spAutoFit/>
          </a:bodyPr>
          <a:lstStyle/>
          <a:p>
            <a:pPr marL="0" marR="0" lvl="0" indent="0" algn="ctr" defTabSz="914400" rtl="0" eaLnBrk="1" fontAlgn="auto" latinLnBrk="0" hangingPunct="1">
              <a:lnSpc>
                <a:spcPts val="5084"/>
              </a:lnSpc>
              <a:spcBef>
                <a:spcPct val="0"/>
              </a:spcBef>
              <a:spcAft>
                <a:spcPts val="0"/>
              </a:spcAft>
              <a:buClrTx/>
              <a:buSzTx/>
              <a:buFontTx/>
              <a:buNone/>
              <a:tabLst/>
              <a:defRPr/>
            </a:pPr>
            <a:r>
              <a:rPr kumimoji="0" lang="en-US" sz="4499" b="1" i="0" u="none" strike="noStrike" kern="1200" cap="none" spc="0" normalizeH="0" baseline="0" noProof="0" dirty="0">
                <a:ln>
                  <a:noFill/>
                </a:ln>
                <a:solidFill>
                  <a:srgbClr val="F14A16"/>
                </a:solidFill>
                <a:effectLst/>
                <a:uLnTx/>
                <a:uFillTx/>
                <a:latin typeface="Montserrat Bold"/>
                <a:ea typeface="Montserrat Bold"/>
                <a:cs typeface="Montserrat Bold"/>
                <a:sym typeface="Montserrat Bold"/>
              </a:rPr>
              <a:t>Symptoms vs Root Causes</a:t>
            </a:r>
          </a:p>
        </p:txBody>
      </p:sp>
      <p:sp>
        <p:nvSpPr>
          <p:cNvPr id="4" name="TextBox 4"/>
          <p:cNvSpPr txBox="1"/>
          <p:nvPr/>
        </p:nvSpPr>
        <p:spPr>
          <a:xfrm>
            <a:off x="2955149" y="2037779"/>
            <a:ext cx="7944452" cy="7220521"/>
          </a:xfrm>
          <a:prstGeom prst="rect">
            <a:avLst/>
          </a:prstGeom>
        </p:spPr>
        <p:txBody>
          <a:bodyPr lIns="0" tIns="0" rIns="0" bIns="0" rtlCol="0" anchor="t">
            <a:spAutoFit/>
          </a:bodyPr>
          <a:lstStyle/>
          <a:p>
            <a:pPr marL="0" marR="0" lvl="0" indent="0" algn="l" defTabSz="914400" rtl="0" eaLnBrk="1" fontAlgn="auto" latinLnBrk="0" hangingPunct="1">
              <a:lnSpc>
                <a:spcPts val="5084"/>
              </a:lnSpc>
              <a:spcBef>
                <a:spcPts val="0"/>
              </a:spcBef>
              <a:spcAft>
                <a:spcPts val="0"/>
              </a:spcAft>
              <a:buClrTx/>
              <a:buSzTx/>
              <a:buFontTx/>
              <a:buNone/>
              <a:tabLst/>
              <a:defRPr/>
            </a:pPr>
            <a:r>
              <a:rPr kumimoji="0" lang="en-US" sz="44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Symptoms:</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44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endParaRPr>
          </a:p>
          <a:p>
            <a:pPr marL="906770" marR="0" lvl="1" indent="-453385" algn="l" defTabSz="914400" rtl="0" eaLnBrk="1" fontAlgn="auto" latinLnBrk="0" hangingPunct="1">
              <a:lnSpc>
                <a:spcPts val="4745"/>
              </a:lnSpc>
              <a:spcBef>
                <a:spcPts val="0"/>
              </a:spcBef>
              <a:spcAft>
                <a:spcPts val="0"/>
              </a:spcAft>
              <a:buClrTx/>
              <a:buSzTx/>
              <a:buFont typeface="Arial"/>
              <a:buChar char="•"/>
              <a:tabLst/>
              <a:defRPr/>
            </a:pPr>
            <a:r>
              <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Delays</a:t>
            </a:r>
          </a:p>
          <a:p>
            <a:pPr marL="906770" marR="0" lvl="1" indent="-453385" algn="l" defTabSz="914400" rtl="0" eaLnBrk="1" fontAlgn="auto" latinLnBrk="0" hangingPunct="1">
              <a:lnSpc>
                <a:spcPts val="4745"/>
              </a:lnSpc>
              <a:spcBef>
                <a:spcPts val="0"/>
              </a:spcBef>
              <a:spcAft>
                <a:spcPts val="0"/>
              </a:spcAft>
              <a:buClrTx/>
              <a:buSzTx/>
              <a:buFont typeface="Arial"/>
              <a:buChar char="•"/>
              <a:tabLst/>
              <a:defRPr/>
            </a:pPr>
            <a:r>
              <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Complaints</a:t>
            </a:r>
          </a:p>
          <a:p>
            <a:pPr marL="906770" marR="0" lvl="1" indent="-453385" algn="l" defTabSz="914400" rtl="0" eaLnBrk="1" fontAlgn="auto" latinLnBrk="0" hangingPunct="1">
              <a:lnSpc>
                <a:spcPts val="4745"/>
              </a:lnSpc>
              <a:spcBef>
                <a:spcPts val="0"/>
              </a:spcBef>
              <a:spcAft>
                <a:spcPts val="0"/>
              </a:spcAft>
              <a:buClrTx/>
              <a:buSzTx/>
              <a:buFont typeface="Arial"/>
              <a:buChar char="•"/>
              <a:tabLst/>
              <a:defRPr/>
            </a:pPr>
            <a:r>
              <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Rework</a:t>
            </a:r>
          </a:p>
          <a:p>
            <a:pPr marL="0" marR="0" lvl="0" indent="0" algn="l" defTabSz="914400" rtl="0" eaLnBrk="1" fontAlgn="auto" latinLnBrk="0" hangingPunct="1">
              <a:lnSpc>
                <a:spcPts val="4406"/>
              </a:lnSpc>
              <a:spcBef>
                <a:spcPts val="0"/>
              </a:spcBef>
              <a:spcAft>
                <a:spcPts val="0"/>
              </a:spcAft>
              <a:buClrTx/>
              <a:buSzTx/>
              <a:buFontTx/>
              <a:buNone/>
              <a:tabLst/>
              <a:defRPr/>
            </a:pPr>
            <a:endPar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endParaRPr>
          </a:p>
          <a:p>
            <a:pPr marL="0" marR="0" lvl="0" indent="0" algn="l" defTabSz="914400" rtl="0" eaLnBrk="1" fontAlgn="auto" latinLnBrk="0" hangingPunct="1">
              <a:lnSpc>
                <a:spcPts val="5084"/>
              </a:lnSpc>
              <a:spcBef>
                <a:spcPts val="0"/>
              </a:spcBef>
              <a:spcAft>
                <a:spcPts val="0"/>
              </a:spcAft>
              <a:buClrTx/>
              <a:buSzTx/>
              <a:buFontTx/>
              <a:buNone/>
              <a:tabLst/>
              <a:defRPr/>
            </a:pPr>
            <a:r>
              <a:rPr kumimoji="0" lang="en-US" sz="44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Root Causes:</a:t>
            </a:r>
          </a:p>
          <a:p>
            <a:pPr marL="0" marR="0" lvl="0" indent="0" algn="l" defTabSz="914400" rtl="0" eaLnBrk="1" fontAlgn="auto" latinLnBrk="0" hangingPunct="1">
              <a:lnSpc>
                <a:spcPts val="5084"/>
              </a:lnSpc>
              <a:spcBef>
                <a:spcPts val="0"/>
              </a:spcBef>
              <a:spcAft>
                <a:spcPts val="0"/>
              </a:spcAft>
              <a:buClrTx/>
              <a:buSzTx/>
              <a:buFontTx/>
              <a:buNone/>
              <a:tabLst/>
              <a:defRPr/>
            </a:pPr>
            <a:endParaRPr kumimoji="0" lang="en-US" sz="44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endParaRPr>
          </a:p>
          <a:p>
            <a:pPr marL="906770" marR="0" lvl="1" indent="-453385" algn="l" defTabSz="914400" rtl="0" eaLnBrk="1" fontAlgn="auto" latinLnBrk="0" hangingPunct="1">
              <a:lnSpc>
                <a:spcPts val="4745"/>
              </a:lnSpc>
              <a:spcBef>
                <a:spcPts val="0"/>
              </a:spcBef>
              <a:spcAft>
                <a:spcPts val="0"/>
              </a:spcAft>
              <a:buClrTx/>
              <a:buSzTx/>
              <a:buFont typeface="Arial"/>
              <a:buChar char="•"/>
              <a:tabLst/>
              <a:defRPr/>
            </a:pPr>
            <a:r>
              <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Unclear process</a:t>
            </a:r>
          </a:p>
          <a:p>
            <a:pPr marL="906770" marR="0" lvl="1" indent="-453385" algn="l" defTabSz="914400" rtl="0" eaLnBrk="1" fontAlgn="auto" latinLnBrk="0" hangingPunct="1">
              <a:lnSpc>
                <a:spcPts val="4745"/>
              </a:lnSpc>
              <a:spcBef>
                <a:spcPts val="0"/>
              </a:spcBef>
              <a:spcAft>
                <a:spcPts val="0"/>
              </a:spcAft>
              <a:buClrTx/>
              <a:buSzTx/>
              <a:buFont typeface="Arial"/>
              <a:buChar char="•"/>
              <a:tabLst/>
              <a:defRPr/>
            </a:pPr>
            <a:r>
              <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Weak controls</a:t>
            </a:r>
          </a:p>
          <a:p>
            <a:pPr marL="906770" marR="0" lvl="1" indent="-453385" algn="l" defTabSz="914400" rtl="0" eaLnBrk="1" fontAlgn="auto" latinLnBrk="0" hangingPunct="1">
              <a:lnSpc>
                <a:spcPts val="4745"/>
              </a:lnSpc>
              <a:spcBef>
                <a:spcPts val="0"/>
              </a:spcBef>
              <a:spcAft>
                <a:spcPts val="0"/>
              </a:spcAft>
              <a:buClrTx/>
              <a:buSzTx/>
              <a:buFont typeface="Arial"/>
              <a:buChar char="•"/>
              <a:tabLst/>
              <a:defRPr/>
            </a:pPr>
            <a:r>
              <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Poor coordination</a:t>
            </a:r>
          </a:p>
          <a:p>
            <a:pPr marL="906770" marR="0" lvl="1" indent="-453385" algn="l" defTabSz="914400" rtl="0" eaLnBrk="1" fontAlgn="auto" latinLnBrk="0" hangingPunct="1">
              <a:lnSpc>
                <a:spcPts val="4745"/>
              </a:lnSpc>
              <a:spcBef>
                <a:spcPts val="0"/>
              </a:spcBef>
              <a:spcAft>
                <a:spcPts val="0"/>
              </a:spcAft>
              <a:buClrTx/>
              <a:buSzTx/>
              <a:buFont typeface="Arial"/>
              <a:buChar char="•"/>
              <a:tabLst/>
              <a:defRPr/>
            </a:pPr>
            <a:r>
              <a:rPr kumimoji="0" lang="en-US" sz="4199" b="0" i="1" u="none" strike="noStrike" kern="1200" cap="none" spc="0" normalizeH="0" baseline="0" noProof="0">
                <a:ln>
                  <a:noFill/>
                </a:ln>
                <a:solidFill>
                  <a:srgbClr val="000000"/>
                </a:solidFill>
                <a:effectLst/>
                <a:uLnTx/>
                <a:uFillTx/>
                <a:latin typeface="Montserrat Italics"/>
                <a:ea typeface="Montserrat Italics"/>
                <a:cs typeface="Montserrat Italics"/>
                <a:sym typeface="Montserrat Italics"/>
              </a:rPr>
              <a:t>Skill gaps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grpSp>
        <p:nvGrpSpPr>
          <p:cNvPr id="2" name="Group 2"/>
          <p:cNvGrpSpPr/>
          <p:nvPr/>
        </p:nvGrpSpPr>
        <p:grpSpPr>
          <a:xfrm>
            <a:off x="9032207" y="0"/>
            <a:ext cx="9255793" cy="10287000"/>
            <a:chOff x="0" y="0"/>
            <a:chExt cx="12341057" cy="13716000"/>
          </a:xfrm>
        </p:grpSpPr>
        <p:pic>
          <p:nvPicPr>
            <p:cNvPr id="3" name="Picture 3"/>
            <p:cNvPicPr>
              <a:picLocks noChangeAspect="1"/>
            </p:cNvPicPr>
            <p:nvPr/>
          </p:nvPicPr>
          <p:blipFill>
            <a:blip r:embed="rId3"/>
            <a:srcRect l="20171" r="20171"/>
            <a:stretch>
              <a:fillRect/>
            </a:stretch>
          </p:blipFill>
          <p:spPr>
            <a:xfrm>
              <a:off x="0" y="0"/>
              <a:ext cx="12341057" cy="13716000"/>
            </a:xfrm>
            <a:prstGeom prst="rect">
              <a:avLst/>
            </a:prstGeom>
          </p:spPr>
        </p:pic>
      </p:grpSp>
      <p:grpSp>
        <p:nvGrpSpPr>
          <p:cNvPr id="4" name="Group 4"/>
          <p:cNvGrpSpPr/>
          <p:nvPr/>
        </p:nvGrpSpPr>
        <p:grpSpPr>
          <a:xfrm>
            <a:off x="-1373119" y="-1315898"/>
            <a:ext cx="3314868" cy="13405540"/>
            <a:chOff x="0" y="0"/>
            <a:chExt cx="200986" cy="812800"/>
          </a:xfrm>
        </p:grpSpPr>
        <p:sp>
          <p:nvSpPr>
            <p:cNvPr id="5" name="Freeform 5"/>
            <p:cNvSpPr/>
            <p:nvPr/>
          </p:nvSpPr>
          <p:spPr>
            <a:xfrm>
              <a:off x="0" y="0"/>
              <a:ext cx="200986" cy="812800"/>
            </a:xfrm>
            <a:custGeom>
              <a:avLst/>
              <a:gdLst/>
              <a:ahLst/>
              <a:cxnLst/>
              <a:rect l="l" t="t" r="r" b="b"/>
              <a:pathLst>
                <a:path w="200986" h="812800">
                  <a:moveTo>
                    <a:pt x="100493" y="0"/>
                  </a:moveTo>
                  <a:cubicBezTo>
                    <a:pt x="44992" y="0"/>
                    <a:pt x="0" y="181951"/>
                    <a:pt x="0" y="406400"/>
                  </a:cubicBezTo>
                  <a:cubicBezTo>
                    <a:pt x="0" y="630849"/>
                    <a:pt x="44992" y="812800"/>
                    <a:pt x="100493" y="812800"/>
                  </a:cubicBezTo>
                  <a:cubicBezTo>
                    <a:pt x="155994" y="812800"/>
                    <a:pt x="200986" y="630849"/>
                    <a:pt x="200986" y="406400"/>
                  </a:cubicBezTo>
                  <a:cubicBezTo>
                    <a:pt x="200986" y="181951"/>
                    <a:pt x="155994" y="0"/>
                    <a:pt x="100493" y="0"/>
                  </a:cubicBezTo>
                  <a:close/>
                </a:path>
              </a:pathLst>
            </a:custGeom>
            <a:ln w="19050" cap="sq">
              <a:solidFill>
                <a:srgbClr val="FD6220"/>
              </a:solidFill>
              <a:prstDash val="solid"/>
              <a:miter/>
            </a:ln>
          </p:spPr>
          <p:txBody>
            <a:bodyPr/>
            <a:lstStyle/>
            <a:p>
              <a:endParaRPr lang="en-US"/>
            </a:p>
          </p:txBody>
        </p:sp>
        <p:sp>
          <p:nvSpPr>
            <p:cNvPr id="6" name="TextBox 6"/>
            <p:cNvSpPr txBox="1"/>
            <p:nvPr/>
          </p:nvSpPr>
          <p:spPr>
            <a:xfrm>
              <a:off x="18842" y="47625"/>
              <a:ext cx="163301"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735588" y="4647268"/>
            <a:ext cx="992463" cy="992463"/>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txBody>
            <a:bodyPr/>
            <a:lstStyle/>
            <a:p>
              <a:endParaRPr lang="en-US"/>
            </a:p>
          </p:txBody>
        </p:sp>
        <p:sp>
          <p:nvSpPr>
            <p:cNvPr id="9" name="TextBox 9"/>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3779"/>
                </a:lnSpc>
                <a:spcBef>
                  <a:spcPct val="0"/>
                </a:spcBef>
                <a:spcAft>
                  <a:spcPts val="0"/>
                </a:spcAft>
                <a:buClrTx/>
                <a:buSzTx/>
                <a:buFontTx/>
                <a:buNone/>
                <a:tabLst/>
                <a:defRPr/>
              </a:pPr>
              <a:r>
                <a:rPr kumimoji="0" lang="en-US" sz="2699" b="0" i="0" u="none" strike="noStrike" kern="1200" cap="none" spc="0" normalizeH="0" baseline="0" noProof="0">
                  <a:ln>
                    <a:noFill/>
                  </a:ln>
                  <a:solidFill>
                    <a:srgbClr val="FFFEFE"/>
                  </a:solidFill>
                  <a:effectLst/>
                  <a:uLnTx/>
                  <a:uFillTx/>
                  <a:latin typeface="Montserrat"/>
                  <a:ea typeface="Montserrat"/>
                  <a:cs typeface="Montserrat"/>
                  <a:sym typeface="Montserrat"/>
                </a:rPr>
                <a:t>5</a:t>
              </a:r>
            </a:p>
          </p:txBody>
        </p:sp>
      </p:grpSp>
      <p:grpSp>
        <p:nvGrpSpPr>
          <p:cNvPr id="10" name="Group 10"/>
          <p:cNvGrpSpPr/>
          <p:nvPr/>
        </p:nvGrpSpPr>
        <p:grpSpPr>
          <a:xfrm>
            <a:off x="977741" y="3315742"/>
            <a:ext cx="508158" cy="543805"/>
            <a:chOff x="0" y="0"/>
            <a:chExt cx="812800" cy="869819"/>
          </a:xfrm>
        </p:grpSpPr>
        <p:sp>
          <p:nvSpPr>
            <p:cNvPr id="11" name="Freeform 11"/>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12" name="TextBox 12"/>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3</a:t>
              </a:r>
            </a:p>
          </p:txBody>
        </p:sp>
      </p:grpSp>
      <p:grpSp>
        <p:nvGrpSpPr>
          <p:cNvPr id="13" name="Group 13"/>
          <p:cNvGrpSpPr/>
          <p:nvPr/>
        </p:nvGrpSpPr>
        <p:grpSpPr>
          <a:xfrm>
            <a:off x="977741" y="1982349"/>
            <a:ext cx="508158" cy="543805"/>
            <a:chOff x="0" y="0"/>
            <a:chExt cx="812800" cy="869819"/>
          </a:xfrm>
        </p:grpSpPr>
        <p:sp>
          <p:nvSpPr>
            <p:cNvPr id="14" name="Freeform 14"/>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15" name="TextBox 15"/>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1</a:t>
              </a:r>
            </a:p>
          </p:txBody>
        </p:sp>
      </p:grpSp>
      <p:grpSp>
        <p:nvGrpSpPr>
          <p:cNvPr id="16" name="Group 16"/>
          <p:cNvGrpSpPr/>
          <p:nvPr/>
        </p:nvGrpSpPr>
        <p:grpSpPr>
          <a:xfrm>
            <a:off x="977741" y="3983373"/>
            <a:ext cx="508158" cy="543805"/>
            <a:chOff x="0" y="0"/>
            <a:chExt cx="812800" cy="869819"/>
          </a:xfrm>
        </p:grpSpPr>
        <p:sp>
          <p:nvSpPr>
            <p:cNvPr id="17" name="Freeform 17"/>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18" name="TextBox 18"/>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4</a:t>
              </a:r>
            </a:p>
          </p:txBody>
        </p:sp>
      </p:grpSp>
      <p:grpSp>
        <p:nvGrpSpPr>
          <p:cNvPr id="19" name="Group 19"/>
          <p:cNvGrpSpPr/>
          <p:nvPr/>
        </p:nvGrpSpPr>
        <p:grpSpPr>
          <a:xfrm>
            <a:off x="977741" y="2648112"/>
            <a:ext cx="508158" cy="543805"/>
            <a:chOff x="0" y="0"/>
            <a:chExt cx="812800" cy="869819"/>
          </a:xfrm>
        </p:grpSpPr>
        <p:sp>
          <p:nvSpPr>
            <p:cNvPr id="20" name="Freeform 20"/>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1" name="TextBox 21"/>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2</a:t>
              </a:r>
            </a:p>
          </p:txBody>
        </p:sp>
      </p:grpSp>
      <p:sp>
        <p:nvSpPr>
          <p:cNvPr id="22" name="Freeform 22"/>
          <p:cNvSpPr/>
          <p:nvPr/>
        </p:nvSpPr>
        <p:spPr>
          <a:xfrm>
            <a:off x="16313420" y="1028700"/>
            <a:ext cx="945880" cy="236470"/>
          </a:xfrm>
          <a:custGeom>
            <a:avLst/>
            <a:gdLst/>
            <a:ahLst/>
            <a:cxnLst/>
            <a:rect l="l" t="t" r="r" b="b"/>
            <a:pathLst>
              <a:path w="945880" h="236470">
                <a:moveTo>
                  <a:pt x="0" y="0"/>
                </a:moveTo>
                <a:lnTo>
                  <a:pt x="945880" y="0"/>
                </a:lnTo>
                <a:lnTo>
                  <a:pt x="945880" y="236470"/>
                </a:lnTo>
                <a:lnTo>
                  <a:pt x="0" y="23647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3" name="TextBox 23"/>
          <p:cNvSpPr txBox="1"/>
          <p:nvPr/>
        </p:nvSpPr>
        <p:spPr>
          <a:xfrm>
            <a:off x="2155124" y="2681228"/>
            <a:ext cx="6905658" cy="5838201"/>
          </a:xfrm>
          <a:prstGeom prst="rect">
            <a:avLst/>
          </a:prstGeom>
        </p:spPr>
        <p:txBody>
          <a:bodyPr lIns="0" tIns="0" rIns="0" bIns="0" rtlCol="0" anchor="t">
            <a:spAutoFit/>
          </a:bodyPr>
          <a:lstStyle/>
          <a:p>
            <a:pPr marL="0" marR="0" lvl="0" indent="0" algn="l" defTabSz="914400" rtl="0" eaLnBrk="1" fontAlgn="auto" latinLnBrk="0" hangingPunct="1">
              <a:lnSpc>
                <a:spcPts val="5104"/>
              </a:lnSpc>
              <a:spcBef>
                <a:spcPts val="0"/>
              </a:spcBef>
              <a:spcAft>
                <a:spcPts val="0"/>
              </a:spcAft>
              <a:buClrTx/>
              <a:buSzTx/>
              <a:buFontTx/>
              <a:buNone/>
              <a:tabLst/>
              <a:defRPr/>
            </a:pPr>
            <a:r>
              <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rPr>
              <a:t> </a:t>
            </a:r>
            <a:r>
              <a:rPr kumimoji="0" lang="en-US" sz="3646"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5 Whys</a:t>
            </a:r>
          </a:p>
          <a:p>
            <a:pPr marL="0" marR="0" lvl="0" indent="0" algn="l" defTabSz="914400" rtl="0" eaLnBrk="1" fontAlgn="auto" latinLnBrk="0" hangingPunct="1">
              <a:lnSpc>
                <a:spcPts val="5104"/>
              </a:lnSpc>
              <a:spcBef>
                <a:spcPts val="0"/>
              </a:spcBef>
              <a:spcAft>
                <a:spcPts val="0"/>
              </a:spcAft>
              <a:buClrTx/>
              <a:buSzTx/>
              <a:buFontTx/>
              <a:buNone/>
              <a:tabLst/>
              <a:defRPr/>
            </a:pPr>
            <a:endParaRPr kumimoji="0" lang="en-US" sz="3646"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endParaRPr>
          </a:p>
          <a:p>
            <a:pPr marL="0" marR="0" lvl="0" indent="0" algn="l" defTabSz="914400" rtl="0" eaLnBrk="1" fontAlgn="auto" latinLnBrk="0" hangingPunct="1">
              <a:lnSpc>
                <a:spcPts val="5104"/>
              </a:lnSpc>
              <a:spcBef>
                <a:spcPts val="0"/>
              </a:spcBef>
              <a:spcAft>
                <a:spcPts val="0"/>
              </a:spcAft>
              <a:buClrTx/>
              <a:buSzTx/>
              <a:buFontTx/>
              <a:buNone/>
              <a:tabLst/>
              <a:defRPr/>
            </a:pPr>
            <a:r>
              <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rPr>
              <a:t>Example exercise.</a:t>
            </a:r>
          </a:p>
          <a:p>
            <a:pPr marL="0" marR="0" lvl="0" indent="0" algn="l" defTabSz="914400" rtl="0" eaLnBrk="1" fontAlgn="auto" latinLnBrk="0" hangingPunct="1">
              <a:lnSpc>
                <a:spcPts val="5104"/>
              </a:lnSpc>
              <a:spcBef>
                <a:spcPts val="0"/>
              </a:spcBef>
              <a:spcAft>
                <a:spcPts val="0"/>
              </a:spcAft>
              <a:buClrTx/>
              <a:buSzTx/>
              <a:buFontTx/>
              <a:buNone/>
              <a:tabLst/>
              <a:defRPr/>
            </a:pPr>
            <a:endPar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5104"/>
              </a:lnSpc>
              <a:spcBef>
                <a:spcPts val="0"/>
              </a:spcBef>
              <a:spcAft>
                <a:spcPts val="0"/>
              </a:spcAft>
              <a:buClrTx/>
              <a:buSzTx/>
              <a:buFontTx/>
              <a:buNone/>
              <a:tabLst/>
              <a:defRPr/>
            </a:pPr>
            <a:r>
              <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rPr>
              <a:t> Problem: Request delayed.</a:t>
            </a:r>
          </a:p>
          <a:p>
            <a:pPr marL="0" marR="0" lvl="0" indent="0" algn="l" defTabSz="914400" rtl="0" eaLnBrk="1" fontAlgn="auto" latinLnBrk="0" hangingPunct="1">
              <a:lnSpc>
                <a:spcPts val="5104"/>
              </a:lnSpc>
              <a:spcBef>
                <a:spcPts val="0"/>
              </a:spcBef>
              <a:spcAft>
                <a:spcPts val="0"/>
              </a:spcAft>
              <a:buClrTx/>
              <a:buSzTx/>
              <a:buFontTx/>
              <a:buNone/>
              <a:tabLst/>
              <a:defRPr/>
            </a:pPr>
            <a:r>
              <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rPr>
              <a:t> Why?</a:t>
            </a:r>
          </a:p>
          <a:p>
            <a:pPr marL="0" marR="0" lvl="0" indent="0" algn="l" defTabSz="914400" rtl="0" eaLnBrk="1" fontAlgn="auto" latinLnBrk="0" hangingPunct="1">
              <a:lnSpc>
                <a:spcPts val="5104"/>
              </a:lnSpc>
              <a:spcBef>
                <a:spcPts val="0"/>
              </a:spcBef>
              <a:spcAft>
                <a:spcPts val="0"/>
              </a:spcAft>
              <a:buClrTx/>
              <a:buSzTx/>
              <a:buFontTx/>
              <a:buNone/>
              <a:tabLst/>
              <a:defRPr/>
            </a:pPr>
            <a:endPar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5104"/>
              </a:lnSpc>
              <a:spcBef>
                <a:spcPts val="0"/>
              </a:spcBef>
              <a:spcAft>
                <a:spcPts val="0"/>
              </a:spcAft>
              <a:buClrTx/>
              <a:buSzTx/>
              <a:buFontTx/>
              <a:buNone/>
              <a:tabLst/>
              <a:defRPr/>
            </a:pPr>
            <a:r>
              <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rPr>
              <a:t> (continue 5 levels)</a:t>
            </a:r>
          </a:p>
          <a:p>
            <a:pPr marL="0" marR="0" lvl="0" indent="0" algn="l" defTabSz="914400" rtl="0" eaLnBrk="1" fontAlgn="auto" latinLnBrk="0" hangingPunct="1">
              <a:lnSpc>
                <a:spcPts val="5104"/>
              </a:lnSpc>
              <a:spcBef>
                <a:spcPts val="0"/>
              </a:spcBef>
              <a:spcAft>
                <a:spcPts val="0"/>
              </a:spcAft>
              <a:buClrTx/>
              <a:buSzTx/>
              <a:buFontTx/>
              <a:buNone/>
              <a:tabLst/>
              <a:defRPr/>
            </a:pPr>
            <a:endParaRPr kumimoji="0" lang="en-US" sz="3646"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p:txBody>
      </p:sp>
      <p:sp>
        <p:nvSpPr>
          <p:cNvPr id="24" name="TextBox 24"/>
          <p:cNvSpPr txBox="1"/>
          <p:nvPr/>
        </p:nvSpPr>
        <p:spPr>
          <a:xfrm>
            <a:off x="2471117" y="489636"/>
            <a:ext cx="10432731" cy="1163853"/>
          </a:xfrm>
          <a:prstGeom prst="rect">
            <a:avLst/>
          </a:prstGeom>
        </p:spPr>
        <p:txBody>
          <a:bodyPr lIns="0" tIns="0" rIns="0" bIns="0" rtlCol="0" anchor="t">
            <a:spAutoFit/>
          </a:bodyPr>
          <a:lstStyle/>
          <a:p>
            <a:pPr marL="0" marR="0" lvl="0" indent="0" algn="l" defTabSz="914400" rtl="0" eaLnBrk="1" fontAlgn="auto" latinLnBrk="0" hangingPunct="1">
              <a:lnSpc>
                <a:spcPts val="8902"/>
              </a:lnSpc>
              <a:spcBef>
                <a:spcPct val="0"/>
              </a:spcBef>
              <a:spcAft>
                <a:spcPts val="0"/>
              </a:spcAft>
              <a:buClrTx/>
              <a:buSzTx/>
              <a:buFontTx/>
              <a:buNone/>
              <a:tabLst/>
              <a:defRPr/>
            </a:pPr>
            <a:r>
              <a:rPr kumimoji="0" lang="en-US" sz="8243" b="1" i="0" u="none" strike="noStrike" kern="1200" cap="none" spc="0" normalizeH="0" baseline="0" noProof="0">
                <a:ln>
                  <a:noFill/>
                </a:ln>
                <a:solidFill>
                  <a:srgbClr val="191919"/>
                </a:solidFill>
                <a:effectLst/>
                <a:uLnTx/>
                <a:uFillTx/>
                <a:latin typeface="Montserrat Bold"/>
                <a:ea typeface="Montserrat Bold"/>
                <a:cs typeface="Montserrat Bold"/>
                <a:sym typeface="Montserrat Bold"/>
              </a:rPr>
              <a:t>Root Cause Tool</a:t>
            </a:r>
          </a:p>
        </p:txBody>
      </p:sp>
      <p:sp>
        <p:nvSpPr>
          <p:cNvPr id="25" name="TextBox 25"/>
          <p:cNvSpPr txBox="1"/>
          <p:nvPr/>
        </p:nvSpPr>
        <p:spPr>
          <a:xfrm>
            <a:off x="2030034" y="8609954"/>
            <a:ext cx="5056566" cy="665310"/>
          </a:xfrm>
          <a:prstGeom prst="rect">
            <a:avLst/>
          </a:prstGeom>
        </p:spPr>
        <p:txBody>
          <a:bodyPr wrap="square" lIns="0" tIns="0" rIns="0" bIns="0" rtlCol="0" anchor="t">
            <a:spAutoFit/>
          </a:bodyPr>
          <a:lstStyle/>
          <a:p>
            <a:pPr marL="0" marR="0" lvl="0" indent="0" algn="ctr" defTabSz="914400" rtl="0" eaLnBrk="1" fontAlgn="auto" latinLnBrk="0" hangingPunct="1">
              <a:lnSpc>
                <a:spcPts val="5599"/>
              </a:lnSpc>
              <a:spcBef>
                <a:spcPct val="0"/>
              </a:spcBef>
              <a:spcAft>
                <a:spcPts val="0"/>
              </a:spcAft>
              <a:buClrTx/>
              <a:buSzTx/>
              <a:buFontTx/>
              <a:buNone/>
              <a:tabLst/>
              <a:defRPr/>
            </a:pPr>
            <a:r>
              <a:rPr kumimoji="0" lang="en-US" sz="3999"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Group practice.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grpSp>
        <p:nvGrpSpPr>
          <p:cNvPr id="2" name="Group 2"/>
          <p:cNvGrpSpPr/>
          <p:nvPr/>
        </p:nvGrpSpPr>
        <p:grpSpPr>
          <a:xfrm>
            <a:off x="13155785" y="1900089"/>
            <a:ext cx="1596621" cy="1372096"/>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4" name="TextBox 4"/>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p:cNvSpPr txBox="1"/>
          <p:nvPr/>
        </p:nvSpPr>
        <p:spPr>
          <a:xfrm>
            <a:off x="2743200" y="1157910"/>
            <a:ext cx="10029006" cy="551433"/>
          </a:xfrm>
          <a:prstGeom prst="rect">
            <a:avLst/>
          </a:prstGeom>
        </p:spPr>
        <p:txBody>
          <a:bodyPr wrap="square" lIns="0" tIns="0" rIns="0" bIns="0" rtlCol="0" anchor="t">
            <a:spAutoFit/>
          </a:bodyPr>
          <a:lstStyle/>
          <a:p>
            <a:pPr marL="0" marR="0" lvl="0" indent="0" algn="l" defTabSz="914400" rtl="0" eaLnBrk="1" fontAlgn="auto" latinLnBrk="0" hangingPunct="1">
              <a:lnSpc>
                <a:spcPts val="4300"/>
              </a:lnSpc>
              <a:spcBef>
                <a:spcPct val="0"/>
              </a:spcBef>
              <a:spcAft>
                <a:spcPts val="0"/>
              </a:spcAft>
              <a:buClrTx/>
              <a:buSzTx/>
              <a:buFontTx/>
              <a:buNone/>
              <a:tabLst/>
              <a:defRPr/>
            </a:pPr>
            <a:r>
              <a:rPr kumimoji="0" lang="en-US" sz="4300" b="1" i="0" u="none" strike="noStrike" kern="1200" cap="none" spc="-236" normalizeH="0" baseline="0" noProof="0" dirty="0">
                <a:ln>
                  <a:noFill/>
                </a:ln>
                <a:solidFill>
                  <a:srgbClr val="000000"/>
                </a:solidFill>
                <a:effectLst/>
                <a:uLnTx/>
                <a:uFillTx/>
                <a:latin typeface="Montserrat Bold"/>
                <a:ea typeface="Montserrat Bold"/>
                <a:cs typeface="Montserrat Bold"/>
                <a:sym typeface="Montserrat Bold"/>
              </a:rPr>
              <a:t>Activity — Challenge Diagnosis</a:t>
            </a:r>
          </a:p>
        </p:txBody>
      </p:sp>
      <p:sp>
        <p:nvSpPr>
          <p:cNvPr id="6" name="TextBox 6"/>
          <p:cNvSpPr txBox="1"/>
          <p:nvPr/>
        </p:nvSpPr>
        <p:spPr>
          <a:xfrm>
            <a:off x="1024573" y="2263108"/>
            <a:ext cx="11544300" cy="6865982"/>
          </a:xfrm>
          <a:prstGeom prst="rect">
            <a:avLst/>
          </a:prstGeom>
        </p:spPr>
        <p:txBody>
          <a:bodyPr wrap="square" lIns="0" tIns="0" rIns="0" bIns="0" rtlCol="0" anchor="t">
            <a:spAutoFit/>
          </a:bodyPr>
          <a:lstStyle/>
          <a:p>
            <a:pPr marL="0" marR="0" lvl="0" indent="0" algn="l" defTabSz="914400" rtl="0" eaLnBrk="1" fontAlgn="auto" latinLnBrk="0" hangingPunct="1">
              <a:lnSpc>
                <a:spcPts val="49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Teams choose one operational challenge in your department, and </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 Use:</a:t>
            </a:r>
          </a:p>
          <a:p>
            <a:pPr marL="755651" marR="0" lvl="1" indent="-377825" algn="l" defTabSz="914400" rtl="0" eaLnBrk="1" fontAlgn="auto" latinLnBrk="0" hangingPunct="1">
              <a:lnSpc>
                <a:spcPts val="4900"/>
              </a:lnSpc>
              <a:spcBef>
                <a:spcPts val="0"/>
              </a:spcBef>
              <a:spcAft>
                <a:spcPts val="0"/>
              </a:spcAft>
              <a:buClrTx/>
              <a:buSzTx/>
              <a:buFont typeface="Arial"/>
              <a:buChar char="•"/>
              <a:tabLst/>
              <a:defRPr/>
            </a:pP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Root cause as an analytical tool to honestly uncover the real reason(s) for the challenge being experienced.</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 Each Group should propose solutions - (between 5-8)</a:t>
            </a: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 (Group discussions - 8 mins. Presentation 2 mins)</a:t>
            </a:r>
          </a:p>
          <a:p>
            <a:pPr marL="0" marR="0" lvl="0" indent="0" algn="l" defTabSz="914400" rtl="0" eaLnBrk="1" fontAlgn="auto" latinLnBrk="0" hangingPunct="1">
              <a:lnSpc>
                <a:spcPts val="4900"/>
              </a:lnSpc>
              <a:spcBef>
                <a:spcPct val="0"/>
              </a:spcBef>
              <a:spcAft>
                <a:spcPts val="0"/>
              </a:spcAft>
              <a:buClrTx/>
              <a:buSzTx/>
              <a:buFontTx/>
              <a:buNone/>
              <a:tabLst/>
              <a:defRPr/>
            </a:pPr>
            <a:endPar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endParaRPr>
          </a:p>
        </p:txBody>
      </p:sp>
      <p:sp>
        <p:nvSpPr>
          <p:cNvPr id="7" name="TextBox 7"/>
          <p:cNvSpPr txBox="1"/>
          <p:nvPr/>
        </p:nvSpPr>
        <p:spPr>
          <a:xfrm>
            <a:off x="13155785" y="2208312"/>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R</a:t>
            </a:r>
          </a:p>
        </p:txBody>
      </p:sp>
      <p:grpSp>
        <p:nvGrpSpPr>
          <p:cNvPr id="8" name="Group 8"/>
          <p:cNvGrpSpPr/>
          <p:nvPr/>
        </p:nvGrpSpPr>
        <p:grpSpPr>
          <a:xfrm>
            <a:off x="13155785" y="3681760"/>
            <a:ext cx="1596621" cy="1372096"/>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10" name="TextBox 10"/>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3155785" y="5463431"/>
            <a:ext cx="1596621" cy="1372096"/>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13" name="TextBox 13"/>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3155785" y="7245102"/>
            <a:ext cx="1596621" cy="1372096"/>
            <a:chOff x="0" y="0"/>
            <a:chExt cx="812800" cy="698500"/>
          </a:xfrm>
        </p:grpSpPr>
        <p:sp>
          <p:nvSpPr>
            <p:cNvPr id="15" name="Freeform 1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16" name="TextBox 16"/>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15662679" y="1214041"/>
            <a:ext cx="1596621" cy="1372096"/>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19" name="TextBox 19"/>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15662679" y="2995712"/>
            <a:ext cx="1596621" cy="1372096"/>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22" name="TextBox 22"/>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p:nvPr/>
        </p:nvGrpSpPr>
        <p:grpSpPr>
          <a:xfrm>
            <a:off x="15662679" y="4777383"/>
            <a:ext cx="1596621" cy="1372096"/>
            <a:chOff x="0" y="0"/>
            <a:chExt cx="812800" cy="698500"/>
          </a:xfrm>
        </p:grpSpPr>
        <p:sp>
          <p:nvSpPr>
            <p:cNvPr id="24" name="Freeform 2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25" name="TextBox 25"/>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p:cNvGrpSpPr/>
          <p:nvPr/>
        </p:nvGrpSpPr>
        <p:grpSpPr>
          <a:xfrm>
            <a:off x="15662679" y="6559054"/>
            <a:ext cx="1596621" cy="1372096"/>
            <a:chOff x="0" y="0"/>
            <a:chExt cx="812800" cy="698500"/>
          </a:xfrm>
        </p:grpSpPr>
        <p:sp>
          <p:nvSpPr>
            <p:cNvPr id="27" name="Freeform 2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28" name="TextBox 28"/>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Group 29"/>
          <p:cNvGrpSpPr/>
          <p:nvPr/>
        </p:nvGrpSpPr>
        <p:grpSpPr>
          <a:xfrm>
            <a:off x="15662679" y="8344396"/>
            <a:ext cx="1596621" cy="1372096"/>
            <a:chOff x="0" y="0"/>
            <a:chExt cx="812800" cy="698500"/>
          </a:xfrm>
        </p:grpSpPr>
        <p:sp>
          <p:nvSpPr>
            <p:cNvPr id="30" name="Freeform 3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E68400"/>
            </a:solidFill>
          </p:spPr>
          <p:txBody>
            <a:bodyPr/>
            <a:lstStyle/>
            <a:p>
              <a:endParaRPr lang="en-US"/>
            </a:p>
          </p:txBody>
        </p:sp>
        <p:sp>
          <p:nvSpPr>
            <p:cNvPr id="31" name="TextBox 31"/>
            <p:cNvSpPr txBox="1"/>
            <p:nvPr/>
          </p:nvSpPr>
          <p:spPr>
            <a:xfrm>
              <a:off x="114300" y="-28575"/>
              <a:ext cx="584200" cy="727075"/>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2" name="TextBox 32"/>
          <p:cNvSpPr txBox="1"/>
          <p:nvPr/>
        </p:nvSpPr>
        <p:spPr>
          <a:xfrm>
            <a:off x="13155785" y="5771654"/>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O</a:t>
            </a:r>
          </a:p>
        </p:txBody>
      </p:sp>
      <p:sp>
        <p:nvSpPr>
          <p:cNvPr id="33" name="TextBox 33"/>
          <p:cNvSpPr txBox="1"/>
          <p:nvPr/>
        </p:nvSpPr>
        <p:spPr>
          <a:xfrm>
            <a:off x="13155785" y="7549902"/>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T</a:t>
            </a:r>
          </a:p>
        </p:txBody>
      </p:sp>
      <p:sp>
        <p:nvSpPr>
          <p:cNvPr id="34" name="TextBox 34"/>
          <p:cNvSpPr txBox="1"/>
          <p:nvPr/>
        </p:nvSpPr>
        <p:spPr>
          <a:xfrm>
            <a:off x="15666806" y="1522263"/>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C</a:t>
            </a:r>
          </a:p>
        </p:txBody>
      </p:sp>
      <p:sp>
        <p:nvSpPr>
          <p:cNvPr id="35" name="TextBox 35"/>
          <p:cNvSpPr txBox="1"/>
          <p:nvPr/>
        </p:nvSpPr>
        <p:spPr>
          <a:xfrm>
            <a:off x="15666806" y="3268762"/>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A</a:t>
            </a:r>
          </a:p>
        </p:txBody>
      </p:sp>
      <p:sp>
        <p:nvSpPr>
          <p:cNvPr id="36" name="TextBox 36"/>
          <p:cNvSpPr txBox="1"/>
          <p:nvPr/>
        </p:nvSpPr>
        <p:spPr>
          <a:xfrm>
            <a:off x="15666806" y="5113337"/>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U</a:t>
            </a:r>
          </a:p>
        </p:txBody>
      </p:sp>
      <p:sp>
        <p:nvSpPr>
          <p:cNvPr id="37" name="TextBox 37"/>
          <p:cNvSpPr txBox="1"/>
          <p:nvPr/>
        </p:nvSpPr>
        <p:spPr>
          <a:xfrm>
            <a:off x="15666806" y="6869112"/>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S</a:t>
            </a:r>
          </a:p>
        </p:txBody>
      </p:sp>
      <p:sp>
        <p:nvSpPr>
          <p:cNvPr id="38" name="TextBox 38"/>
          <p:cNvSpPr txBox="1"/>
          <p:nvPr/>
        </p:nvSpPr>
        <p:spPr>
          <a:xfrm>
            <a:off x="15666806" y="8652619"/>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E</a:t>
            </a:r>
          </a:p>
        </p:txBody>
      </p:sp>
      <p:sp>
        <p:nvSpPr>
          <p:cNvPr id="39" name="TextBox 39"/>
          <p:cNvSpPr txBox="1"/>
          <p:nvPr/>
        </p:nvSpPr>
        <p:spPr>
          <a:xfrm>
            <a:off x="13155785" y="3993405"/>
            <a:ext cx="1596621" cy="679450"/>
          </a:xfrm>
          <a:prstGeom prst="rect">
            <a:avLst/>
          </a:prstGeom>
        </p:spPr>
        <p:txBody>
          <a:bodyPr lIns="0" tIns="0" rIns="0" bIns="0" rtlCol="0" anchor="t">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O</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pSp>
        <p:nvGrpSpPr>
          <p:cNvPr id="2" name="Group 2"/>
          <p:cNvGrpSpPr/>
          <p:nvPr/>
        </p:nvGrpSpPr>
        <p:grpSpPr>
          <a:xfrm rot="-1210864">
            <a:off x="13718106" y="-585476"/>
            <a:ext cx="5075359" cy="507535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57150" cap="sq">
              <a:solidFill>
                <a:srgbClr val="FD6220"/>
              </a:solidFill>
              <a:prstDash val="solid"/>
              <a:miter/>
            </a:ln>
          </p:spPr>
          <p:txBody>
            <a:bodyPr/>
            <a:lstStyle/>
            <a:p>
              <a:endParaRPr lang="en-US"/>
            </a:p>
          </p:txBody>
        </p:sp>
        <p:sp>
          <p:nvSpPr>
            <p:cNvPr id="4" name="TextBox 4"/>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16313420" y="910465"/>
            <a:ext cx="945880" cy="236470"/>
          </a:xfrm>
          <a:custGeom>
            <a:avLst/>
            <a:gdLst/>
            <a:ahLst/>
            <a:cxnLst/>
            <a:rect l="l" t="t" r="r" b="b"/>
            <a:pathLst>
              <a:path w="945880" h="236470">
                <a:moveTo>
                  <a:pt x="0" y="0"/>
                </a:moveTo>
                <a:lnTo>
                  <a:pt x="945880" y="0"/>
                </a:lnTo>
                <a:lnTo>
                  <a:pt x="945880" y="236470"/>
                </a:lnTo>
                <a:lnTo>
                  <a:pt x="0" y="2364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p:nvPr/>
        </p:nvGrpSpPr>
        <p:grpSpPr>
          <a:xfrm>
            <a:off x="13067906" y="-150500"/>
            <a:ext cx="5497444" cy="11076313"/>
            <a:chOff x="0" y="0"/>
            <a:chExt cx="2894322" cy="5831513"/>
          </a:xfrm>
        </p:grpSpPr>
        <p:sp>
          <p:nvSpPr>
            <p:cNvPr id="7" name="Freeform 7"/>
            <p:cNvSpPr/>
            <p:nvPr/>
          </p:nvSpPr>
          <p:spPr>
            <a:xfrm>
              <a:off x="0" y="0"/>
              <a:ext cx="2894322" cy="5831513"/>
            </a:xfrm>
            <a:custGeom>
              <a:avLst/>
              <a:gdLst/>
              <a:ahLst/>
              <a:cxnLst/>
              <a:rect l="l" t="t" r="r" b="b"/>
              <a:pathLst>
                <a:path w="2894322" h="5831513">
                  <a:moveTo>
                    <a:pt x="0" y="2915757"/>
                  </a:moveTo>
                  <a:cubicBezTo>
                    <a:pt x="0" y="4526421"/>
                    <a:pt x="1295499" y="5831513"/>
                    <a:pt x="2894322" y="5831513"/>
                  </a:cubicBezTo>
                  <a:lnTo>
                    <a:pt x="2894322" y="0"/>
                  </a:lnTo>
                  <a:cubicBezTo>
                    <a:pt x="1295499" y="0"/>
                    <a:pt x="0" y="1305093"/>
                    <a:pt x="0" y="2915757"/>
                  </a:cubicBezTo>
                  <a:close/>
                </a:path>
              </a:pathLst>
            </a:custGeom>
            <a:blipFill>
              <a:blip r:embed="rId4"/>
              <a:stretch>
                <a:fillRect l="-99524" r="-102886"/>
              </a:stretch>
            </a:blipFill>
          </p:spPr>
          <p:txBody>
            <a:bodyPr/>
            <a:lstStyle/>
            <a:p>
              <a:endParaRPr lang="en-US"/>
            </a:p>
          </p:txBody>
        </p:sp>
      </p:grpSp>
      <p:sp>
        <p:nvSpPr>
          <p:cNvPr id="8" name="TextBox 8"/>
          <p:cNvSpPr txBox="1"/>
          <p:nvPr/>
        </p:nvSpPr>
        <p:spPr>
          <a:xfrm>
            <a:off x="1692759" y="1942678"/>
            <a:ext cx="12018295" cy="5641975"/>
          </a:xfrm>
          <a:prstGeom prst="rect">
            <a:avLst/>
          </a:prstGeom>
        </p:spPr>
        <p:txBody>
          <a:bodyPr lIns="0" tIns="0" rIns="0" bIns="0" rtlCol="0" anchor="t">
            <a:spAutoFit/>
          </a:bodyPr>
          <a:lstStyle/>
          <a:p>
            <a:pPr marL="0" marR="0" lvl="0" indent="0" algn="l" defTabSz="914400" rtl="0" eaLnBrk="1" fontAlgn="auto" latinLnBrk="0" hangingPunct="1">
              <a:lnSpc>
                <a:spcPts val="4999"/>
              </a:lnSpc>
              <a:spcBef>
                <a:spcPts val="0"/>
              </a:spcBef>
              <a:spcAft>
                <a:spcPts val="0"/>
              </a:spcAft>
              <a:buClrTx/>
              <a:buSzTx/>
              <a:buFontTx/>
              <a:buNone/>
              <a:tabLst/>
              <a:defRPr/>
            </a:pPr>
            <a:r>
              <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Making small changes regularly to make work better.</a:t>
            </a:r>
          </a:p>
          <a:p>
            <a:pPr marL="0" marR="0" lvl="0" indent="0" algn="l" defTabSz="914400" rtl="0" eaLnBrk="1" fontAlgn="auto" latinLnBrk="0" hangingPunct="1">
              <a:lnSpc>
                <a:spcPts val="4999"/>
              </a:lnSpc>
              <a:spcBef>
                <a:spcPts val="0"/>
              </a:spcBef>
              <a:spcAft>
                <a:spcPts val="0"/>
              </a:spcAft>
              <a:buClrTx/>
              <a:buSzTx/>
              <a:buFontTx/>
              <a:buNone/>
              <a:tabLst/>
              <a:defRPr/>
            </a:pPr>
            <a:endPar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a:p>
            <a:pPr marL="0" marR="0" lvl="0" indent="0" algn="l" defTabSz="914400" rtl="0" eaLnBrk="1" fontAlgn="auto" latinLnBrk="0" hangingPunct="1">
              <a:lnSpc>
                <a:spcPts val="4999"/>
              </a:lnSpc>
              <a:spcBef>
                <a:spcPts val="0"/>
              </a:spcBef>
              <a:spcAft>
                <a:spcPts val="0"/>
              </a:spcAft>
              <a:buClrTx/>
              <a:buSzTx/>
              <a:buFontTx/>
              <a:buNone/>
              <a:tabLst/>
              <a:defRPr/>
            </a:pPr>
            <a:r>
              <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Not waiting for a big solution.</a:t>
            </a:r>
          </a:p>
          <a:p>
            <a:pPr marL="0" marR="0" lvl="0" indent="0" algn="l" defTabSz="914400" rtl="0" eaLnBrk="1" fontAlgn="auto" latinLnBrk="0" hangingPunct="1">
              <a:lnSpc>
                <a:spcPts val="4999"/>
              </a:lnSpc>
              <a:spcBef>
                <a:spcPts val="0"/>
              </a:spcBef>
              <a:spcAft>
                <a:spcPts val="0"/>
              </a:spcAft>
              <a:buClrTx/>
              <a:buSzTx/>
              <a:buFontTx/>
              <a:buNone/>
              <a:tabLst/>
              <a:defRPr/>
            </a:pPr>
            <a:endPar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a:p>
            <a:pPr marL="0" marR="0" lvl="0" indent="0" algn="l" defTabSz="914400" rtl="0" eaLnBrk="1" fontAlgn="auto" latinLnBrk="0" hangingPunct="1">
              <a:lnSpc>
                <a:spcPts val="4999"/>
              </a:lnSpc>
              <a:spcBef>
                <a:spcPts val="0"/>
              </a:spcBef>
              <a:spcAft>
                <a:spcPts val="0"/>
              </a:spcAft>
              <a:buClrTx/>
              <a:buSzTx/>
              <a:buFontTx/>
              <a:buNone/>
              <a:tabLst/>
              <a:defRPr/>
            </a:pPr>
            <a:r>
              <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Not aiming for perfection.</a:t>
            </a:r>
          </a:p>
          <a:p>
            <a:pPr marL="0" marR="0" lvl="0" indent="0" algn="l" defTabSz="914400" rtl="0" eaLnBrk="1" fontAlgn="auto" latinLnBrk="0" hangingPunct="1">
              <a:lnSpc>
                <a:spcPts val="4999"/>
              </a:lnSpc>
              <a:spcBef>
                <a:spcPts val="0"/>
              </a:spcBef>
              <a:spcAft>
                <a:spcPts val="0"/>
              </a:spcAft>
              <a:buClrTx/>
              <a:buSzTx/>
              <a:buFontTx/>
              <a:buNone/>
              <a:tabLst/>
              <a:defRPr/>
            </a:pPr>
            <a:endPar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a:p>
            <a:pPr marL="0" marR="0" lvl="0" indent="0" algn="l" defTabSz="914400" rtl="0" eaLnBrk="1" fontAlgn="auto" latinLnBrk="0" hangingPunct="1">
              <a:lnSpc>
                <a:spcPts val="4999"/>
              </a:lnSpc>
              <a:spcBef>
                <a:spcPts val="0"/>
              </a:spcBef>
              <a:spcAft>
                <a:spcPts val="0"/>
              </a:spcAft>
              <a:buClrTx/>
              <a:buSzTx/>
              <a:buFontTx/>
              <a:buNone/>
              <a:tabLst/>
              <a:defRPr/>
            </a:pPr>
            <a:r>
              <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 Just improving things step by step.</a:t>
            </a:r>
          </a:p>
          <a:p>
            <a:pPr marL="0" marR="0" lvl="0" indent="0" algn="l" defTabSz="914400" rtl="0" eaLnBrk="1" fontAlgn="auto" latinLnBrk="0" hangingPunct="1">
              <a:lnSpc>
                <a:spcPts val="4999"/>
              </a:lnSpc>
              <a:spcBef>
                <a:spcPts val="0"/>
              </a:spcBef>
              <a:spcAft>
                <a:spcPts val="0"/>
              </a:spcAft>
              <a:buClrTx/>
              <a:buSzTx/>
              <a:buFontTx/>
              <a:buNone/>
              <a:tabLst/>
              <a:defRPr/>
            </a:pPr>
            <a:endParaRPr kumimoji="0" lang="en-US" sz="39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p:txBody>
      </p:sp>
      <p:sp>
        <p:nvSpPr>
          <p:cNvPr id="9" name="Freeform 9"/>
          <p:cNvSpPr/>
          <p:nvPr/>
        </p:nvSpPr>
        <p:spPr>
          <a:xfrm>
            <a:off x="777746" y="1977005"/>
            <a:ext cx="501908" cy="501908"/>
          </a:xfrm>
          <a:custGeom>
            <a:avLst/>
            <a:gdLst/>
            <a:ahLst/>
            <a:cxnLst/>
            <a:rect l="l" t="t" r="r" b="b"/>
            <a:pathLst>
              <a:path w="501908" h="501908">
                <a:moveTo>
                  <a:pt x="0" y="0"/>
                </a:moveTo>
                <a:lnTo>
                  <a:pt x="501908" y="0"/>
                </a:lnTo>
                <a:lnTo>
                  <a:pt x="501908" y="501908"/>
                </a:lnTo>
                <a:lnTo>
                  <a:pt x="0" y="5019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777746" y="3669466"/>
            <a:ext cx="501908" cy="501908"/>
          </a:xfrm>
          <a:custGeom>
            <a:avLst/>
            <a:gdLst/>
            <a:ahLst/>
            <a:cxnLst/>
            <a:rect l="l" t="t" r="r" b="b"/>
            <a:pathLst>
              <a:path w="501908" h="501908">
                <a:moveTo>
                  <a:pt x="0" y="0"/>
                </a:moveTo>
                <a:lnTo>
                  <a:pt x="501908" y="0"/>
                </a:lnTo>
                <a:lnTo>
                  <a:pt x="501908" y="501907"/>
                </a:lnTo>
                <a:lnTo>
                  <a:pt x="0" y="50190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777746" y="5209557"/>
            <a:ext cx="501908" cy="501908"/>
          </a:xfrm>
          <a:custGeom>
            <a:avLst/>
            <a:gdLst/>
            <a:ahLst/>
            <a:cxnLst/>
            <a:rect l="l" t="t" r="r" b="b"/>
            <a:pathLst>
              <a:path w="501908" h="501908">
                <a:moveTo>
                  <a:pt x="0" y="0"/>
                </a:moveTo>
                <a:lnTo>
                  <a:pt x="501908" y="0"/>
                </a:lnTo>
                <a:lnTo>
                  <a:pt x="501908" y="501908"/>
                </a:lnTo>
                <a:lnTo>
                  <a:pt x="0" y="5019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777746" y="6500274"/>
            <a:ext cx="501908" cy="501908"/>
          </a:xfrm>
          <a:custGeom>
            <a:avLst/>
            <a:gdLst/>
            <a:ahLst/>
            <a:cxnLst/>
            <a:rect l="l" t="t" r="r" b="b"/>
            <a:pathLst>
              <a:path w="501908" h="501908">
                <a:moveTo>
                  <a:pt x="0" y="0"/>
                </a:moveTo>
                <a:lnTo>
                  <a:pt x="501908" y="0"/>
                </a:lnTo>
                <a:lnTo>
                  <a:pt x="501908" y="501908"/>
                </a:lnTo>
                <a:lnTo>
                  <a:pt x="0" y="5019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3"/>
          <p:cNvSpPr txBox="1"/>
          <p:nvPr/>
        </p:nvSpPr>
        <p:spPr>
          <a:xfrm>
            <a:off x="2126549" y="753714"/>
            <a:ext cx="12780848" cy="589821"/>
          </a:xfrm>
          <a:prstGeom prst="rect">
            <a:avLst/>
          </a:prstGeom>
        </p:spPr>
        <p:txBody>
          <a:bodyPr lIns="0" tIns="0" rIns="0" bIns="0" rtlCol="0" anchor="t">
            <a:spAutoFit/>
          </a:bodyPr>
          <a:lstStyle/>
          <a:p>
            <a:pPr marL="0" marR="0" lvl="0" indent="0" algn="l" defTabSz="914400" rtl="0" eaLnBrk="1" fontAlgn="auto" latinLnBrk="0" hangingPunct="1">
              <a:lnSpc>
                <a:spcPts val="4404"/>
              </a:lnSpc>
              <a:spcBef>
                <a:spcPts val="0"/>
              </a:spcBef>
              <a:spcAft>
                <a:spcPts val="0"/>
              </a:spcAft>
              <a:buClrTx/>
              <a:buSzTx/>
              <a:buFontTx/>
              <a:buNone/>
              <a:tabLst/>
              <a:defRPr/>
            </a:pPr>
            <a:r>
              <a:rPr kumimoji="0" lang="en-US" sz="4540" b="1" i="0" u="none" strike="noStrike" kern="1200" cap="none" spc="227" normalizeH="0" baseline="0" noProof="0">
                <a:ln>
                  <a:noFill/>
                </a:ln>
                <a:solidFill>
                  <a:srgbClr val="191919"/>
                </a:solidFill>
                <a:effectLst/>
                <a:uLnTx/>
                <a:uFillTx/>
                <a:latin typeface="Montserrat Bold"/>
                <a:ea typeface="Montserrat Bold"/>
                <a:cs typeface="Montserrat Bold"/>
                <a:sym typeface="Montserrat Bold"/>
              </a:rPr>
              <a:t>What is Continuous Improvement?</a:t>
            </a:r>
          </a:p>
        </p:txBody>
      </p:sp>
      <p:sp>
        <p:nvSpPr>
          <p:cNvPr id="14" name="TextBox 14"/>
          <p:cNvSpPr txBox="1"/>
          <p:nvPr/>
        </p:nvSpPr>
        <p:spPr>
          <a:xfrm>
            <a:off x="777746" y="7667166"/>
            <a:ext cx="12528211" cy="2164843"/>
          </a:xfrm>
          <a:prstGeom prst="rect">
            <a:avLst/>
          </a:prstGeom>
        </p:spPr>
        <p:txBody>
          <a:bodyPr lIns="0" tIns="0" rIns="0" bIns="0" rtlCol="0" anchor="t">
            <a:spAutoFit/>
          </a:bodyPr>
          <a:lstStyle/>
          <a:p>
            <a:pPr marL="0" marR="0" lvl="0" indent="0" algn="l" defTabSz="914400" rtl="0" eaLnBrk="1" fontAlgn="auto" latinLnBrk="0" hangingPunct="1">
              <a:lnSpc>
                <a:spcPts val="5813"/>
              </a:lnSpc>
              <a:spcBef>
                <a:spcPts val="0"/>
              </a:spcBef>
              <a:spcAft>
                <a:spcPts val="0"/>
              </a:spcAft>
              <a:buClrTx/>
              <a:buSzTx/>
              <a:buFontTx/>
              <a:buNone/>
              <a:tabLst/>
              <a:defRPr/>
            </a:pPr>
            <a:r>
              <a:rPr kumimoji="0" lang="en-US" sz="3799" b="1" i="0" u="none" strike="noStrike" kern="1200" cap="none" spc="0" normalizeH="0" baseline="0" noProof="0">
                <a:ln>
                  <a:noFill/>
                </a:ln>
                <a:solidFill>
                  <a:srgbClr val="191919"/>
                </a:solidFill>
                <a:effectLst/>
                <a:uLnTx/>
                <a:uFillTx/>
                <a:latin typeface="Montserrat Bold"/>
                <a:ea typeface="Montserrat Bold"/>
                <a:cs typeface="Montserrat Bold"/>
                <a:sym typeface="Montserrat Bold"/>
              </a:rPr>
              <a:t>Key Message</a:t>
            </a:r>
          </a:p>
          <a:p>
            <a:pPr marL="0" marR="0" lvl="0" indent="0" algn="l" defTabSz="914400" rtl="0" eaLnBrk="1" fontAlgn="auto" latinLnBrk="0" hangingPunct="1">
              <a:lnSpc>
                <a:spcPts val="5813"/>
              </a:lnSpc>
              <a:spcBef>
                <a:spcPts val="0"/>
              </a:spcBef>
              <a:spcAft>
                <a:spcPts val="0"/>
              </a:spcAft>
              <a:buClrTx/>
              <a:buSzTx/>
              <a:buFontTx/>
              <a:buNone/>
              <a:tabLst/>
              <a:defRPr/>
            </a:pPr>
            <a:r>
              <a:rPr kumimoji="0" lang="en-US" sz="379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Small improvements done consistently create big results over time.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750378" y="-2946188"/>
            <a:ext cx="1175062" cy="11375576"/>
            <a:chOff x="0" y="0"/>
            <a:chExt cx="182048" cy="1762374"/>
          </a:xfrm>
        </p:grpSpPr>
        <p:sp>
          <p:nvSpPr>
            <p:cNvPr id="3" name="Freeform 3"/>
            <p:cNvSpPr/>
            <p:nvPr/>
          </p:nvSpPr>
          <p:spPr>
            <a:xfrm>
              <a:off x="0" y="0"/>
              <a:ext cx="182048" cy="1762374"/>
            </a:xfrm>
            <a:custGeom>
              <a:avLst/>
              <a:gdLst/>
              <a:ahLst/>
              <a:cxnLst/>
              <a:rect l="l" t="t" r="r" b="b"/>
              <a:pathLst>
                <a:path w="182048" h="1762374">
                  <a:moveTo>
                    <a:pt x="60715" y="19070"/>
                  </a:moveTo>
                  <a:cubicBezTo>
                    <a:pt x="70018" y="7556"/>
                    <a:pt x="80659" y="0"/>
                    <a:pt x="91073" y="0"/>
                  </a:cubicBezTo>
                  <a:cubicBezTo>
                    <a:pt x="101487" y="0"/>
                    <a:pt x="111508" y="6476"/>
                    <a:pt x="120743" y="17990"/>
                  </a:cubicBezTo>
                  <a:cubicBezTo>
                    <a:pt x="120940" y="18350"/>
                    <a:pt x="121136" y="18350"/>
                    <a:pt x="121332" y="18710"/>
                  </a:cubicBezTo>
                  <a:cubicBezTo>
                    <a:pt x="156013" y="64765"/>
                    <a:pt x="181557" y="186379"/>
                    <a:pt x="182048" y="349595"/>
                  </a:cubicBezTo>
                  <a:lnTo>
                    <a:pt x="182048" y="1762374"/>
                  </a:lnTo>
                  <a:lnTo>
                    <a:pt x="0" y="1762374"/>
                  </a:lnTo>
                  <a:lnTo>
                    <a:pt x="0" y="350643"/>
                  </a:lnTo>
                  <a:cubicBezTo>
                    <a:pt x="491" y="185660"/>
                    <a:pt x="25642" y="64045"/>
                    <a:pt x="60715" y="19070"/>
                  </a:cubicBezTo>
                  <a:close/>
                </a:path>
              </a:pathLst>
            </a:custGeom>
            <a:solidFill>
              <a:srgbClr val="FF0000"/>
            </a:solidFill>
          </p:spPr>
          <p:txBody>
            <a:bodyPr/>
            <a:lstStyle/>
            <a:p>
              <a:endParaRPr lang="en-US"/>
            </a:p>
          </p:txBody>
        </p:sp>
      </p:grpSp>
      <p:sp>
        <p:nvSpPr>
          <p:cNvPr id="4" name="TextBox 4"/>
          <p:cNvSpPr txBox="1"/>
          <p:nvPr/>
        </p:nvSpPr>
        <p:spPr>
          <a:xfrm>
            <a:off x="834921" y="2375361"/>
            <a:ext cx="10898491" cy="629920"/>
          </a:xfrm>
          <a:prstGeom prst="rect">
            <a:avLst/>
          </a:prstGeom>
        </p:spPr>
        <p:txBody>
          <a:bodyPr lIns="0" tIns="0" rIns="0" bIns="0" rtlCol="0" anchor="t">
            <a:spAutoFit/>
          </a:bodyPr>
          <a:lstStyle/>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203" normalizeH="0" baseline="0" noProof="0">
                <a:ln>
                  <a:noFill/>
                </a:ln>
                <a:solidFill>
                  <a:srgbClr val="000000"/>
                </a:solidFill>
                <a:effectLst/>
                <a:uLnTx/>
                <a:uFillTx/>
                <a:latin typeface="Montserrat"/>
                <a:ea typeface="Montserrat"/>
                <a:cs typeface="Montserrat"/>
                <a:sym typeface="Montserrat"/>
              </a:rPr>
              <a:t>Small improvements done every day by everyone.</a:t>
            </a:r>
          </a:p>
        </p:txBody>
      </p:sp>
      <p:sp>
        <p:nvSpPr>
          <p:cNvPr id="5" name="TextBox 5"/>
          <p:cNvSpPr txBox="1"/>
          <p:nvPr/>
        </p:nvSpPr>
        <p:spPr>
          <a:xfrm>
            <a:off x="4235351" y="778827"/>
            <a:ext cx="9817298" cy="575947"/>
          </a:xfrm>
          <a:prstGeom prst="rect">
            <a:avLst/>
          </a:prstGeom>
        </p:spPr>
        <p:txBody>
          <a:bodyPr lIns="0" tIns="0" rIns="0" bIns="0" rtlCol="0" anchor="t">
            <a:spAutoFit/>
          </a:bodyPr>
          <a:lstStyle/>
          <a:p>
            <a:pPr marL="0" marR="0" lvl="0" indent="0" algn="l" defTabSz="914400" rtl="0" eaLnBrk="1" fontAlgn="auto" latinLnBrk="0" hangingPunct="1">
              <a:lnSpc>
                <a:spcPts val="4300"/>
              </a:lnSpc>
              <a:spcBef>
                <a:spcPct val="0"/>
              </a:spcBef>
              <a:spcAft>
                <a:spcPts val="0"/>
              </a:spcAft>
              <a:buClrTx/>
              <a:buSzTx/>
              <a:buFontTx/>
              <a:buNone/>
              <a:tabLst/>
              <a:defRPr/>
            </a:pPr>
            <a:r>
              <a:rPr kumimoji="0" lang="en-US" sz="4300" b="1" i="0" u="none" strike="noStrike" kern="1200" cap="none" spc="-236" normalizeH="0" baseline="0" noProof="0">
                <a:ln>
                  <a:noFill/>
                </a:ln>
                <a:solidFill>
                  <a:srgbClr val="000000"/>
                </a:solidFill>
                <a:effectLst/>
                <a:uLnTx/>
                <a:uFillTx/>
                <a:latin typeface="Montserrat Bold"/>
                <a:ea typeface="Montserrat Bold"/>
                <a:cs typeface="Montserrat Bold"/>
                <a:sym typeface="Montserrat Bold"/>
              </a:rPr>
              <a:t>Improvement Tool — Kaizen Thinking </a:t>
            </a:r>
          </a:p>
        </p:txBody>
      </p:sp>
      <p:sp>
        <p:nvSpPr>
          <p:cNvPr id="6" name="TextBox 6"/>
          <p:cNvSpPr txBox="1"/>
          <p:nvPr/>
        </p:nvSpPr>
        <p:spPr>
          <a:xfrm>
            <a:off x="669170" y="6987556"/>
            <a:ext cx="17043510" cy="3082925"/>
          </a:xfrm>
          <a:prstGeom prst="rect">
            <a:avLst/>
          </a:prstGeom>
        </p:spPr>
        <p:txBody>
          <a:bodyPr lIns="0" tIns="0" rIns="0" bIns="0" rtlCol="0" anchor="t">
            <a:spAutoFit/>
          </a:bodyPr>
          <a:lstStyle/>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1" i="0" u="none" strike="noStrike" kern="1200" cap="none" spc="-192" normalizeH="0" baseline="0" noProof="0" dirty="0">
                <a:ln>
                  <a:noFill/>
                </a:ln>
                <a:solidFill>
                  <a:srgbClr val="000000"/>
                </a:solidFill>
                <a:effectLst/>
                <a:uLnTx/>
                <a:uFillTx/>
                <a:latin typeface="Montserrat Semi-Bold"/>
                <a:ea typeface="Montserrat Semi-Bold"/>
                <a:cs typeface="Montserrat Semi-Bold"/>
                <a:sym typeface="Montserrat Semi-Bold"/>
              </a:rPr>
              <a:t>Kaizen</a:t>
            </a: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 is a Japanese philosophy and management system that translates to "change for the better" or </a:t>
            </a:r>
            <a:r>
              <a:rPr kumimoji="0" lang="en-US" sz="3500" b="1" i="0" u="none" strike="noStrike" kern="1200" cap="none" spc="-192" normalizeH="0" baseline="0" noProof="0" dirty="0">
                <a:ln>
                  <a:noFill/>
                </a:ln>
                <a:solidFill>
                  <a:srgbClr val="000000"/>
                </a:solidFill>
                <a:effectLst/>
                <a:uLnTx/>
                <a:uFillTx/>
                <a:latin typeface="Montserrat Semi-Bold"/>
                <a:ea typeface="Montserrat Semi-Bold"/>
                <a:cs typeface="Montserrat Semi-Bold"/>
                <a:sym typeface="Montserrat Semi-Bold"/>
              </a:rPr>
              <a:t>continuous improvement</a:t>
            </a: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 </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192" normalizeH="0" baseline="0" noProof="0" dirty="0">
                <a:ln>
                  <a:noFill/>
                </a:ln>
                <a:solidFill>
                  <a:srgbClr val="000000"/>
                </a:solidFill>
                <a:effectLst/>
                <a:uLnTx/>
                <a:uFillTx/>
                <a:latin typeface="Montserrat"/>
                <a:ea typeface="Montserrat"/>
                <a:cs typeface="Montserrat"/>
                <a:sym typeface="Montserrat"/>
              </a:rPr>
              <a:t>At its heart, Kaizen Thinking is </a:t>
            </a:r>
            <a:r>
              <a:rPr kumimoji="0" lang="en-US" sz="3500" b="1" i="0" u="none" strike="noStrike" kern="1200" cap="none" spc="-192" normalizeH="0" baseline="0" noProof="0" dirty="0">
                <a:ln>
                  <a:noFill/>
                </a:ln>
                <a:solidFill>
                  <a:srgbClr val="000000"/>
                </a:solidFill>
                <a:effectLst/>
                <a:uLnTx/>
                <a:uFillTx/>
                <a:latin typeface="Montserrat Medium"/>
                <a:ea typeface="Montserrat Medium"/>
                <a:cs typeface="Montserrat Medium"/>
                <a:sym typeface="Montserrat Medium"/>
              </a:rPr>
              <a:t>the belief that small, incremental changes made consistently over time lead to significant, long-term results</a:t>
            </a:r>
          </a:p>
        </p:txBody>
      </p:sp>
      <p:grpSp>
        <p:nvGrpSpPr>
          <p:cNvPr id="7" name="Group 7"/>
          <p:cNvGrpSpPr/>
          <p:nvPr/>
        </p:nvGrpSpPr>
        <p:grpSpPr>
          <a:xfrm rot="5400000">
            <a:off x="10701149" y="725354"/>
            <a:ext cx="1175062" cy="9901543"/>
            <a:chOff x="0" y="0"/>
            <a:chExt cx="182048" cy="1534008"/>
          </a:xfrm>
        </p:grpSpPr>
        <p:sp>
          <p:nvSpPr>
            <p:cNvPr id="8" name="Freeform 8"/>
            <p:cNvSpPr/>
            <p:nvPr/>
          </p:nvSpPr>
          <p:spPr>
            <a:xfrm>
              <a:off x="0" y="0"/>
              <a:ext cx="182048" cy="1534008"/>
            </a:xfrm>
            <a:custGeom>
              <a:avLst/>
              <a:gdLst/>
              <a:ahLst/>
              <a:cxnLst/>
              <a:rect l="l" t="t" r="r" b="b"/>
              <a:pathLst>
                <a:path w="182048" h="1534008">
                  <a:moveTo>
                    <a:pt x="60715" y="19070"/>
                  </a:moveTo>
                  <a:cubicBezTo>
                    <a:pt x="70018" y="7556"/>
                    <a:pt x="80659" y="0"/>
                    <a:pt x="91073" y="0"/>
                  </a:cubicBezTo>
                  <a:cubicBezTo>
                    <a:pt x="101487" y="0"/>
                    <a:pt x="111508" y="6476"/>
                    <a:pt x="120743" y="17990"/>
                  </a:cubicBezTo>
                  <a:cubicBezTo>
                    <a:pt x="120940" y="18350"/>
                    <a:pt x="121136" y="18350"/>
                    <a:pt x="121332" y="18710"/>
                  </a:cubicBezTo>
                  <a:cubicBezTo>
                    <a:pt x="156013" y="64765"/>
                    <a:pt x="181557" y="186379"/>
                    <a:pt x="182048" y="344522"/>
                  </a:cubicBezTo>
                  <a:lnTo>
                    <a:pt x="182048" y="1534008"/>
                  </a:lnTo>
                  <a:lnTo>
                    <a:pt x="0" y="1534008"/>
                  </a:lnTo>
                  <a:lnTo>
                    <a:pt x="0" y="345405"/>
                  </a:lnTo>
                  <a:cubicBezTo>
                    <a:pt x="491" y="185660"/>
                    <a:pt x="25642" y="64045"/>
                    <a:pt x="60715" y="19070"/>
                  </a:cubicBezTo>
                  <a:close/>
                </a:path>
              </a:pathLst>
            </a:custGeom>
            <a:solidFill>
              <a:srgbClr val="FF0000"/>
            </a:solidFill>
          </p:spPr>
          <p:txBody>
            <a:bodyPr/>
            <a:lstStyle/>
            <a:p>
              <a:endParaRPr lang="en-US"/>
            </a:p>
          </p:txBody>
        </p:sp>
      </p:grpSp>
      <p:sp>
        <p:nvSpPr>
          <p:cNvPr id="9" name="TextBox 9"/>
          <p:cNvSpPr txBox="1"/>
          <p:nvPr/>
        </p:nvSpPr>
        <p:spPr>
          <a:xfrm>
            <a:off x="8444737" y="5334813"/>
            <a:ext cx="6577348" cy="606425"/>
          </a:xfrm>
          <a:prstGeom prst="rect">
            <a:avLst/>
          </a:prstGeom>
        </p:spPr>
        <p:txBody>
          <a:bodyPr lIns="0" tIns="0" rIns="0" bIns="0" rtlCol="0" anchor="t">
            <a:spAutoFit/>
          </a:bodyPr>
          <a:lstStyle/>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192" normalizeH="0" baseline="0" noProof="0">
                <a:ln>
                  <a:noFill/>
                </a:ln>
                <a:solidFill>
                  <a:srgbClr val="000000"/>
                </a:solidFill>
                <a:effectLst/>
                <a:uLnTx/>
                <a:uFillTx/>
                <a:latin typeface="Montserrat"/>
                <a:ea typeface="Montserrat"/>
                <a:cs typeface="Montserrat"/>
                <a:sym typeface="Montserrat"/>
              </a:rPr>
              <a:t> Not only big projects.</a:t>
            </a:r>
          </a:p>
        </p:txBody>
      </p:sp>
      <p:grpSp>
        <p:nvGrpSpPr>
          <p:cNvPr id="10" name="Group 10"/>
          <p:cNvGrpSpPr/>
          <p:nvPr/>
        </p:nvGrpSpPr>
        <p:grpSpPr>
          <a:xfrm rot="5400000">
            <a:off x="8439482" y="-542180"/>
            <a:ext cx="1175062" cy="9583325"/>
            <a:chOff x="0" y="0"/>
            <a:chExt cx="182048" cy="1484708"/>
          </a:xfrm>
        </p:grpSpPr>
        <p:sp>
          <p:nvSpPr>
            <p:cNvPr id="11" name="Freeform 11"/>
            <p:cNvSpPr/>
            <p:nvPr/>
          </p:nvSpPr>
          <p:spPr>
            <a:xfrm>
              <a:off x="0" y="0"/>
              <a:ext cx="182048" cy="1484708"/>
            </a:xfrm>
            <a:custGeom>
              <a:avLst/>
              <a:gdLst/>
              <a:ahLst/>
              <a:cxnLst/>
              <a:rect l="l" t="t" r="r" b="b"/>
              <a:pathLst>
                <a:path w="182048" h="1484708">
                  <a:moveTo>
                    <a:pt x="60715" y="19070"/>
                  </a:moveTo>
                  <a:cubicBezTo>
                    <a:pt x="70018" y="7556"/>
                    <a:pt x="80659" y="0"/>
                    <a:pt x="91073" y="0"/>
                  </a:cubicBezTo>
                  <a:cubicBezTo>
                    <a:pt x="101487" y="0"/>
                    <a:pt x="111508" y="6476"/>
                    <a:pt x="120743" y="17990"/>
                  </a:cubicBezTo>
                  <a:cubicBezTo>
                    <a:pt x="120940" y="18350"/>
                    <a:pt x="121136" y="18350"/>
                    <a:pt x="121332" y="18710"/>
                  </a:cubicBezTo>
                  <a:cubicBezTo>
                    <a:pt x="156013" y="64765"/>
                    <a:pt x="181557" y="186379"/>
                    <a:pt x="182048" y="343427"/>
                  </a:cubicBezTo>
                  <a:lnTo>
                    <a:pt x="182048" y="1484708"/>
                  </a:lnTo>
                  <a:lnTo>
                    <a:pt x="0" y="1484708"/>
                  </a:lnTo>
                  <a:lnTo>
                    <a:pt x="0" y="344274"/>
                  </a:lnTo>
                  <a:cubicBezTo>
                    <a:pt x="491" y="185660"/>
                    <a:pt x="25642" y="64045"/>
                    <a:pt x="60715" y="19070"/>
                  </a:cubicBezTo>
                  <a:close/>
                </a:path>
              </a:pathLst>
            </a:custGeom>
            <a:solidFill>
              <a:srgbClr val="FF0000"/>
            </a:solidFill>
          </p:spPr>
          <p:txBody>
            <a:bodyPr/>
            <a:lstStyle/>
            <a:p>
              <a:endParaRPr lang="en-US"/>
            </a:p>
          </p:txBody>
        </p:sp>
      </p:grpSp>
      <p:sp>
        <p:nvSpPr>
          <p:cNvPr id="12" name="TextBox 12"/>
          <p:cNvSpPr txBox="1"/>
          <p:nvPr/>
        </p:nvSpPr>
        <p:spPr>
          <a:xfrm>
            <a:off x="5710464" y="3901185"/>
            <a:ext cx="6022948" cy="629920"/>
          </a:xfrm>
          <a:prstGeom prst="rect">
            <a:avLst/>
          </a:prstGeom>
        </p:spPr>
        <p:txBody>
          <a:bodyPr lIns="0" tIns="0" rIns="0" bIns="0" rtlCol="0" anchor="t">
            <a:spAutoFit/>
          </a:bodyPr>
          <a:lstStyle/>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203" normalizeH="0" baseline="0" noProof="0">
                <a:ln>
                  <a:noFill/>
                </a:ln>
                <a:solidFill>
                  <a:srgbClr val="000000"/>
                </a:solidFill>
                <a:effectLst/>
                <a:uLnTx/>
                <a:uFillTx/>
                <a:latin typeface="Montserrat"/>
                <a:ea typeface="Montserrat"/>
                <a:cs typeface="Montserrat"/>
                <a:sym typeface="Montserrat"/>
              </a:rPr>
              <a:t>Not only managers.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468277" y="962025"/>
            <a:ext cx="12423428" cy="7859395"/>
          </a:xfrm>
          <a:prstGeom prst="rect">
            <a:avLst/>
          </a:prstGeom>
        </p:spPr>
        <p:txBody>
          <a:bodyPr lIns="0" tIns="0" rIns="0" bIns="0" rtlCol="0" anchor="t">
            <a:spAutoFit/>
          </a:bodyPr>
          <a:lstStyle/>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An admin officer notices:</a:t>
            </a:r>
          </a:p>
          <a:p>
            <a:pPr marL="0" marR="0" lvl="0" indent="0" algn="l"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People keep asking the same question about a process </a:t>
            </a: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Instead of repeating answers, she:</a:t>
            </a: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Creates a simple FAQ guide </a:t>
            </a:r>
          </a:p>
          <a:p>
            <a:pPr marL="0" marR="0" lvl="0" indent="0" algn="l"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Result:  </a:t>
            </a: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Saves time </a:t>
            </a: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                Reduces interruptions </a:t>
            </a: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                Improves efficiency </a:t>
            </a:r>
          </a:p>
          <a:p>
            <a:pPr marL="0" marR="0" lvl="0" indent="0" algn="l"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That’s Kaizen — a small idea with big impact</a:t>
            </a:r>
          </a:p>
          <a:p>
            <a:pPr marL="0" marR="0" lvl="0" indent="0" algn="l" defTabSz="914400" rtl="0" eaLnBrk="1" fontAlgn="auto" latinLnBrk="0" hangingPunct="1">
              <a:lnSpc>
                <a:spcPts val="5179"/>
              </a:lnSpc>
              <a:spcBef>
                <a:spcPts val="0"/>
              </a:spcBef>
              <a:spcAft>
                <a:spcPts val="0"/>
              </a:spcAft>
              <a:buClrTx/>
              <a:buSzTx/>
              <a:buFontTx/>
              <a:buNone/>
              <a:tabLst/>
              <a:defRPr/>
            </a:pPr>
            <a:endParaRPr kumimoji="0" lang="en-US" sz="36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4267996" y="166466"/>
            <a:ext cx="11784809" cy="862234"/>
          </a:xfrm>
          <a:prstGeom prst="rect">
            <a:avLst/>
          </a:prstGeom>
        </p:spPr>
        <p:txBody>
          <a:bodyPr lIns="0" tIns="0" rIns="0" bIns="0" rtlCol="0" anchor="t">
            <a:spAutoFit/>
          </a:bodyPr>
          <a:lstStyle/>
          <a:p>
            <a:pPr marL="0" marR="0" lvl="0" indent="0" algn="l" defTabSz="914400" rtl="0" eaLnBrk="1" fontAlgn="auto" latinLnBrk="0" hangingPunct="1">
              <a:lnSpc>
                <a:spcPts val="7075"/>
              </a:lnSpc>
              <a:spcBef>
                <a:spcPct val="0"/>
              </a:spcBef>
              <a:spcAft>
                <a:spcPts val="0"/>
              </a:spcAft>
              <a:buClrTx/>
              <a:buSzTx/>
              <a:buFontTx/>
              <a:buNone/>
              <a:tabLst/>
              <a:defRPr/>
            </a:pPr>
            <a:r>
              <a:rPr kumimoji="0" lang="en-US" sz="5053" b="0" i="0" u="none" strike="noStrike" kern="1200" cap="none" spc="0" normalizeH="0" baseline="0" noProof="0" dirty="0">
                <a:ln>
                  <a:noFill/>
                </a:ln>
                <a:solidFill>
                  <a:srgbClr val="000000"/>
                </a:solidFill>
                <a:effectLst/>
                <a:uLnTx/>
                <a:uFillTx/>
                <a:latin typeface="Montserrat"/>
                <a:ea typeface="Montserrat"/>
                <a:cs typeface="Montserrat"/>
                <a:sym typeface="Montserrat"/>
              </a:rPr>
              <a:t>Improvement Tool — PDCA Cycle</a:t>
            </a:r>
          </a:p>
        </p:txBody>
      </p:sp>
      <p:sp>
        <p:nvSpPr>
          <p:cNvPr id="3" name="TextBox 3"/>
          <p:cNvSpPr txBox="1"/>
          <p:nvPr/>
        </p:nvSpPr>
        <p:spPr>
          <a:xfrm>
            <a:off x="533400" y="1542415"/>
            <a:ext cx="16992600" cy="8637108"/>
          </a:xfrm>
          <a:prstGeom prst="rect">
            <a:avLst/>
          </a:prstGeom>
        </p:spPr>
        <p:txBody>
          <a:bodyPr wrap="square"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rPr>
              <a:t>PDCA</a:t>
            </a:r>
            <a:r>
              <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rPr>
              <a:t> is a simple way to improve anything step by step:</a:t>
            </a: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rPr>
              <a:t>P</a:t>
            </a:r>
            <a:r>
              <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rPr>
              <a:t>lan – Identify a problem and decide what to improve</a:t>
            </a: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rPr>
              <a:t> </a:t>
            </a: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rPr>
              <a:t>D</a:t>
            </a:r>
            <a:r>
              <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rPr>
              <a:t>o – Try the solution </a:t>
            </a: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rPr>
              <a:t>C</a:t>
            </a:r>
            <a:r>
              <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rPr>
              <a:t>heck – See if it worked </a:t>
            </a: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rPr>
              <a:t>A</a:t>
            </a:r>
            <a:r>
              <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rPr>
              <a:t>ct – Standardize it or improve it further</a:t>
            </a: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PDCA is a continuous improvement method that helps organizations plan better, test solutions, measure results, and sustain improvements for long-term excellence.</a:t>
            </a:r>
            <a:endParaRPr kumimoji="0" lang="en-US" sz="3699" b="0" i="0" u="none" strike="noStrike" kern="1200" cap="none" spc="0" normalizeH="0" baseline="0" noProof="0" dirty="0">
              <a:ln>
                <a:noFill/>
              </a:ln>
              <a:solidFill>
                <a:srgbClr val="000000"/>
              </a:solidFill>
              <a:effectLst/>
              <a:uLnTx/>
              <a:uFillTx/>
              <a:latin typeface="Canva Sans"/>
              <a:ea typeface="Canva Sans"/>
              <a:cs typeface="Canva Sans"/>
              <a:sym typeface="Canva San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TextBox 2"/>
          <p:cNvSpPr txBox="1"/>
          <p:nvPr/>
        </p:nvSpPr>
        <p:spPr>
          <a:xfrm>
            <a:off x="6528568" y="778827"/>
            <a:ext cx="5739631" cy="551433"/>
          </a:xfrm>
          <a:prstGeom prst="rect">
            <a:avLst/>
          </a:prstGeom>
        </p:spPr>
        <p:txBody>
          <a:bodyPr wrap="square" lIns="0" tIns="0" rIns="0" bIns="0" rtlCol="0" anchor="t">
            <a:spAutoFit/>
          </a:bodyPr>
          <a:lstStyle/>
          <a:p>
            <a:pPr marL="0" marR="0" lvl="0" indent="0" algn="l" defTabSz="914400" rtl="0" eaLnBrk="1" fontAlgn="auto" latinLnBrk="0" hangingPunct="1">
              <a:lnSpc>
                <a:spcPts val="4300"/>
              </a:lnSpc>
              <a:spcBef>
                <a:spcPct val="0"/>
              </a:spcBef>
              <a:spcAft>
                <a:spcPts val="0"/>
              </a:spcAft>
              <a:buClrTx/>
              <a:buSzTx/>
              <a:buFontTx/>
              <a:buNone/>
              <a:tabLst/>
              <a:defRPr/>
            </a:pPr>
            <a:r>
              <a:rPr kumimoji="0" lang="en-US" sz="4300" b="1" i="0" u="none" strike="noStrike" kern="1200" cap="none" spc="-236" normalizeH="0" baseline="0" noProof="0" dirty="0">
                <a:ln>
                  <a:noFill/>
                </a:ln>
                <a:solidFill>
                  <a:srgbClr val="000000"/>
                </a:solidFill>
                <a:effectLst/>
                <a:uLnTx/>
                <a:uFillTx/>
                <a:latin typeface="Montserrat Bold"/>
                <a:ea typeface="Montserrat Bold"/>
                <a:cs typeface="Montserrat Bold"/>
                <a:sym typeface="Montserrat Bold"/>
              </a:rPr>
              <a:t>Travel Delay Issue</a:t>
            </a:r>
          </a:p>
        </p:txBody>
      </p:sp>
      <p:sp>
        <p:nvSpPr>
          <p:cNvPr id="3" name="TextBox 3"/>
          <p:cNvSpPr txBox="1"/>
          <p:nvPr/>
        </p:nvSpPr>
        <p:spPr>
          <a:xfrm>
            <a:off x="300032" y="1534499"/>
            <a:ext cx="17043510" cy="8271510"/>
          </a:xfrm>
          <a:prstGeom prst="rect">
            <a:avLst/>
          </a:prstGeom>
        </p:spPr>
        <p:txBody>
          <a:bodyPr lIns="0" tIns="0" rIns="0" bIns="0" rtlCol="0" anchor="t">
            <a:spAutoFit/>
          </a:bodyPr>
          <a:lstStyle/>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Plan:</a:t>
            </a: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rPr>
              <a:t> Travel approvals take too long → Decide to introduce a checklist</a:t>
            </a: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Do:</a:t>
            </a: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rPr>
              <a:t> Start using the checklist for all requests</a:t>
            </a: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Check:</a:t>
            </a: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rPr>
              <a:t> Are requests now complete? Are delays reduced?</a:t>
            </a: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Act:</a:t>
            </a:r>
          </a:p>
          <a:p>
            <a:pPr marL="777240" marR="0" lvl="1" indent="-388620" algn="l" defTabSz="914400" rtl="0" eaLnBrk="1" fontAlgn="auto" latinLnBrk="0" hangingPunct="1">
              <a:lnSpc>
                <a:spcPts val="5040"/>
              </a:lnSpc>
              <a:spcBef>
                <a:spcPts val="0"/>
              </a:spcBef>
              <a:spcAft>
                <a:spcPts val="0"/>
              </a:spcAft>
              <a:buClrTx/>
              <a:buSzTx/>
              <a:buFont typeface="Arial"/>
              <a:buChar char="•"/>
              <a:tabLst/>
              <a:defRPr/>
            </a:pPr>
            <a:r>
              <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rPr>
              <a:t>If it works → make it standard </a:t>
            </a:r>
          </a:p>
          <a:p>
            <a:pPr marL="777240" marR="0" lvl="1" indent="-388620" algn="l" defTabSz="914400" rtl="0" eaLnBrk="1" fontAlgn="auto" latinLnBrk="0" hangingPunct="1">
              <a:lnSpc>
                <a:spcPts val="5040"/>
              </a:lnSpc>
              <a:spcBef>
                <a:spcPts val="0"/>
              </a:spcBef>
              <a:spcAft>
                <a:spcPts val="0"/>
              </a:spcAft>
              <a:buClrTx/>
              <a:buSzTx/>
              <a:buFont typeface="Arial"/>
              <a:buChar char="•"/>
              <a:tabLst/>
              <a:defRPr/>
            </a:pPr>
            <a:r>
              <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rPr>
              <a:t>If not → adjust and try again </a:t>
            </a:r>
          </a:p>
          <a:p>
            <a:pPr marL="0" marR="0" lvl="0" indent="0" algn="l" defTabSz="914400" rtl="0" eaLnBrk="1" fontAlgn="auto" latinLnBrk="0" hangingPunct="1">
              <a:lnSpc>
                <a:spcPts val="504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Key Message</a:t>
            </a:r>
          </a:p>
          <a:p>
            <a:pPr marL="0" marR="0" lvl="0" indent="0" algn="l" defTabSz="914400" rtl="0" eaLnBrk="1" fontAlgn="auto" latinLnBrk="0" hangingPunct="1">
              <a:lnSpc>
                <a:spcPts val="504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rPr>
              <a:t>“Don’t guess improvement — test it, check it, refine it.”</a:t>
            </a:r>
          </a:p>
          <a:p>
            <a:pPr marL="0" marR="0" lvl="0" indent="0" algn="l" defTabSz="914400" rtl="0" eaLnBrk="1" fontAlgn="auto" latinLnBrk="0" hangingPunct="1">
              <a:lnSpc>
                <a:spcPts val="504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pSp>
        <p:nvGrpSpPr>
          <p:cNvPr id="2" name="Group 2"/>
          <p:cNvGrpSpPr/>
          <p:nvPr/>
        </p:nvGrpSpPr>
        <p:grpSpPr>
          <a:xfrm>
            <a:off x="-1373119" y="-1315898"/>
            <a:ext cx="3499668" cy="13405540"/>
            <a:chOff x="0" y="0"/>
            <a:chExt cx="212191" cy="812800"/>
          </a:xfrm>
        </p:grpSpPr>
        <p:sp>
          <p:nvSpPr>
            <p:cNvPr id="3" name="Freeform 3"/>
            <p:cNvSpPr/>
            <p:nvPr/>
          </p:nvSpPr>
          <p:spPr>
            <a:xfrm>
              <a:off x="0" y="0"/>
              <a:ext cx="212191" cy="812800"/>
            </a:xfrm>
            <a:custGeom>
              <a:avLst/>
              <a:gdLst/>
              <a:ahLst/>
              <a:cxnLst/>
              <a:rect l="l" t="t" r="r" b="b"/>
              <a:pathLst>
                <a:path w="212191" h="812800">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ln w="19050" cap="sq">
              <a:solidFill>
                <a:srgbClr val="FF0000"/>
              </a:solidFill>
              <a:prstDash val="solid"/>
              <a:miter/>
            </a:ln>
          </p:spPr>
          <p:txBody>
            <a:bodyPr/>
            <a:lstStyle/>
            <a:p>
              <a:endParaRPr lang="en-US"/>
            </a:p>
          </p:txBody>
        </p:sp>
        <p:sp>
          <p:nvSpPr>
            <p:cNvPr id="4" name="TextBox 4"/>
            <p:cNvSpPr txBox="1"/>
            <p:nvPr/>
          </p:nvSpPr>
          <p:spPr>
            <a:xfrm>
              <a:off x="19893" y="47625"/>
              <a:ext cx="172405"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8965668" y="-5606768"/>
            <a:ext cx="10994424" cy="1099442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57150" cap="sq">
              <a:solidFill>
                <a:srgbClr val="FD6220"/>
              </a:solidFill>
              <a:prstDash val="solid"/>
              <a:miter/>
            </a:ln>
          </p:spPr>
          <p:txBody>
            <a:bodyPr/>
            <a:lstStyle/>
            <a:p>
              <a:endParaRPr lang="en-US"/>
            </a:p>
          </p:txBody>
        </p:sp>
        <p:sp>
          <p:nvSpPr>
            <p:cNvPr id="7" name="TextBox 7"/>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Freeform 8"/>
          <p:cNvSpPr/>
          <p:nvPr/>
        </p:nvSpPr>
        <p:spPr>
          <a:xfrm>
            <a:off x="16313420" y="910465"/>
            <a:ext cx="945880" cy="236470"/>
          </a:xfrm>
          <a:custGeom>
            <a:avLst/>
            <a:gdLst/>
            <a:ahLst/>
            <a:cxnLst/>
            <a:rect l="l" t="t" r="r" b="b"/>
            <a:pathLst>
              <a:path w="945880" h="236470">
                <a:moveTo>
                  <a:pt x="0" y="0"/>
                </a:moveTo>
                <a:lnTo>
                  <a:pt x="945880" y="0"/>
                </a:lnTo>
                <a:lnTo>
                  <a:pt x="945880" y="236470"/>
                </a:lnTo>
                <a:lnTo>
                  <a:pt x="0" y="23647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a:off x="706082" y="1952203"/>
            <a:ext cx="992463" cy="99246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txBody>
            <a:bodyPr/>
            <a:lstStyle/>
            <a:p>
              <a:endParaRPr lang="en-US"/>
            </a:p>
          </p:txBody>
        </p:sp>
        <p:sp>
          <p:nvSpPr>
            <p:cNvPr id="11" name="TextBox 11"/>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3779"/>
                </a:lnSpc>
                <a:spcBef>
                  <a:spcPct val="0"/>
                </a:spcBef>
                <a:spcAft>
                  <a:spcPts val="0"/>
                </a:spcAft>
                <a:buClrTx/>
                <a:buSzTx/>
                <a:buFontTx/>
                <a:buNone/>
                <a:tabLst/>
                <a:defRPr/>
              </a:pPr>
              <a:r>
                <a:rPr kumimoji="0" lang="en-US" sz="2699" b="0" i="0" u="none" strike="noStrike" kern="1200" cap="none" spc="0" normalizeH="0" baseline="0" noProof="0">
                  <a:ln>
                    <a:noFill/>
                  </a:ln>
                  <a:solidFill>
                    <a:srgbClr val="FFFEFE"/>
                  </a:solidFill>
                  <a:effectLst/>
                  <a:uLnTx/>
                  <a:uFillTx/>
                  <a:latin typeface="Montserrat"/>
                  <a:ea typeface="Montserrat"/>
                  <a:cs typeface="Montserrat"/>
                  <a:sym typeface="Montserrat"/>
                </a:rPr>
                <a:t>1</a:t>
              </a:r>
            </a:p>
          </p:txBody>
        </p:sp>
      </p:grpSp>
      <p:grpSp>
        <p:nvGrpSpPr>
          <p:cNvPr id="12" name="Group 12"/>
          <p:cNvGrpSpPr/>
          <p:nvPr/>
        </p:nvGrpSpPr>
        <p:grpSpPr>
          <a:xfrm>
            <a:off x="948235" y="4447339"/>
            <a:ext cx="508158" cy="543805"/>
            <a:chOff x="0" y="0"/>
            <a:chExt cx="812800" cy="869819"/>
          </a:xfrm>
        </p:grpSpPr>
        <p:sp>
          <p:nvSpPr>
            <p:cNvPr id="13" name="Freeform 13"/>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14" name="TextBox 14"/>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4</a:t>
              </a:r>
            </a:p>
          </p:txBody>
        </p:sp>
      </p:grpSp>
      <p:grpSp>
        <p:nvGrpSpPr>
          <p:cNvPr id="15" name="Group 15"/>
          <p:cNvGrpSpPr/>
          <p:nvPr/>
        </p:nvGrpSpPr>
        <p:grpSpPr>
          <a:xfrm>
            <a:off x="948235" y="3107362"/>
            <a:ext cx="508158" cy="543805"/>
            <a:chOff x="0" y="0"/>
            <a:chExt cx="812800" cy="869819"/>
          </a:xfrm>
        </p:grpSpPr>
        <p:sp>
          <p:nvSpPr>
            <p:cNvPr id="16" name="Freeform 16"/>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17" name="TextBox 17"/>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2</a:t>
              </a:r>
            </a:p>
          </p:txBody>
        </p:sp>
      </p:grpSp>
      <p:grpSp>
        <p:nvGrpSpPr>
          <p:cNvPr id="18" name="Group 18"/>
          <p:cNvGrpSpPr/>
          <p:nvPr/>
        </p:nvGrpSpPr>
        <p:grpSpPr>
          <a:xfrm>
            <a:off x="948235" y="5115753"/>
            <a:ext cx="508158" cy="543805"/>
            <a:chOff x="0" y="0"/>
            <a:chExt cx="812800" cy="869819"/>
          </a:xfrm>
        </p:grpSpPr>
        <p:sp>
          <p:nvSpPr>
            <p:cNvPr id="19" name="Freeform 19"/>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0" name="TextBox 20"/>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5</a:t>
              </a:r>
            </a:p>
          </p:txBody>
        </p:sp>
      </p:grpSp>
      <p:grpSp>
        <p:nvGrpSpPr>
          <p:cNvPr id="21" name="Group 21"/>
          <p:cNvGrpSpPr/>
          <p:nvPr/>
        </p:nvGrpSpPr>
        <p:grpSpPr>
          <a:xfrm>
            <a:off x="948235" y="3776486"/>
            <a:ext cx="508158" cy="543805"/>
            <a:chOff x="0" y="0"/>
            <a:chExt cx="812800" cy="869819"/>
          </a:xfrm>
        </p:grpSpPr>
        <p:sp>
          <p:nvSpPr>
            <p:cNvPr id="22" name="Freeform 22"/>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3" name="TextBox 23"/>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3</a:t>
              </a:r>
            </a:p>
          </p:txBody>
        </p:sp>
      </p:grpSp>
      <p:grpSp>
        <p:nvGrpSpPr>
          <p:cNvPr id="24" name="Group 24"/>
          <p:cNvGrpSpPr/>
          <p:nvPr/>
        </p:nvGrpSpPr>
        <p:grpSpPr>
          <a:xfrm>
            <a:off x="948235" y="6455730"/>
            <a:ext cx="508158" cy="543805"/>
            <a:chOff x="0" y="0"/>
            <a:chExt cx="812800" cy="869819"/>
          </a:xfrm>
        </p:grpSpPr>
        <p:sp>
          <p:nvSpPr>
            <p:cNvPr id="25" name="Freeform 25"/>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6" name="TextBox 26"/>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7</a:t>
              </a:r>
            </a:p>
          </p:txBody>
        </p:sp>
      </p:grpSp>
      <p:grpSp>
        <p:nvGrpSpPr>
          <p:cNvPr id="27" name="Group 27"/>
          <p:cNvGrpSpPr/>
          <p:nvPr/>
        </p:nvGrpSpPr>
        <p:grpSpPr>
          <a:xfrm>
            <a:off x="948235" y="5784877"/>
            <a:ext cx="508158" cy="543805"/>
            <a:chOff x="0" y="0"/>
            <a:chExt cx="812800" cy="869819"/>
          </a:xfrm>
        </p:grpSpPr>
        <p:sp>
          <p:nvSpPr>
            <p:cNvPr id="28" name="Freeform 28"/>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9" name="TextBox 29"/>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6</a:t>
              </a:r>
            </a:p>
          </p:txBody>
        </p:sp>
      </p:grpSp>
      <p:grpSp>
        <p:nvGrpSpPr>
          <p:cNvPr id="30" name="Group 30"/>
          <p:cNvGrpSpPr/>
          <p:nvPr/>
        </p:nvGrpSpPr>
        <p:grpSpPr>
          <a:xfrm>
            <a:off x="10269279" y="-643689"/>
            <a:ext cx="8551838" cy="12061121"/>
            <a:chOff x="0" y="0"/>
            <a:chExt cx="4502415" cy="6350000"/>
          </a:xfrm>
        </p:grpSpPr>
        <p:sp>
          <p:nvSpPr>
            <p:cNvPr id="31" name="Freeform 31"/>
            <p:cNvSpPr/>
            <p:nvPr/>
          </p:nvSpPr>
          <p:spPr>
            <a:xfrm>
              <a:off x="0" y="0"/>
              <a:ext cx="4502415" cy="6350000"/>
            </a:xfrm>
            <a:custGeom>
              <a:avLst/>
              <a:gdLst/>
              <a:ahLst/>
              <a:cxnLst/>
              <a:rect l="l" t="t" r="r" b="b"/>
              <a:pathLst>
                <a:path w="4502415" h="6350000">
                  <a:moveTo>
                    <a:pt x="0" y="3175000"/>
                  </a:moveTo>
                  <a:cubicBezTo>
                    <a:pt x="0" y="4928870"/>
                    <a:pt x="2015281" y="6350000"/>
                    <a:pt x="4502415" y="6350000"/>
                  </a:cubicBezTo>
                  <a:lnTo>
                    <a:pt x="4502415" y="0"/>
                  </a:lnTo>
                  <a:cubicBezTo>
                    <a:pt x="2015281" y="0"/>
                    <a:pt x="0" y="1421130"/>
                    <a:pt x="0" y="3175000"/>
                  </a:cubicBezTo>
                  <a:close/>
                </a:path>
              </a:pathLst>
            </a:custGeom>
            <a:blipFill>
              <a:blip r:embed="rId3"/>
              <a:stretch>
                <a:fillRect l="-55776" r="-55776"/>
              </a:stretch>
            </a:blipFill>
          </p:spPr>
          <p:txBody>
            <a:bodyPr/>
            <a:lstStyle/>
            <a:p>
              <a:endParaRPr lang="en-US"/>
            </a:p>
          </p:txBody>
        </p:sp>
      </p:grpSp>
      <p:sp>
        <p:nvSpPr>
          <p:cNvPr id="32" name="TextBox 32"/>
          <p:cNvSpPr txBox="1"/>
          <p:nvPr/>
        </p:nvSpPr>
        <p:spPr>
          <a:xfrm>
            <a:off x="2847789" y="2324610"/>
            <a:ext cx="9221528" cy="7143229"/>
          </a:xfrm>
          <a:prstGeom prst="rect">
            <a:avLst/>
          </a:prstGeom>
        </p:spPr>
        <p:txBody>
          <a:bodyPr lIns="0" tIns="0" rIns="0" bIns="0" rtlCol="0" anchor="t">
            <a:spAutoFit/>
          </a:bodyPr>
          <a:lstStyle/>
          <a:p>
            <a:pPr marL="882924" marR="0" lvl="1" indent="-441462" algn="l" defTabSz="914400" rtl="0" eaLnBrk="1" fontAlgn="auto" latinLnBrk="0" hangingPunct="1">
              <a:lnSpc>
                <a:spcPts val="6297"/>
              </a:lnSpc>
              <a:spcBef>
                <a:spcPts val="0"/>
              </a:spcBef>
              <a:spcAft>
                <a:spcPts val="0"/>
              </a:spcAft>
              <a:buClrTx/>
              <a:buSzTx/>
              <a:buFont typeface="Arial"/>
              <a:buChar char="•"/>
              <a:tabLst/>
              <a:defRPr/>
            </a:pPr>
            <a:r>
              <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Error reduction</a:t>
            </a:r>
          </a:p>
          <a:p>
            <a:pPr marL="0" marR="0" lvl="0" indent="0" algn="l" defTabSz="914400" rtl="0" eaLnBrk="1" fontAlgn="auto" latinLnBrk="0" hangingPunct="1">
              <a:lnSpc>
                <a:spcPts val="6297"/>
              </a:lnSpc>
              <a:spcBef>
                <a:spcPts val="0"/>
              </a:spcBef>
              <a:spcAft>
                <a:spcPts val="0"/>
              </a:spcAft>
              <a:buClrTx/>
              <a:buSzTx/>
              <a:buFontTx/>
              <a:buNone/>
              <a:tabLst/>
              <a:defRPr/>
            </a:pPr>
            <a:endPar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a:p>
            <a:pPr marL="882924" marR="0" lvl="1" indent="-441462" algn="l" defTabSz="914400" rtl="0" eaLnBrk="1" fontAlgn="auto" latinLnBrk="0" hangingPunct="1">
              <a:lnSpc>
                <a:spcPts val="6297"/>
              </a:lnSpc>
              <a:spcBef>
                <a:spcPts val="0"/>
              </a:spcBef>
              <a:spcAft>
                <a:spcPts val="0"/>
              </a:spcAft>
              <a:buClrTx/>
              <a:buSzTx/>
              <a:buFont typeface="Arial"/>
              <a:buChar char="•"/>
              <a:tabLst/>
              <a:defRPr/>
            </a:pPr>
            <a:r>
              <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Faster turnaround</a:t>
            </a:r>
          </a:p>
          <a:p>
            <a:pPr marL="0" marR="0" lvl="0" indent="0" algn="l" defTabSz="914400" rtl="0" eaLnBrk="1" fontAlgn="auto" latinLnBrk="0" hangingPunct="1">
              <a:lnSpc>
                <a:spcPts val="6297"/>
              </a:lnSpc>
              <a:spcBef>
                <a:spcPts val="0"/>
              </a:spcBef>
              <a:spcAft>
                <a:spcPts val="0"/>
              </a:spcAft>
              <a:buClrTx/>
              <a:buSzTx/>
              <a:buFontTx/>
              <a:buNone/>
              <a:tabLst/>
              <a:defRPr/>
            </a:pPr>
            <a:endPar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a:p>
            <a:pPr marL="882924" marR="0" lvl="1" indent="-441462" algn="l" defTabSz="914400" rtl="0" eaLnBrk="1" fontAlgn="auto" latinLnBrk="0" hangingPunct="1">
              <a:lnSpc>
                <a:spcPts val="6297"/>
              </a:lnSpc>
              <a:spcBef>
                <a:spcPts val="0"/>
              </a:spcBef>
              <a:spcAft>
                <a:spcPts val="0"/>
              </a:spcAft>
              <a:buClrTx/>
              <a:buSzTx/>
              <a:buFont typeface="Arial"/>
              <a:buChar char="•"/>
              <a:tabLst/>
              <a:defRPr/>
            </a:pPr>
            <a:r>
              <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Fewer complaints</a:t>
            </a:r>
          </a:p>
          <a:p>
            <a:pPr marL="0" marR="0" lvl="0" indent="0" algn="l" defTabSz="914400" rtl="0" eaLnBrk="1" fontAlgn="auto" latinLnBrk="0" hangingPunct="1">
              <a:lnSpc>
                <a:spcPts val="6297"/>
              </a:lnSpc>
              <a:spcBef>
                <a:spcPts val="0"/>
              </a:spcBef>
              <a:spcAft>
                <a:spcPts val="0"/>
              </a:spcAft>
              <a:buClrTx/>
              <a:buSzTx/>
              <a:buFontTx/>
              <a:buNone/>
              <a:tabLst/>
              <a:defRPr/>
            </a:pPr>
            <a:endPar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a:p>
            <a:pPr marL="882924" marR="0" lvl="1" indent="-441462" algn="l" defTabSz="914400" rtl="0" eaLnBrk="1" fontAlgn="auto" latinLnBrk="0" hangingPunct="1">
              <a:lnSpc>
                <a:spcPts val="6297"/>
              </a:lnSpc>
              <a:spcBef>
                <a:spcPts val="0"/>
              </a:spcBef>
              <a:spcAft>
                <a:spcPts val="0"/>
              </a:spcAft>
              <a:buClrTx/>
              <a:buSzTx/>
              <a:buFont typeface="Arial"/>
              <a:buChar char="•"/>
              <a:tabLst/>
              <a:defRPr/>
            </a:pPr>
            <a:r>
              <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rPr>
              <a:t>Better reliability</a:t>
            </a:r>
          </a:p>
          <a:p>
            <a:pPr marL="0" marR="0" lvl="0" indent="0" algn="l" defTabSz="914400" rtl="0" eaLnBrk="1" fontAlgn="auto" latinLnBrk="0" hangingPunct="1">
              <a:lnSpc>
                <a:spcPts val="6297"/>
              </a:lnSpc>
              <a:spcBef>
                <a:spcPts val="0"/>
              </a:spcBef>
              <a:spcAft>
                <a:spcPts val="0"/>
              </a:spcAft>
              <a:buClrTx/>
              <a:buSzTx/>
              <a:buFontTx/>
              <a:buNone/>
              <a:tabLst/>
              <a:defRPr/>
            </a:pPr>
            <a:endPar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a:p>
            <a:pPr marL="0" marR="0" lvl="0" indent="0" algn="l" defTabSz="914400" rtl="0" eaLnBrk="1" fontAlgn="auto" latinLnBrk="0" hangingPunct="1">
              <a:lnSpc>
                <a:spcPts val="6297"/>
              </a:lnSpc>
              <a:spcBef>
                <a:spcPts val="0"/>
              </a:spcBef>
              <a:spcAft>
                <a:spcPts val="0"/>
              </a:spcAft>
              <a:buClrTx/>
              <a:buSzTx/>
              <a:buFontTx/>
              <a:buNone/>
              <a:tabLst/>
              <a:defRPr/>
            </a:pPr>
            <a:endParaRPr kumimoji="0" lang="en-US" sz="4089" b="0" i="0" u="none" strike="noStrike" kern="1200" cap="none" spc="0" normalizeH="0" baseline="0" noProof="0">
              <a:ln>
                <a:noFill/>
              </a:ln>
              <a:solidFill>
                <a:srgbClr val="191919"/>
              </a:solidFill>
              <a:effectLst/>
              <a:uLnTx/>
              <a:uFillTx/>
              <a:latin typeface="Montserrat Light"/>
              <a:ea typeface="Montserrat Light"/>
              <a:cs typeface="Montserrat Light"/>
              <a:sym typeface="Montserrat Light"/>
            </a:endParaRPr>
          </a:p>
        </p:txBody>
      </p:sp>
      <p:sp>
        <p:nvSpPr>
          <p:cNvPr id="33" name="TextBox 33"/>
          <p:cNvSpPr txBox="1"/>
          <p:nvPr/>
        </p:nvSpPr>
        <p:spPr>
          <a:xfrm>
            <a:off x="2324066" y="622600"/>
            <a:ext cx="7945213" cy="1631730"/>
          </a:xfrm>
          <a:prstGeom prst="rect">
            <a:avLst/>
          </a:prstGeom>
        </p:spPr>
        <p:txBody>
          <a:bodyPr lIns="0" tIns="0" rIns="0" bIns="0" rtlCol="0" anchor="t">
            <a:spAutoFit/>
          </a:bodyPr>
          <a:lstStyle/>
          <a:p>
            <a:pPr marL="0" marR="0" lvl="0" indent="0" algn="l" defTabSz="914400" rtl="0" eaLnBrk="1" fontAlgn="auto" latinLnBrk="0" hangingPunct="1">
              <a:lnSpc>
                <a:spcPts val="4210"/>
              </a:lnSpc>
              <a:spcBef>
                <a:spcPts val="0"/>
              </a:spcBef>
              <a:spcAft>
                <a:spcPts val="0"/>
              </a:spcAft>
              <a:buClrTx/>
              <a:buSzTx/>
              <a:buFontTx/>
              <a:buNone/>
              <a:tabLst/>
              <a:defRPr/>
            </a:pPr>
            <a:r>
              <a:rPr kumimoji="0" lang="en-US" sz="4340" b="1" i="0" u="none" strike="noStrike" kern="1200" cap="none" spc="217" normalizeH="0" baseline="0" noProof="0">
                <a:ln>
                  <a:noFill/>
                </a:ln>
                <a:solidFill>
                  <a:srgbClr val="191919"/>
                </a:solidFill>
                <a:effectLst/>
                <a:uLnTx/>
                <a:uFillTx/>
                <a:latin typeface="Montserrat Bold"/>
                <a:ea typeface="Montserrat Bold"/>
                <a:cs typeface="Montserrat Bold"/>
                <a:sym typeface="Montserrat Bold"/>
              </a:rPr>
              <a:t>Measuring Improvement</a:t>
            </a:r>
          </a:p>
          <a:p>
            <a:pPr marL="0" marR="0" lvl="0" indent="0" algn="l" defTabSz="914400" rtl="0" eaLnBrk="1" fontAlgn="auto" latinLnBrk="0" hangingPunct="1">
              <a:lnSpc>
                <a:spcPts val="4210"/>
              </a:lnSpc>
              <a:spcBef>
                <a:spcPts val="0"/>
              </a:spcBef>
              <a:spcAft>
                <a:spcPts val="0"/>
              </a:spcAft>
              <a:buClrTx/>
              <a:buSzTx/>
              <a:buFontTx/>
              <a:buNone/>
              <a:tabLst/>
              <a:defRPr/>
            </a:pPr>
            <a:r>
              <a:rPr kumimoji="0" lang="en-US" sz="4340" b="1" i="0" u="none" strike="noStrike" kern="1200" cap="none" spc="217" normalizeH="0" baseline="0" noProof="0">
                <a:ln>
                  <a:noFill/>
                </a:ln>
                <a:solidFill>
                  <a:srgbClr val="191919"/>
                </a:solidFill>
                <a:effectLst/>
                <a:uLnTx/>
                <a:uFillTx/>
                <a:latin typeface="Montserrat Bold"/>
                <a:ea typeface="Montserrat Bold"/>
                <a:cs typeface="Montserrat Bold"/>
                <a:sym typeface="Montserrat Bold"/>
              </a:rPr>
              <a:t>Track</a:t>
            </a:r>
          </a:p>
          <a:p>
            <a:pPr marL="0" marR="0" lvl="0" indent="0" algn="l" defTabSz="914400" rtl="0" eaLnBrk="1" fontAlgn="auto" latinLnBrk="0" hangingPunct="1">
              <a:lnSpc>
                <a:spcPts val="4210"/>
              </a:lnSpc>
              <a:spcBef>
                <a:spcPts val="0"/>
              </a:spcBef>
              <a:spcAft>
                <a:spcPts val="0"/>
              </a:spcAft>
              <a:buClrTx/>
              <a:buSzTx/>
              <a:buFontTx/>
              <a:buNone/>
              <a:tabLst/>
              <a:defRPr/>
            </a:pPr>
            <a:endParaRPr kumimoji="0" lang="en-US" sz="4340" b="1" i="0" u="none" strike="noStrike" kern="1200" cap="none" spc="217" normalizeH="0" baseline="0" noProof="0">
              <a:ln>
                <a:noFill/>
              </a:ln>
              <a:solidFill>
                <a:srgbClr val="191919"/>
              </a:solidFill>
              <a:effectLst/>
              <a:uLnTx/>
              <a:uFillTx/>
              <a:latin typeface="Montserrat Bold"/>
              <a:ea typeface="Montserrat Bold"/>
              <a:cs typeface="Montserrat Bold"/>
              <a:sym typeface="Montserrat Bold"/>
            </a:endParaRPr>
          </a:p>
        </p:txBody>
      </p:sp>
      <p:grpSp>
        <p:nvGrpSpPr>
          <p:cNvPr id="34" name="Group 34"/>
          <p:cNvGrpSpPr/>
          <p:nvPr/>
        </p:nvGrpSpPr>
        <p:grpSpPr>
          <a:xfrm>
            <a:off x="948235" y="7123361"/>
            <a:ext cx="508158" cy="543805"/>
            <a:chOff x="0" y="0"/>
            <a:chExt cx="812800" cy="869819"/>
          </a:xfrm>
        </p:grpSpPr>
        <p:sp>
          <p:nvSpPr>
            <p:cNvPr id="35" name="Freeform 35"/>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36" name="TextBox 36"/>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8</a:t>
              </a:r>
            </a:p>
          </p:txBody>
        </p:sp>
      </p:grpSp>
      <p:grpSp>
        <p:nvGrpSpPr>
          <p:cNvPr id="37" name="Group 37"/>
          <p:cNvGrpSpPr/>
          <p:nvPr/>
        </p:nvGrpSpPr>
        <p:grpSpPr>
          <a:xfrm>
            <a:off x="948235" y="7790991"/>
            <a:ext cx="508158" cy="543805"/>
            <a:chOff x="0" y="0"/>
            <a:chExt cx="812800" cy="869819"/>
          </a:xfrm>
        </p:grpSpPr>
        <p:sp>
          <p:nvSpPr>
            <p:cNvPr id="38" name="Freeform 38"/>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39" name="TextBox 39"/>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9</a:t>
              </a:r>
            </a:p>
          </p:txBody>
        </p:sp>
      </p:grpSp>
      <p:grpSp>
        <p:nvGrpSpPr>
          <p:cNvPr id="40" name="Group 40"/>
          <p:cNvGrpSpPr/>
          <p:nvPr/>
        </p:nvGrpSpPr>
        <p:grpSpPr>
          <a:xfrm rot="3945801">
            <a:off x="11713026" y="8111586"/>
            <a:ext cx="4776403" cy="4776403"/>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txBody>
            <a:bodyPr/>
            <a:lstStyle/>
            <a:p>
              <a:endParaRPr lang="en-US"/>
            </a:p>
          </p:txBody>
        </p:sp>
        <p:sp>
          <p:nvSpPr>
            <p:cNvPr id="42" name="TextBox 42"/>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3" name="Freeform 43"/>
          <p:cNvSpPr/>
          <p:nvPr/>
        </p:nvSpPr>
        <p:spPr>
          <a:xfrm rot="3945801">
            <a:off x="12156571" y="7154038"/>
            <a:ext cx="1577153" cy="3243522"/>
          </a:xfrm>
          <a:custGeom>
            <a:avLst/>
            <a:gdLst/>
            <a:ahLst/>
            <a:cxnLst/>
            <a:rect l="l" t="t" r="r" b="b"/>
            <a:pathLst>
              <a:path w="1577153" h="3243522">
                <a:moveTo>
                  <a:pt x="0" y="0"/>
                </a:moveTo>
                <a:lnTo>
                  <a:pt x="1577154" y="0"/>
                </a:lnTo>
                <a:lnTo>
                  <a:pt x="1577154" y="3243523"/>
                </a:lnTo>
                <a:lnTo>
                  <a:pt x="0" y="3243523"/>
                </a:lnTo>
                <a:lnTo>
                  <a:pt x="0" y="0"/>
                </a:lnTo>
                <a:close/>
              </a:path>
            </a:pathLst>
          </a:custGeom>
          <a:blipFill>
            <a:blip>
              <a:extLst>
                <a:ext uri="{96DAC541-7B7A-43D3-8B79-37D633B846F1}">
                  <asvg:svgBlip xmlns:asvg="http://schemas.microsoft.com/office/drawing/2016/SVG/main" r:embed="rId4"/>
                </a:ext>
              </a:extLst>
            </a:blip>
            <a:stretch>
              <a:fillRect r="-204881"/>
            </a:stretch>
          </a:blipFill>
        </p:spPr>
        <p:txBody>
          <a:bodyPr/>
          <a:lstStyle/>
          <a:p>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9345626" y="1137153"/>
            <a:ext cx="8942374" cy="7640651"/>
            <a:chOff x="0" y="0"/>
            <a:chExt cx="860205" cy="734986"/>
          </a:xfrm>
        </p:grpSpPr>
        <p:sp>
          <p:nvSpPr>
            <p:cNvPr id="3" name="Freeform 3"/>
            <p:cNvSpPr/>
            <p:nvPr/>
          </p:nvSpPr>
          <p:spPr>
            <a:xfrm>
              <a:off x="0" y="0"/>
              <a:ext cx="860205" cy="734986"/>
            </a:xfrm>
            <a:custGeom>
              <a:avLst/>
              <a:gdLst/>
              <a:ahLst/>
              <a:cxnLst/>
              <a:rect l="l" t="t" r="r" b="b"/>
              <a:pathLst>
                <a:path w="860205" h="734986">
                  <a:moveTo>
                    <a:pt x="0" y="0"/>
                  </a:moveTo>
                  <a:lnTo>
                    <a:pt x="860205" y="0"/>
                  </a:lnTo>
                  <a:lnTo>
                    <a:pt x="860205" y="734986"/>
                  </a:lnTo>
                  <a:lnTo>
                    <a:pt x="0" y="734986"/>
                  </a:lnTo>
                  <a:close/>
                </a:path>
              </a:pathLst>
            </a:custGeom>
            <a:gradFill rotWithShape="1">
              <a:gsLst>
                <a:gs pos="0">
                  <a:srgbClr val="FFDE59">
                    <a:alpha val="100000"/>
                  </a:srgbClr>
                </a:gs>
                <a:gs pos="100000">
                  <a:srgbClr val="FF914D">
                    <a:alpha val="100000"/>
                  </a:srgbClr>
                </a:gs>
              </a:gsLst>
              <a:lin ang="0"/>
            </a:gradFill>
          </p:spPr>
          <p:txBody>
            <a:bodyPr/>
            <a:lstStyle/>
            <a:p>
              <a:endParaRPr lang="en-US"/>
            </a:p>
          </p:txBody>
        </p:sp>
      </p:grpSp>
      <p:sp>
        <p:nvSpPr>
          <p:cNvPr id="4" name="TextBox 4"/>
          <p:cNvSpPr txBox="1"/>
          <p:nvPr/>
        </p:nvSpPr>
        <p:spPr>
          <a:xfrm>
            <a:off x="3078827" y="933450"/>
            <a:ext cx="5094721" cy="1757584"/>
          </a:xfrm>
          <a:prstGeom prst="rect">
            <a:avLst/>
          </a:prstGeom>
        </p:spPr>
        <p:txBody>
          <a:bodyPr lIns="0" tIns="0" rIns="0" bIns="0" rtlCol="0" anchor="t">
            <a:spAutoFit/>
          </a:bodyPr>
          <a:lstStyle/>
          <a:p>
            <a:pPr marL="0" marR="0" lvl="0" indent="0" algn="l" defTabSz="914400" rtl="0" eaLnBrk="1" fontAlgn="auto" latinLnBrk="0" hangingPunct="1">
              <a:lnSpc>
                <a:spcPts val="7075"/>
              </a:lnSpc>
              <a:spcBef>
                <a:spcPts val="0"/>
              </a:spcBef>
              <a:spcAft>
                <a:spcPts val="0"/>
              </a:spcAft>
              <a:buClrTx/>
              <a:buSzTx/>
              <a:buFontTx/>
              <a:buNone/>
              <a:tabLst/>
              <a:defRPr/>
            </a:pPr>
            <a:r>
              <a:rPr kumimoji="0" lang="en-US" sz="5053"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Accountability</a:t>
            </a:r>
          </a:p>
          <a:p>
            <a:pPr marL="0" marR="0" lvl="0" indent="0" algn="l" defTabSz="914400" rtl="0" eaLnBrk="1" fontAlgn="auto" latinLnBrk="0" hangingPunct="1">
              <a:lnSpc>
                <a:spcPts val="7075"/>
              </a:lnSpc>
              <a:spcBef>
                <a:spcPct val="0"/>
              </a:spcBef>
              <a:spcAft>
                <a:spcPts val="0"/>
              </a:spcAft>
              <a:buClrTx/>
              <a:buSzTx/>
              <a:buFontTx/>
              <a:buNone/>
              <a:tabLst/>
              <a:defRPr/>
            </a:pPr>
            <a:endParaRPr kumimoji="0" lang="en-US" sz="5053"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endParaRPr>
          </a:p>
        </p:txBody>
      </p:sp>
      <p:sp>
        <p:nvSpPr>
          <p:cNvPr id="5" name="TextBox 5"/>
          <p:cNvSpPr txBox="1"/>
          <p:nvPr/>
        </p:nvSpPr>
        <p:spPr>
          <a:xfrm>
            <a:off x="321972" y="2004259"/>
            <a:ext cx="8822028" cy="5401945"/>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842007" marR="0" lvl="1" indent="-421003" algn="l" defTabSz="914400" rtl="0" eaLnBrk="1" fontAlgn="auto" latinLnBrk="0" hangingPunct="1">
              <a:lnSpc>
                <a:spcPts val="5459"/>
              </a:lnSpc>
              <a:spcBef>
                <a:spcPts val="0"/>
              </a:spcBef>
              <a:spcAft>
                <a:spcPts val="0"/>
              </a:spcAft>
              <a:buClrTx/>
              <a:buSzTx/>
              <a:buFont typeface="Arial"/>
              <a:buChar char="•"/>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Taking responsibility i.e owning outcomes.</a:t>
            </a:r>
          </a:p>
          <a:p>
            <a:pPr marL="842007" marR="0" lvl="1" indent="-421003" algn="l" defTabSz="914400" rtl="0" eaLnBrk="1" fontAlgn="auto" latinLnBrk="0" hangingPunct="1">
              <a:lnSpc>
                <a:spcPts val="5459"/>
              </a:lnSpc>
              <a:spcBef>
                <a:spcPts val="0"/>
              </a:spcBef>
              <a:spcAft>
                <a:spcPts val="0"/>
              </a:spcAft>
              <a:buClrTx/>
              <a:buSzTx/>
              <a:buFont typeface="Arial"/>
              <a:buChar char="•"/>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Following through - - Not abandoning tasks halfway</a:t>
            </a:r>
          </a:p>
          <a:p>
            <a:pPr marL="842007" marR="0" lvl="1" indent="-421003" algn="l" defTabSz="914400" rtl="0" eaLnBrk="1" fontAlgn="auto" latinLnBrk="0" hangingPunct="1">
              <a:lnSpc>
                <a:spcPts val="5459"/>
              </a:lnSpc>
              <a:spcBef>
                <a:spcPts val="0"/>
              </a:spcBef>
              <a:spcAft>
                <a:spcPts val="0"/>
              </a:spcAft>
              <a:buClrTx/>
              <a:buSzTx/>
              <a:buFont typeface="Arial"/>
              <a:buChar char="•"/>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Being answerable </a:t>
            </a: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
        <p:nvSpPr>
          <p:cNvPr id="6" name="TextBox 6"/>
          <p:cNvSpPr txBox="1"/>
          <p:nvPr/>
        </p:nvSpPr>
        <p:spPr>
          <a:xfrm>
            <a:off x="9536954" y="1318459"/>
            <a:ext cx="8559719" cy="7202170"/>
          </a:xfrm>
          <a:prstGeom prst="rect">
            <a:avLst/>
          </a:prstGeom>
        </p:spPr>
        <p:txBody>
          <a:bodyPr lIns="0" tIns="0" rIns="0" bIns="0" rtlCol="0" anchor="t">
            <a:spAutoFit/>
          </a:bodyPr>
          <a:lstStyle/>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A researcher submits a request.</a:t>
            </a: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Admin A says:</a:t>
            </a: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 “That is not my unit.”</a:t>
            </a: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Admin B says:</a:t>
            </a: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 “I’ll help you find the right process.”</a:t>
            </a:r>
          </a:p>
          <a:p>
            <a:pPr marL="0" marR="0" lvl="0" indent="0" algn="ctr" defTabSz="914400" rtl="0" eaLnBrk="1" fontAlgn="auto" latinLnBrk="0" hangingPunct="1">
              <a:lnSpc>
                <a:spcPts val="5179"/>
              </a:lnSpc>
              <a:spcBef>
                <a:spcPts val="0"/>
              </a:spcBef>
              <a:spcAft>
                <a:spcPts val="0"/>
              </a:spcAft>
              <a:buClrTx/>
              <a:buSzTx/>
              <a:buFontTx/>
              <a:buNone/>
              <a:tabLst/>
              <a:defRPr/>
            </a:pPr>
            <a:endPar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 </a:t>
            </a:r>
            <a:r>
              <a:rPr kumimoji="0" lang="en-US" sz="36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Same situation, different mindset.</a:t>
            </a:r>
          </a:p>
          <a:p>
            <a:pPr marL="0" marR="0" lvl="0" indent="0" algn="ctr"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The second person shows accountability.</a:t>
            </a:r>
          </a:p>
        </p:txBody>
      </p:sp>
      <p:sp>
        <p:nvSpPr>
          <p:cNvPr id="7" name="TextBox 7"/>
          <p:cNvSpPr txBox="1"/>
          <p:nvPr/>
        </p:nvSpPr>
        <p:spPr>
          <a:xfrm>
            <a:off x="616001" y="8453954"/>
            <a:ext cx="15536435" cy="1287145"/>
          </a:xfrm>
          <a:prstGeom prst="rect">
            <a:avLst/>
          </a:prstGeom>
        </p:spPr>
        <p:txBody>
          <a:bodyPr lIns="0" tIns="0" rIns="0" bIns="0" rtlCol="0" anchor="t">
            <a:spAutoFit/>
          </a:bodyPr>
          <a:lstStyle/>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1" i="1" u="none" strike="noStrike" kern="1200" cap="none" spc="0" normalizeH="0" baseline="0" noProof="0">
                <a:ln>
                  <a:noFill/>
                </a:ln>
                <a:solidFill>
                  <a:srgbClr val="000000"/>
                </a:solidFill>
                <a:effectLst/>
                <a:uLnTx/>
                <a:uFillTx/>
                <a:latin typeface="Canva Sans Bold Italics"/>
                <a:ea typeface="Canva Sans Bold Italics"/>
                <a:cs typeface="Canva Sans Bold Italics"/>
                <a:sym typeface="Canva Sans Bold Italics"/>
              </a:rPr>
              <a:t>Key Message</a:t>
            </a: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Accountability is not about blame — it is about responsibility.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TextBox 2"/>
          <p:cNvSpPr txBox="1"/>
          <p:nvPr/>
        </p:nvSpPr>
        <p:spPr>
          <a:xfrm>
            <a:off x="1284532" y="693102"/>
            <a:ext cx="15718935" cy="775971"/>
          </a:xfrm>
          <a:prstGeom prst="rect">
            <a:avLst/>
          </a:prstGeom>
        </p:spPr>
        <p:txBody>
          <a:bodyPr lIns="0" tIns="0" rIns="0" bIns="0" rtlCol="0" anchor="t">
            <a:spAutoFit/>
          </a:bodyPr>
          <a:lstStyle/>
          <a:p>
            <a:pPr marL="0" marR="0" lvl="0" indent="0" algn="ctr" defTabSz="914400" rtl="0" eaLnBrk="1" fontAlgn="auto" latinLnBrk="0" hangingPunct="1">
              <a:lnSpc>
                <a:spcPts val="5800"/>
              </a:lnSpc>
              <a:spcBef>
                <a:spcPts val="0"/>
              </a:spcBef>
              <a:spcAft>
                <a:spcPts val="0"/>
              </a:spcAft>
              <a:buClrTx/>
              <a:buSzTx/>
              <a:buFontTx/>
              <a:buNone/>
              <a:tabLst/>
              <a:defRPr/>
            </a:pPr>
            <a:r>
              <a:rPr kumimoji="0" lang="en-US" sz="5800" b="1" i="0" u="none" strike="noStrike" kern="1200" cap="none" spc="-319" normalizeH="0" baseline="0" noProof="0">
                <a:ln>
                  <a:noFill/>
                </a:ln>
                <a:solidFill>
                  <a:srgbClr val="0B0A0A"/>
                </a:solidFill>
                <a:effectLst/>
                <a:uLnTx/>
                <a:uFillTx/>
                <a:latin typeface="Montserrat Bold"/>
                <a:ea typeface="Montserrat Bold"/>
                <a:cs typeface="Montserrat Bold"/>
                <a:sym typeface="Montserrat Bold"/>
              </a:rPr>
              <a:t>Common Causes of Errors</a:t>
            </a:r>
          </a:p>
        </p:txBody>
      </p:sp>
      <p:grpSp>
        <p:nvGrpSpPr>
          <p:cNvPr id="3" name="Group 3"/>
          <p:cNvGrpSpPr/>
          <p:nvPr/>
        </p:nvGrpSpPr>
        <p:grpSpPr>
          <a:xfrm>
            <a:off x="4949417" y="7608433"/>
            <a:ext cx="8936039" cy="2130251"/>
            <a:chOff x="0" y="0"/>
            <a:chExt cx="2455480" cy="585359"/>
          </a:xfrm>
        </p:grpSpPr>
        <p:sp>
          <p:nvSpPr>
            <p:cNvPr id="4" name="Freeform 4"/>
            <p:cNvSpPr/>
            <p:nvPr/>
          </p:nvSpPr>
          <p:spPr>
            <a:xfrm>
              <a:off x="0" y="0"/>
              <a:ext cx="2455480" cy="585359"/>
            </a:xfrm>
            <a:custGeom>
              <a:avLst/>
              <a:gdLst/>
              <a:ahLst/>
              <a:cxnLst/>
              <a:rect l="l" t="t" r="r" b="b"/>
              <a:pathLst>
                <a:path w="2455480" h="585359">
                  <a:moveTo>
                    <a:pt x="44185" y="0"/>
                  </a:moveTo>
                  <a:lnTo>
                    <a:pt x="2411295" y="0"/>
                  </a:lnTo>
                  <a:cubicBezTo>
                    <a:pt x="2423013" y="0"/>
                    <a:pt x="2434252" y="4655"/>
                    <a:pt x="2442538" y="12941"/>
                  </a:cubicBezTo>
                  <a:cubicBezTo>
                    <a:pt x="2450824" y="21228"/>
                    <a:pt x="2455480" y="32466"/>
                    <a:pt x="2455480" y="44185"/>
                  </a:cubicBezTo>
                  <a:lnTo>
                    <a:pt x="2455480" y="541174"/>
                  </a:lnTo>
                  <a:cubicBezTo>
                    <a:pt x="2455480" y="552892"/>
                    <a:pt x="2450824" y="564131"/>
                    <a:pt x="2442538" y="572417"/>
                  </a:cubicBezTo>
                  <a:cubicBezTo>
                    <a:pt x="2434252" y="580704"/>
                    <a:pt x="2423013" y="585359"/>
                    <a:pt x="2411295" y="585359"/>
                  </a:cubicBezTo>
                  <a:lnTo>
                    <a:pt x="44185" y="585359"/>
                  </a:lnTo>
                  <a:cubicBezTo>
                    <a:pt x="32466" y="585359"/>
                    <a:pt x="21228" y="580704"/>
                    <a:pt x="12941" y="572417"/>
                  </a:cubicBezTo>
                  <a:cubicBezTo>
                    <a:pt x="4655" y="564131"/>
                    <a:pt x="0" y="552892"/>
                    <a:pt x="0" y="541174"/>
                  </a:cubicBezTo>
                  <a:lnTo>
                    <a:pt x="0" y="44185"/>
                  </a:lnTo>
                  <a:cubicBezTo>
                    <a:pt x="0" y="32466"/>
                    <a:pt x="4655" y="21228"/>
                    <a:pt x="12941" y="12941"/>
                  </a:cubicBezTo>
                  <a:cubicBezTo>
                    <a:pt x="21228" y="4655"/>
                    <a:pt x="32466" y="0"/>
                    <a:pt x="44185" y="0"/>
                  </a:cubicBezTo>
                  <a:close/>
                </a:path>
              </a:pathLst>
            </a:custGeom>
            <a:solidFill>
              <a:srgbClr val="060B37"/>
            </a:solidFill>
          </p:spPr>
          <p:txBody>
            <a:bodyPr/>
            <a:lstStyle/>
            <a:p>
              <a:endParaRPr lang="en-US"/>
            </a:p>
          </p:txBody>
        </p:sp>
        <p:sp>
          <p:nvSpPr>
            <p:cNvPr id="5" name="TextBox 5"/>
            <p:cNvSpPr txBox="1"/>
            <p:nvPr/>
          </p:nvSpPr>
          <p:spPr>
            <a:xfrm>
              <a:off x="0" y="-38100"/>
              <a:ext cx="2455480"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566700" y="5046230"/>
            <a:ext cx="7800466" cy="2130251"/>
            <a:chOff x="0" y="0"/>
            <a:chExt cx="2143443" cy="585359"/>
          </a:xfrm>
        </p:grpSpPr>
        <p:sp>
          <p:nvSpPr>
            <p:cNvPr id="7" name="Freeform 7"/>
            <p:cNvSpPr/>
            <p:nvPr/>
          </p:nvSpPr>
          <p:spPr>
            <a:xfrm>
              <a:off x="0" y="0"/>
              <a:ext cx="2143443" cy="585359"/>
            </a:xfrm>
            <a:custGeom>
              <a:avLst/>
              <a:gdLst/>
              <a:ahLst/>
              <a:cxnLst/>
              <a:rect l="l" t="t" r="r" b="b"/>
              <a:pathLst>
                <a:path w="2143443" h="585359">
                  <a:moveTo>
                    <a:pt x="50617" y="0"/>
                  </a:moveTo>
                  <a:lnTo>
                    <a:pt x="2092825" y="0"/>
                  </a:lnTo>
                  <a:cubicBezTo>
                    <a:pt x="2106250" y="0"/>
                    <a:pt x="2119125" y="5333"/>
                    <a:pt x="2128617" y="14825"/>
                  </a:cubicBezTo>
                  <a:cubicBezTo>
                    <a:pt x="2138110" y="24318"/>
                    <a:pt x="2143443" y="37193"/>
                    <a:pt x="2143443" y="50617"/>
                  </a:cubicBezTo>
                  <a:lnTo>
                    <a:pt x="2143443" y="534742"/>
                  </a:lnTo>
                  <a:cubicBezTo>
                    <a:pt x="2143443" y="562697"/>
                    <a:pt x="2120780" y="585359"/>
                    <a:pt x="2092825" y="585359"/>
                  </a:cubicBezTo>
                  <a:lnTo>
                    <a:pt x="50617" y="585359"/>
                  </a:lnTo>
                  <a:cubicBezTo>
                    <a:pt x="22662" y="585359"/>
                    <a:pt x="0" y="562697"/>
                    <a:pt x="0" y="534742"/>
                  </a:cubicBezTo>
                  <a:lnTo>
                    <a:pt x="0" y="50617"/>
                  </a:lnTo>
                  <a:cubicBezTo>
                    <a:pt x="0" y="22662"/>
                    <a:pt x="22662" y="0"/>
                    <a:pt x="50617" y="0"/>
                  </a:cubicBezTo>
                  <a:close/>
                </a:path>
              </a:pathLst>
            </a:custGeom>
            <a:solidFill>
              <a:srgbClr val="060B37"/>
            </a:solidFill>
          </p:spPr>
          <p:txBody>
            <a:bodyPr/>
            <a:lstStyle/>
            <a:p>
              <a:endParaRPr lang="en-US"/>
            </a:p>
          </p:txBody>
        </p:sp>
        <p:sp>
          <p:nvSpPr>
            <p:cNvPr id="8" name="TextBox 8"/>
            <p:cNvSpPr txBox="1"/>
            <p:nvPr/>
          </p:nvSpPr>
          <p:spPr>
            <a:xfrm>
              <a:off x="0" y="-38100"/>
              <a:ext cx="2143443"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p:cNvGrpSpPr/>
          <p:nvPr/>
        </p:nvGrpSpPr>
        <p:grpSpPr>
          <a:xfrm>
            <a:off x="10059985" y="5046230"/>
            <a:ext cx="7650943" cy="2130251"/>
            <a:chOff x="0" y="0"/>
            <a:chExt cx="2102356" cy="585359"/>
          </a:xfrm>
        </p:grpSpPr>
        <p:sp>
          <p:nvSpPr>
            <p:cNvPr id="10" name="Freeform 10"/>
            <p:cNvSpPr/>
            <p:nvPr/>
          </p:nvSpPr>
          <p:spPr>
            <a:xfrm>
              <a:off x="0" y="0"/>
              <a:ext cx="2102356" cy="585359"/>
            </a:xfrm>
            <a:custGeom>
              <a:avLst/>
              <a:gdLst/>
              <a:ahLst/>
              <a:cxnLst/>
              <a:rect l="l" t="t" r="r" b="b"/>
              <a:pathLst>
                <a:path w="2102356" h="585359">
                  <a:moveTo>
                    <a:pt x="51606" y="0"/>
                  </a:moveTo>
                  <a:lnTo>
                    <a:pt x="2050750" y="0"/>
                  </a:lnTo>
                  <a:cubicBezTo>
                    <a:pt x="2064436" y="0"/>
                    <a:pt x="2077563" y="5437"/>
                    <a:pt x="2087241" y="15115"/>
                  </a:cubicBezTo>
                  <a:cubicBezTo>
                    <a:pt x="2096919" y="24793"/>
                    <a:pt x="2102356" y="37920"/>
                    <a:pt x="2102356" y="51606"/>
                  </a:cubicBezTo>
                  <a:lnTo>
                    <a:pt x="2102356" y="533752"/>
                  </a:lnTo>
                  <a:cubicBezTo>
                    <a:pt x="2102356" y="562254"/>
                    <a:pt x="2079251" y="585359"/>
                    <a:pt x="2050750" y="585359"/>
                  </a:cubicBezTo>
                  <a:lnTo>
                    <a:pt x="51606" y="585359"/>
                  </a:lnTo>
                  <a:cubicBezTo>
                    <a:pt x="23105" y="585359"/>
                    <a:pt x="0" y="562254"/>
                    <a:pt x="0" y="533752"/>
                  </a:cubicBezTo>
                  <a:lnTo>
                    <a:pt x="0" y="51606"/>
                  </a:lnTo>
                  <a:cubicBezTo>
                    <a:pt x="0" y="23105"/>
                    <a:pt x="23105" y="0"/>
                    <a:pt x="51606" y="0"/>
                  </a:cubicBezTo>
                  <a:close/>
                </a:path>
              </a:pathLst>
            </a:custGeom>
            <a:solidFill>
              <a:srgbClr val="060B37"/>
            </a:solidFill>
          </p:spPr>
          <p:txBody>
            <a:bodyPr/>
            <a:lstStyle/>
            <a:p>
              <a:endParaRPr lang="en-US"/>
            </a:p>
          </p:txBody>
        </p:sp>
        <p:sp>
          <p:nvSpPr>
            <p:cNvPr id="11" name="TextBox 11"/>
            <p:cNvSpPr txBox="1"/>
            <p:nvPr/>
          </p:nvSpPr>
          <p:spPr>
            <a:xfrm>
              <a:off x="0" y="-38100"/>
              <a:ext cx="2102356"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12162324" y="5824212"/>
            <a:ext cx="5096976"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Fatigue and distractions</a:t>
            </a:r>
          </a:p>
        </p:txBody>
      </p:sp>
      <p:sp>
        <p:nvSpPr>
          <p:cNvPr id="13" name="TextBox 13"/>
          <p:cNvSpPr txBox="1"/>
          <p:nvPr/>
        </p:nvSpPr>
        <p:spPr>
          <a:xfrm>
            <a:off x="1748207" y="5886253"/>
            <a:ext cx="6402421"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Poor documentation systems</a:t>
            </a:r>
          </a:p>
        </p:txBody>
      </p:sp>
      <p:sp>
        <p:nvSpPr>
          <p:cNvPr id="14" name="TextBox 14"/>
          <p:cNvSpPr txBox="1"/>
          <p:nvPr/>
        </p:nvSpPr>
        <p:spPr>
          <a:xfrm>
            <a:off x="6203742" y="8386415"/>
            <a:ext cx="7558975"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Lack of structured review processes</a:t>
            </a:r>
          </a:p>
        </p:txBody>
      </p:sp>
      <p:sp>
        <p:nvSpPr>
          <p:cNvPr id="15" name="Freeform 15"/>
          <p:cNvSpPr/>
          <p:nvPr/>
        </p:nvSpPr>
        <p:spPr>
          <a:xfrm>
            <a:off x="5276393" y="8209884"/>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6" name="Freeform 16"/>
          <p:cNvSpPr/>
          <p:nvPr/>
        </p:nvSpPr>
        <p:spPr>
          <a:xfrm>
            <a:off x="820858" y="5709723"/>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7" name="Freeform 17"/>
          <p:cNvSpPr/>
          <p:nvPr/>
        </p:nvSpPr>
        <p:spPr>
          <a:xfrm>
            <a:off x="10867148" y="5647681"/>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18" name="Group 18"/>
          <p:cNvGrpSpPr/>
          <p:nvPr/>
        </p:nvGrpSpPr>
        <p:grpSpPr>
          <a:xfrm>
            <a:off x="1732994" y="2192526"/>
            <a:ext cx="7096172" cy="2130251"/>
            <a:chOff x="0" y="0"/>
            <a:chExt cx="1949914" cy="585359"/>
          </a:xfrm>
        </p:grpSpPr>
        <p:sp>
          <p:nvSpPr>
            <p:cNvPr id="19" name="Freeform 19"/>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0" name="TextBox 20"/>
            <p:cNvSpPr txBox="1"/>
            <p:nvPr/>
          </p:nvSpPr>
          <p:spPr>
            <a:xfrm>
              <a:off x="0" y="-38100"/>
              <a:ext cx="1949914"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Group 21"/>
          <p:cNvGrpSpPr/>
          <p:nvPr/>
        </p:nvGrpSpPr>
        <p:grpSpPr>
          <a:xfrm>
            <a:off x="9612834" y="2192526"/>
            <a:ext cx="7096172" cy="2130251"/>
            <a:chOff x="0" y="0"/>
            <a:chExt cx="1949914" cy="585359"/>
          </a:xfrm>
        </p:grpSpPr>
        <p:sp>
          <p:nvSpPr>
            <p:cNvPr id="22" name="Freeform 22"/>
            <p:cNvSpPr/>
            <p:nvPr/>
          </p:nvSpPr>
          <p:spPr>
            <a:xfrm>
              <a:off x="0" y="0"/>
              <a:ext cx="1949914" cy="585359"/>
            </a:xfrm>
            <a:custGeom>
              <a:avLst/>
              <a:gdLst/>
              <a:ahLst/>
              <a:cxnLst/>
              <a:rect l="l" t="t" r="r" b="b"/>
              <a:pathLst>
                <a:path w="1949914" h="585359">
                  <a:moveTo>
                    <a:pt x="55641" y="0"/>
                  </a:moveTo>
                  <a:lnTo>
                    <a:pt x="1894273" y="0"/>
                  </a:lnTo>
                  <a:cubicBezTo>
                    <a:pt x="1925003" y="0"/>
                    <a:pt x="1949914" y="24911"/>
                    <a:pt x="1949914" y="55641"/>
                  </a:cubicBezTo>
                  <a:lnTo>
                    <a:pt x="1949914" y="529718"/>
                  </a:lnTo>
                  <a:cubicBezTo>
                    <a:pt x="1949914" y="560447"/>
                    <a:pt x="1925003" y="585359"/>
                    <a:pt x="1894273" y="585359"/>
                  </a:cubicBezTo>
                  <a:lnTo>
                    <a:pt x="55641" y="585359"/>
                  </a:lnTo>
                  <a:cubicBezTo>
                    <a:pt x="24911" y="585359"/>
                    <a:pt x="0" y="560447"/>
                    <a:pt x="0" y="529718"/>
                  </a:cubicBezTo>
                  <a:lnTo>
                    <a:pt x="0" y="55641"/>
                  </a:lnTo>
                  <a:cubicBezTo>
                    <a:pt x="0" y="24911"/>
                    <a:pt x="24911" y="0"/>
                    <a:pt x="55641" y="0"/>
                  </a:cubicBezTo>
                  <a:close/>
                </a:path>
              </a:pathLst>
            </a:custGeom>
            <a:solidFill>
              <a:srgbClr val="060B37"/>
            </a:solidFill>
          </p:spPr>
          <p:txBody>
            <a:bodyPr/>
            <a:lstStyle/>
            <a:p>
              <a:endParaRPr lang="en-US"/>
            </a:p>
          </p:txBody>
        </p:sp>
        <p:sp>
          <p:nvSpPr>
            <p:cNvPr id="23" name="TextBox 23"/>
            <p:cNvSpPr txBox="1"/>
            <p:nvPr/>
          </p:nvSpPr>
          <p:spPr>
            <a:xfrm>
              <a:off x="0" y="-38100"/>
              <a:ext cx="1949914" cy="623459"/>
            </a:xfrm>
            <a:prstGeom prst="rect">
              <a:avLst/>
            </a:prstGeom>
          </p:spPr>
          <p:txBody>
            <a:bodyPr lIns="50800" tIns="50800" rIns="50800" bIns="50800" rtlCol="0" anchor="ct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4" name="TextBox 24"/>
          <p:cNvSpPr txBox="1"/>
          <p:nvPr/>
        </p:nvSpPr>
        <p:spPr>
          <a:xfrm>
            <a:off x="4256857" y="2970508"/>
            <a:ext cx="3893771"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Deadline pressure</a:t>
            </a:r>
          </a:p>
        </p:txBody>
      </p:sp>
      <p:sp>
        <p:nvSpPr>
          <p:cNvPr id="25" name="TextBox 25"/>
          <p:cNvSpPr txBox="1"/>
          <p:nvPr/>
        </p:nvSpPr>
        <p:spPr>
          <a:xfrm>
            <a:off x="11330822" y="2922418"/>
            <a:ext cx="4879372" cy="517137"/>
          </a:xfrm>
          <a:prstGeom prst="rect">
            <a:avLst/>
          </a:prstGeom>
        </p:spPr>
        <p:txBody>
          <a:bodyPr lIns="0" tIns="0" rIns="0" bIns="0" rtlCol="0" anchor="t">
            <a:spAutoFit/>
          </a:bodyPr>
          <a:lstStyle/>
          <a:p>
            <a:pPr marL="0" marR="0" lvl="0" indent="0" algn="l" defTabSz="914400" rtl="0" eaLnBrk="1" fontAlgn="auto" latinLnBrk="0" hangingPunct="1">
              <a:lnSpc>
                <a:spcPts val="4263"/>
              </a:lnSpc>
              <a:spcBef>
                <a:spcPct val="0"/>
              </a:spcBef>
              <a:spcAft>
                <a:spcPts val="0"/>
              </a:spcAft>
              <a:buClrTx/>
              <a:buSzTx/>
              <a:buFontTx/>
              <a:buNone/>
              <a:tabLst/>
              <a:defRPr/>
            </a:pPr>
            <a:r>
              <a:rPr kumimoji="0" lang="en-US" sz="3045" b="1" i="0" u="none" strike="noStrike" kern="1200" cap="none" spc="0" normalizeH="0" baseline="0" noProof="0">
                <a:ln>
                  <a:noFill/>
                </a:ln>
                <a:solidFill>
                  <a:srgbClr val="FFFFFF"/>
                </a:solidFill>
                <a:effectLst/>
                <a:uLnTx/>
                <a:uFillTx/>
                <a:latin typeface="Montserrat Bold"/>
                <a:ea typeface="Montserrat Bold"/>
                <a:cs typeface="Montserrat Bold"/>
                <a:sym typeface="Montserrat Bold"/>
              </a:rPr>
              <a:t>Multitasking overload</a:t>
            </a:r>
          </a:p>
        </p:txBody>
      </p:sp>
      <p:sp>
        <p:nvSpPr>
          <p:cNvPr id="26" name="Freeform 26"/>
          <p:cNvSpPr/>
          <p:nvPr/>
        </p:nvSpPr>
        <p:spPr>
          <a:xfrm>
            <a:off x="2986608" y="279397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7" name="Freeform 27"/>
          <p:cNvSpPr/>
          <p:nvPr/>
        </p:nvSpPr>
        <p:spPr>
          <a:xfrm>
            <a:off x="10059985" y="2793977"/>
            <a:ext cx="927349" cy="927349"/>
          </a:xfrm>
          <a:custGeom>
            <a:avLst/>
            <a:gdLst/>
            <a:ahLst/>
            <a:cxnLst/>
            <a:rect l="l" t="t" r="r" b="b"/>
            <a:pathLst>
              <a:path w="927349" h="927349">
                <a:moveTo>
                  <a:pt x="0" y="0"/>
                </a:moveTo>
                <a:lnTo>
                  <a:pt x="927349" y="0"/>
                </a:lnTo>
                <a:lnTo>
                  <a:pt x="927349" y="927349"/>
                </a:lnTo>
                <a:lnTo>
                  <a:pt x="0" y="92734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A6A6">
                <a:alpha val="100000"/>
              </a:srgbClr>
            </a:gs>
            <a:gs pos="100000">
              <a:srgbClr val="FFFFFF">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354200" y="1137153"/>
            <a:ext cx="17517999" cy="8749452"/>
            <a:chOff x="0" y="0"/>
            <a:chExt cx="1685130" cy="841647"/>
          </a:xfrm>
        </p:grpSpPr>
        <p:sp>
          <p:nvSpPr>
            <p:cNvPr id="3" name="Freeform 3"/>
            <p:cNvSpPr/>
            <p:nvPr/>
          </p:nvSpPr>
          <p:spPr>
            <a:xfrm>
              <a:off x="0" y="0"/>
              <a:ext cx="1685130" cy="841647"/>
            </a:xfrm>
            <a:custGeom>
              <a:avLst/>
              <a:gdLst/>
              <a:ahLst/>
              <a:cxnLst/>
              <a:rect l="l" t="t" r="r" b="b"/>
              <a:pathLst>
                <a:path w="1685130" h="841647">
                  <a:moveTo>
                    <a:pt x="0" y="0"/>
                  </a:moveTo>
                  <a:lnTo>
                    <a:pt x="1685130" y="0"/>
                  </a:lnTo>
                  <a:lnTo>
                    <a:pt x="1685130" y="841647"/>
                  </a:lnTo>
                  <a:lnTo>
                    <a:pt x="0" y="841647"/>
                  </a:lnTo>
                  <a:close/>
                </a:path>
              </a:pathLst>
            </a:custGeom>
            <a:gradFill rotWithShape="1">
              <a:gsLst>
                <a:gs pos="0">
                  <a:srgbClr val="FFDE59">
                    <a:alpha val="100000"/>
                  </a:srgbClr>
                </a:gs>
                <a:gs pos="100000">
                  <a:srgbClr val="FF914D">
                    <a:alpha val="100000"/>
                  </a:srgbClr>
                </a:gs>
              </a:gsLst>
              <a:lin ang="0"/>
            </a:gradFill>
          </p:spPr>
          <p:txBody>
            <a:bodyPr/>
            <a:lstStyle/>
            <a:p>
              <a:endParaRPr lang="en-US"/>
            </a:p>
          </p:txBody>
        </p:sp>
      </p:grpSp>
      <p:sp>
        <p:nvSpPr>
          <p:cNvPr id="4" name="TextBox 4"/>
          <p:cNvSpPr txBox="1"/>
          <p:nvPr/>
        </p:nvSpPr>
        <p:spPr>
          <a:xfrm>
            <a:off x="5195238" y="166466"/>
            <a:ext cx="7897524" cy="862234"/>
          </a:xfrm>
          <a:prstGeom prst="rect">
            <a:avLst/>
          </a:prstGeom>
        </p:spPr>
        <p:txBody>
          <a:bodyPr lIns="0" tIns="0" rIns="0" bIns="0" rtlCol="0" anchor="t">
            <a:spAutoFit/>
          </a:bodyPr>
          <a:lstStyle/>
          <a:p>
            <a:pPr marL="0" marR="0" lvl="0" indent="0" algn="l" defTabSz="914400" rtl="0" eaLnBrk="1" fontAlgn="auto" latinLnBrk="0" hangingPunct="1">
              <a:lnSpc>
                <a:spcPts val="7075"/>
              </a:lnSpc>
              <a:spcBef>
                <a:spcPct val="0"/>
              </a:spcBef>
              <a:spcAft>
                <a:spcPts val="0"/>
              </a:spcAft>
              <a:buClrTx/>
              <a:buSzTx/>
              <a:buFontTx/>
              <a:buNone/>
              <a:tabLst/>
              <a:defRPr/>
            </a:pPr>
            <a:r>
              <a:rPr kumimoji="0" lang="en-US" sz="5053"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Ownership Culture </a:t>
            </a:r>
          </a:p>
        </p:txBody>
      </p:sp>
      <p:sp>
        <p:nvSpPr>
          <p:cNvPr id="5" name="TextBox 5"/>
          <p:cNvSpPr txBox="1"/>
          <p:nvPr/>
        </p:nvSpPr>
        <p:spPr>
          <a:xfrm>
            <a:off x="1028700" y="1437952"/>
            <a:ext cx="16230600" cy="8892540"/>
          </a:xfrm>
          <a:prstGeom prst="rect">
            <a:avLst/>
          </a:prstGeom>
        </p:spPr>
        <p:txBody>
          <a:bodyPr lIns="0" tIns="0" rIns="0" bIns="0" rtlCol="0" anchor="t">
            <a:spAutoFit/>
          </a:bodyPr>
          <a:lstStyle/>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At its core, ownership behaviour is saying:</a:t>
            </a: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This is mine to see through—completely and correctly.</a:t>
            </a: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lang="en-US" sz="38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Not:</a:t>
            </a: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“I sent it.”</a:t>
            </a: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“I wasn’t told.”</a:t>
            </a: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“That’s not my responsibility.”</a:t>
            </a: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But:</a:t>
            </a: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“I ensured it was completed successfully.”</a:t>
            </a: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“I followed through.”</a:t>
            </a: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rPr>
              <a:t>“I prevented issues before they happened.”</a:t>
            </a: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Montserrat"/>
              <a:ea typeface="Montserrat"/>
              <a:cs typeface="Montserrat"/>
              <a:sym typeface="Montserrat"/>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DE59">
                <a:alpha val="100000"/>
              </a:srgbClr>
            </a:gs>
            <a:gs pos="100000">
              <a:srgbClr val="FF914D">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8384218" y="1137153"/>
            <a:ext cx="9903782" cy="7763851"/>
            <a:chOff x="0" y="0"/>
            <a:chExt cx="952686" cy="746837"/>
          </a:xfrm>
        </p:grpSpPr>
        <p:sp>
          <p:nvSpPr>
            <p:cNvPr id="3" name="Freeform 3"/>
            <p:cNvSpPr/>
            <p:nvPr/>
          </p:nvSpPr>
          <p:spPr>
            <a:xfrm>
              <a:off x="0" y="0"/>
              <a:ext cx="952686" cy="746838"/>
            </a:xfrm>
            <a:custGeom>
              <a:avLst/>
              <a:gdLst/>
              <a:ahLst/>
              <a:cxnLst/>
              <a:rect l="l" t="t" r="r" b="b"/>
              <a:pathLst>
                <a:path w="952686" h="746838">
                  <a:moveTo>
                    <a:pt x="0" y="0"/>
                  </a:moveTo>
                  <a:lnTo>
                    <a:pt x="952686" y="0"/>
                  </a:lnTo>
                  <a:lnTo>
                    <a:pt x="952686" y="746838"/>
                  </a:lnTo>
                  <a:lnTo>
                    <a:pt x="0" y="746838"/>
                  </a:lnTo>
                  <a:close/>
                </a:path>
              </a:pathLst>
            </a:custGeom>
            <a:solidFill>
              <a:srgbClr val="15616D"/>
            </a:solidFill>
          </p:spPr>
          <p:txBody>
            <a:bodyPr/>
            <a:lstStyle/>
            <a:p>
              <a:endParaRPr lang="en-US"/>
            </a:p>
          </p:txBody>
        </p:sp>
      </p:grpSp>
      <p:sp>
        <p:nvSpPr>
          <p:cNvPr id="4" name="TextBox 4"/>
          <p:cNvSpPr txBox="1"/>
          <p:nvPr/>
        </p:nvSpPr>
        <p:spPr>
          <a:xfrm>
            <a:off x="4433190" y="166466"/>
            <a:ext cx="10207526" cy="862234"/>
          </a:xfrm>
          <a:prstGeom prst="rect">
            <a:avLst/>
          </a:prstGeom>
        </p:spPr>
        <p:txBody>
          <a:bodyPr lIns="0" tIns="0" rIns="0" bIns="0" rtlCol="0" anchor="t">
            <a:spAutoFit/>
          </a:bodyPr>
          <a:lstStyle/>
          <a:p>
            <a:pPr marL="0" marR="0" lvl="0" indent="0" algn="l" defTabSz="914400" rtl="0" eaLnBrk="1" fontAlgn="auto" latinLnBrk="0" hangingPunct="1">
              <a:lnSpc>
                <a:spcPts val="7075"/>
              </a:lnSpc>
              <a:spcBef>
                <a:spcPct val="0"/>
              </a:spcBef>
              <a:spcAft>
                <a:spcPts val="0"/>
              </a:spcAft>
              <a:buClrTx/>
              <a:buSzTx/>
              <a:buFontTx/>
              <a:buNone/>
              <a:tabLst/>
              <a:defRPr/>
            </a:pPr>
            <a:r>
              <a:rPr kumimoji="0" lang="en-US" sz="5053"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Ownership vs Blame Culture</a:t>
            </a:r>
          </a:p>
        </p:txBody>
      </p:sp>
      <p:sp>
        <p:nvSpPr>
          <p:cNvPr id="5" name="TextBox 5"/>
          <p:cNvSpPr txBox="1"/>
          <p:nvPr/>
        </p:nvSpPr>
        <p:spPr>
          <a:xfrm>
            <a:off x="321972" y="1562834"/>
            <a:ext cx="8062246" cy="6356985"/>
          </a:xfrm>
          <a:prstGeom prst="rect">
            <a:avLst/>
          </a:prstGeom>
        </p:spPr>
        <p:txBody>
          <a:bodyPr lIns="0" tIns="0" rIns="0" bIns="0" rtlCol="0" anchor="t">
            <a:spAutoFit/>
          </a:bodyPr>
          <a:lstStyle/>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Blame Culture:</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rPr>
              <a:t>Who caused this problem?</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rPr>
              <a:t>Who made the mistake?</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rPr>
              <a:t>Who is at fault?</a:t>
            </a:r>
          </a:p>
          <a:p>
            <a:pPr marL="0" marR="0" lvl="0" indent="0" algn="ctr"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Ownership Culture:</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rPr>
              <a:t>What went wrong?</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rPr>
              <a:t>How do we fix it?</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rPr>
              <a:t>How do we prevent it?</a:t>
            </a:r>
          </a:p>
          <a:p>
            <a:pPr marL="0" marR="0" lvl="0" indent="0" algn="ctr"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a:ln>
                <a:noFill/>
              </a:ln>
              <a:solidFill>
                <a:srgbClr val="000000"/>
              </a:solidFill>
              <a:effectLst/>
              <a:uLnTx/>
              <a:uFillTx/>
              <a:latin typeface="Canva Sans"/>
              <a:ea typeface="Canva Sans"/>
              <a:cs typeface="Canva Sans"/>
              <a:sym typeface="Canva Sans"/>
            </a:endParaRPr>
          </a:p>
        </p:txBody>
      </p:sp>
      <p:sp>
        <p:nvSpPr>
          <p:cNvPr id="6" name="TextBox 6"/>
          <p:cNvSpPr txBox="1"/>
          <p:nvPr/>
        </p:nvSpPr>
        <p:spPr>
          <a:xfrm>
            <a:off x="8384218" y="1070478"/>
            <a:ext cx="9712455" cy="8271510"/>
          </a:xfrm>
          <a:prstGeom prst="rect">
            <a:avLst/>
          </a:prstGeom>
        </p:spPr>
        <p:txBody>
          <a:bodyPr lIns="0" tIns="0" rIns="0" bIns="0" rtlCol="0" anchor="t">
            <a:spAutoFit/>
          </a:bodyPr>
          <a:lstStyle/>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rPr>
              <a:t>A grant submission is delayed.</a:t>
            </a:r>
          </a:p>
          <a:p>
            <a:pPr marL="0" marR="0" lvl="0" indent="0" algn="ctr"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endParaRPr>
          </a:p>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1" i="0" u="none" strike="noStrike" kern="1200" cap="none" spc="0" normalizeH="0" baseline="0" noProof="0">
                <a:ln>
                  <a:noFill/>
                </a:ln>
                <a:solidFill>
                  <a:srgbClr val="FFFFFE"/>
                </a:solidFill>
                <a:effectLst/>
                <a:uLnTx/>
                <a:uFillTx/>
                <a:latin typeface="Canva Sans Bold"/>
                <a:ea typeface="Canva Sans Bold"/>
                <a:cs typeface="Canva Sans Bold"/>
                <a:sym typeface="Canva Sans Bold"/>
              </a:rPr>
              <a:t>Blame response:</a:t>
            </a:r>
          </a:p>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rPr>
              <a:t> “Finance delayed it.”</a:t>
            </a:r>
          </a:p>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rPr>
              <a:t> “No, Admin delayed it.”</a:t>
            </a:r>
          </a:p>
          <a:p>
            <a:pPr marL="0" marR="0" lvl="0" indent="0" algn="ctr"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endParaRPr>
          </a:p>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1" i="0" u="none" strike="noStrike" kern="1200" cap="none" spc="0" normalizeH="0" baseline="0" noProof="0">
                <a:ln>
                  <a:noFill/>
                </a:ln>
                <a:solidFill>
                  <a:srgbClr val="FFFFFE"/>
                </a:solidFill>
                <a:effectLst/>
                <a:uLnTx/>
                <a:uFillTx/>
                <a:latin typeface="Canva Sans Bold"/>
                <a:ea typeface="Canva Sans Bold"/>
                <a:cs typeface="Canva Sans Bold"/>
                <a:sym typeface="Canva Sans Bold"/>
              </a:rPr>
              <a:t>Ownership response:</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rPr>
              <a:t>“Where did the process break?”</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r>
              <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rPr>
              <a:t>“How do we fix the handover gap?”</a:t>
            </a:r>
          </a:p>
          <a:p>
            <a:pPr marL="777238" marR="0" lvl="1" indent="-388619" algn="ctr" defTabSz="914400" rtl="0" eaLnBrk="1" fontAlgn="auto" latinLnBrk="0" hangingPunct="1">
              <a:lnSpc>
                <a:spcPts val="5039"/>
              </a:lnSpc>
              <a:spcBef>
                <a:spcPts val="0"/>
              </a:spcBef>
              <a:spcAft>
                <a:spcPts val="0"/>
              </a:spcAft>
              <a:buClrTx/>
              <a:buSzTx/>
              <a:buFont typeface="Arial"/>
              <a:buChar char="•"/>
              <a:tabLst/>
              <a:defRPr/>
            </a:pPr>
            <a:endPar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endParaRPr>
          </a:p>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rPr>
              <a:t> One creates conflict</a:t>
            </a:r>
          </a:p>
          <a:p>
            <a:pPr marL="0" marR="0" lvl="0" indent="0" algn="ctr" defTabSz="914400" rtl="0" eaLnBrk="1" fontAlgn="auto" latinLnBrk="0" hangingPunct="1">
              <a:lnSpc>
                <a:spcPts val="5039"/>
              </a:lnSpc>
              <a:spcBef>
                <a:spcPts val="0"/>
              </a:spcBef>
              <a:spcAft>
                <a:spcPts val="0"/>
              </a:spcAft>
              <a:buClrTx/>
              <a:buSzTx/>
              <a:buFontTx/>
              <a:buNone/>
              <a:tabLst/>
              <a:defRPr/>
            </a:pPr>
            <a:r>
              <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rPr>
              <a:t> The other creates solutions</a:t>
            </a:r>
          </a:p>
          <a:p>
            <a:pPr marL="0" marR="0" lvl="0" indent="0" algn="ctr" defTabSz="914400" rtl="0" eaLnBrk="1" fontAlgn="auto" latinLnBrk="0" hangingPunct="1">
              <a:lnSpc>
                <a:spcPts val="5039"/>
              </a:lnSpc>
              <a:spcBef>
                <a:spcPts val="0"/>
              </a:spcBef>
              <a:spcAft>
                <a:spcPts val="0"/>
              </a:spcAft>
              <a:buClrTx/>
              <a:buSzTx/>
              <a:buFontTx/>
              <a:buNone/>
              <a:tabLst/>
              <a:defRPr/>
            </a:pPr>
            <a:endParaRPr kumimoji="0" lang="en-US" sz="3599" b="0" i="0" u="none" strike="noStrike" kern="1200" cap="none" spc="0" normalizeH="0" baseline="0" noProof="0">
              <a:ln>
                <a:noFill/>
              </a:ln>
              <a:solidFill>
                <a:srgbClr val="FFFFFE"/>
              </a:solidFill>
              <a:effectLst/>
              <a:uLnTx/>
              <a:uFillTx/>
              <a:latin typeface="Canva Sans"/>
              <a:ea typeface="Canva Sans"/>
              <a:cs typeface="Canva Sans"/>
              <a:sym typeface="Canva Sans"/>
            </a:endParaRPr>
          </a:p>
        </p:txBody>
      </p:sp>
      <p:sp>
        <p:nvSpPr>
          <p:cNvPr id="7" name="TextBox 7"/>
          <p:cNvSpPr txBox="1"/>
          <p:nvPr/>
        </p:nvSpPr>
        <p:spPr>
          <a:xfrm>
            <a:off x="616001" y="8453954"/>
            <a:ext cx="15536435" cy="1287145"/>
          </a:xfrm>
          <a:prstGeom prst="rect">
            <a:avLst/>
          </a:prstGeom>
        </p:spPr>
        <p:txBody>
          <a:bodyPr lIns="0" tIns="0" rIns="0" bIns="0" rtlCol="0" anchor="t">
            <a:spAutoFit/>
          </a:bodyPr>
          <a:lstStyle/>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1" i="1" u="none" strike="noStrike" kern="1200" cap="none" spc="0" normalizeH="0" baseline="0" noProof="0">
                <a:ln>
                  <a:noFill/>
                </a:ln>
                <a:solidFill>
                  <a:srgbClr val="000000"/>
                </a:solidFill>
                <a:effectLst/>
                <a:uLnTx/>
                <a:uFillTx/>
                <a:latin typeface="Canva Sans Bold Italics"/>
                <a:ea typeface="Canva Sans Bold Italics"/>
                <a:cs typeface="Canva Sans Bold Italics"/>
                <a:sym typeface="Canva Sans Bold Italics"/>
              </a:rPr>
              <a:t>Key Message</a:t>
            </a:r>
          </a:p>
          <a:p>
            <a:pPr marL="0" marR="0" lvl="0" indent="0" algn="l" defTabSz="914400" rtl="0" eaLnBrk="1" fontAlgn="auto" latinLnBrk="0" hangingPunct="1">
              <a:lnSpc>
                <a:spcPts val="5179"/>
              </a:lnSpc>
              <a:spcBef>
                <a:spcPts val="0"/>
              </a:spcBef>
              <a:spcAft>
                <a:spcPts val="0"/>
              </a:spcAft>
              <a:buClrTx/>
              <a:buSzTx/>
              <a:buFontTx/>
              <a:buNone/>
              <a:tabLst/>
              <a:defRPr/>
            </a:pPr>
            <a:r>
              <a:rPr kumimoji="0" lang="en-US" sz="3699" b="0" i="0" u="none" strike="noStrike" kern="1200" cap="none" spc="0" normalizeH="0" baseline="0" noProof="0">
                <a:ln>
                  <a:noFill/>
                </a:ln>
                <a:solidFill>
                  <a:srgbClr val="000000"/>
                </a:solidFill>
                <a:effectLst/>
                <a:uLnTx/>
                <a:uFillTx/>
                <a:latin typeface="Canva Sans"/>
                <a:ea typeface="Canva Sans"/>
                <a:cs typeface="Canva Sans"/>
                <a:sym typeface="Canva Sans"/>
              </a:rPr>
              <a:t>Blame looks backward. Ownership looks forward.</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pSp>
        <p:nvGrpSpPr>
          <p:cNvPr id="2" name="Group 2"/>
          <p:cNvGrpSpPr/>
          <p:nvPr/>
        </p:nvGrpSpPr>
        <p:grpSpPr>
          <a:xfrm>
            <a:off x="10882580" y="-3503638"/>
            <a:ext cx="12753441" cy="1275344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361950" cap="sq">
              <a:solidFill>
                <a:srgbClr val="FD6220">
                  <a:alpha val="25882"/>
                </a:srgbClr>
              </a:solidFill>
              <a:prstDash val="solid"/>
              <a:miter/>
            </a:ln>
          </p:spPr>
          <p:txBody>
            <a:bodyPr/>
            <a:lstStyle/>
            <a:p>
              <a:endParaRPr lang="en-US"/>
            </a:p>
          </p:txBody>
        </p:sp>
        <p:sp>
          <p:nvSpPr>
            <p:cNvPr id="4" name="TextBox 4"/>
            <p:cNvSpPr txBox="1"/>
            <p:nvPr/>
          </p:nvSpPr>
          <p:spPr>
            <a:xfrm>
              <a:off x="76200" y="47625"/>
              <a:ext cx="660400"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 name="Group 5"/>
          <p:cNvGrpSpPr/>
          <p:nvPr/>
        </p:nvGrpSpPr>
        <p:grpSpPr>
          <a:xfrm>
            <a:off x="10839671" y="1555884"/>
            <a:ext cx="5946689" cy="3317308"/>
            <a:chOff x="0" y="0"/>
            <a:chExt cx="7928919" cy="4423077"/>
          </a:xfrm>
        </p:grpSpPr>
        <p:pic>
          <p:nvPicPr>
            <p:cNvPr id="6" name="Picture 6"/>
            <p:cNvPicPr>
              <a:picLocks noChangeAspect="1"/>
            </p:cNvPicPr>
            <p:nvPr/>
          </p:nvPicPr>
          <p:blipFill>
            <a:blip r:embed="rId2"/>
            <a:srcRect t="8161" b="8161"/>
            <a:stretch>
              <a:fillRect/>
            </a:stretch>
          </p:blipFill>
          <p:spPr>
            <a:xfrm>
              <a:off x="0" y="0"/>
              <a:ext cx="7928919" cy="4423077"/>
            </a:xfrm>
            <a:prstGeom prst="rect">
              <a:avLst/>
            </a:prstGeom>
          </p:spPr>
        </p:pic>
      </p:grpSp>
      <p:grpSp>
        <p:nvGrpSpPr>
          <p:cNvPr id="7" name="Group 7"/>
          <p:cNvGrpSpPr/>
          <p:nvPr/>
        </p:nvGrpSpPr>
        <p:grpSpPr>
          <a:xfrm>
            <a:off x="-1373119" y="-1315898"/>
            <a:ext cx="3499668" cy="13405540"/>
            <a:chOff x="0" y="0"/>
            <a:chExt cx="212191" cy="812800"/>
          </a:xfrm>
        </p:grpSpPr>
        <p:sp>
          <p:nvSpPr>
            <p:cNvPr id="8" name="Freeform 8"/>
            <p:cNvSpPr/>
            <p:nvPr/>
          </p:nvSpPr>
          <p:spPr>
            <a:xfrm>
              <a:off x="0" y="0"/>
              <a:ext cx="212191" cy="812800"/>
            </a:xfrm>
            <a:custGeom>
              <a:avLst/>
              <a:gdLst/>
              <a:ahLst/>
              <a:cxnLst/>
              <a:rect l="l" t="t" r="r" b="b"/>
              <a:pathLst>
                <a:path w="212191" h="812800">
                  <a:moveTo>
                    <a:pt x="106095" y="0"/>
                  </a:moveTo>
                  <a:cubicBezTo>
                    <a:pt x="47500" y="0"/>
                    <a:pt x="0" y="181951"/>
                    <a:pt x="0" y="406400"/>
                  </a:cubicBezTo>
                  <a:cubicBezTo>
                    <a:pt x="0" y="630849"/>
                    <a:pt x="47500" y="812800"/>
                    <a:pt x="106095" y="812800"/>
                  </a:cubicBezTo>
                  <a:cubicBezTo>
                    <a:pt x="164690" y="812800"/>
                    <a:pt x="212191" y="630849"/>
                    <a:pt x="212191" y="406400"/>
                  </a:cubicBezTo>
                  <a:cubicBezTo>
                    <a:pt x="212191" y="181951"/>
                    <a:pt x="164690" y="0"/>
                    <a:pt x="106095" y="0"/>
                  </a:cubicBezTo>
                  <a:close/>
                </a:path>
              </a:pathLst>
            </a:custGeom>
            <a:ln w="19050" cap="sq">
              <a:solidFill>
                <a:srgbClr val="F9232C"/>
              </a:solidFill>
              <a:prstDash val="solid"/>
              <a:miter/>
            </a:ln>
          </p:spPr>
          <p:txBody>
            <a:bodyPr/>
            <a:lstStyle/>
            <a:p>
              <a:endParaRPr lang="en-US"/>
            </a:p>
          </p:txBody>
        </p:sp>
        <p:sp>
          <p:nvSpPr>
            <p:cNvPr id="9" name="TextBox 9"/>
            <p:cNvSpPr txBox="1"/>
            <p:nvPr/>
          </p:nvSpPr>
          <p:spPr>
            <a:xfrm>
              <a:off x="19893" y="47625"/>
              <a:ext cx="172405" cy="6889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Freeform 10"/>
          <p:cNvSpPr/>
          <p:nvPr/>
        </p:nvSpPr>
        <p:spPr>
          <a:xfrm>
            <a:off x="16313420" y="910465"/>
            <a:ext cx="945880" cy="236470"/>
          </a:xfrm>
          <a:custGeom>
            <a:avLst/>
            <a:gdLst/>
            <a:ahLst/>
            <a:cxnLst/>
            <a:rect l="l" t="t" r="r" b="b"/>
            <a:pathLst>
              <a:path w="945880" h="236470">
                <a:moveTo>
                  <a:pt x="0" y="0"/>
                </a:moveTo>
                <a:lnTo>
                  <a:pt x="945880" y="0"/>
                </a:lnTo>
                <a:lnTo>
                  <a:pt x="945880" y="236470"/>
                </a:lnTo>
                <a:lnTo>
                  <a:pt x="0" y="2364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1" name="Group 11"/>
          <p:cNvGrpSpPr/>
          <p:nvPr/>
        </p:nvGrpSpPr>
        <p:grpSpPr>
          <a:xfrm>
            <a:off x="709357" y="2648112"/>
            <a:ext cx="992463" cy="99246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6220"/>
            </a:solidFill>
          </p:spPr>
          <p:txBody>
            <a:bodyPr/>
            <a:lstStyle/>
            <a:p>
              <a:endParaRPr lang="en-US"/>
            </a:p>
          </p:txBody>
        </p:sp>
        <p:sp>
          <p:nvSpPr>
            <p:cNvPr id="13" name="TextBox 13"/>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3779"/>
                </a:lnSpc>
                <a:spcBef>
                  <a:spcPct val="0"/>
                </a:spcBef>
                <a:spcAft>
                  <a:spcPts val="0"/>
                </a:spcAft>
                <a:buClrTx/>
                <a:buSzTx/>
                <a:buFontTx/>
                <a:buNone/>
                <a:tabLst/>
                <a:defRPr/>
              </a:pPr>
              <a:r>
                <a:rPr kumimoji="0" lang="en-US" sz="2699" b="0" i="0" u="none" strike="noStrike" kern="1200" cap="none" spc="0" normalizeH="0" baseline="0" noProof="0">
                  <a:ln>
                    <a:noFill/>
                  </a:ln>
                  <a:solidFill>
                    <a:srgbClr val="FFFEFE"/>
                  </a:solidFill>
                  <a:effectLst/>
                  <a:uLnTx/>
                  <a:uFillTx/>
                  <a:latin typeface="Montserrat"/>
                  <a:ea typeface="Montserrat"/>
                  <a:cs typeface="Montserrat"/>
                  <a:sym typeface="Montserrat"/>
                </a:rPr>
                <a:t>2</a:t>
              </a:r>
            </a:p>
          </p:txBody>
        </p:sp>
      </p:grpSp>
      <p:grpSp>
        <p:nvGrpSpPr>
          <p:cNvPr id="14" name="Group 14"/>
          <p:cNvGrpSpPr/>
          <p:nvPr/>
        </p:nvGrpSpPr>
        <p:grpSpPr>
          <a:xfrm>
            <a:off x="951509" y="4428296"/>
            <a:ext cx="508158" cy="543805"/>
            <a:chOff x="0" y="0"/>
            <a:chExt cx="812800" cy="869819"/>
          </a:xfrm>
        </p:grpSpPr>
        <p:sp>
          <p:nvSpPr>
            <p:cNvPr id="15" name="Freeform 15"/>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16" name="TextBox 16"/>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4</a:t>
              </a:r>
            </a:p>
          </p:txBody>
        </p:sp>
      </p:grpSp>
      <p:grpSp>
        <p:nvGrpSpPr>
          <p:cNvPr id="17" name="Group 17"/>
          <p:cNvGrpSpPr/>
          <p:nvPr/>
        </p:nvGrpSpPr>
        <p:grpSpPr>
          <a:xfrm>
            <a:off x="951509" y="1982349"/>
            <a:ext cx="508158" cy="543805"/>
            <a:chOff x="0" y="0"/>
            <a:chExt cx="812800" cy="869819"/>
          </a:xfrm>
        </p:grpSpPr>
        <p:sp>
          <p:nvSpPr>
            <p:cNvPr id="18" name="Freeform 18"/>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19" name="TextBox 19"/>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1</a:t>
              </a:r>
            </a:p>
          </p:txBody>
        </p:sp>
      </p:grpSp>
      <p:grpSp>
        <p:nvGrpSpPr>
          <p:cNvPr id="20" name="Group 20"/>
          <p:cNvGrpSpPr/>
          <p:nvPr/>
        </p:nvGrpSpPr>
        <p:grpSpPr>
          <a:xfrm>
            <a:off x="951509" y="5094059"/>
            <a:ext cx="508158" cy="543805"/>
            <a:chOff x="0" y="0"/>
            <a:chExt cx="812800" cy="869819"/>
          </a:xfrm>
        </p:grpSpPr>
        <p:sp>
          <p:nvSpPr>
            <p:cNvPr id="21" name="Freeform 21"/>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2" name="TextBox 22"/>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5</a:t>
              </a:r>
            </a:p>
          </p:txBody>
        </p:sp>
      </p:grpSp>
      <p:grpSp>
        <p:nvGrpSpPr>
          <p:cNvPr id="23" name="Group 23"/>
          <p:cNvGrpSpPr/>
          <p:nvPr/>
        </p:nvGrpSpPr>
        <p:grpSpPr>
          <a:xfrm>
            <a:off x="951509" y="3762533"/>
            <a:ext cx="508158" cy="543805"/>
            <a:chOff x="0" y="0"/>
            <a:chExt cx="812800" cy="869819"/>
          </a:xfrm>
        </p:grpSpPr>
        <p:sp>
          <p:nvSpPr>
            <p:cNvPr id="24" name="Freeform 24"/>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5" name="TextBox 25"/>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3</a:t>
              </a:r>
            </a:p>
          </p:txBody>
        </p:sp>
      </p:grpSp>
      <p:grpSp>
        <p:nvGrpSpPr>
          <p:cNvPr id="26" name="Group 26"/>
          <p:cNvGrpSpPr/>
          <p:nvPr/>
        </p:nvGrpSpPr>
        <p:grpSpPr>
          <a:xfrm>
            <a:off x="951509" y="6425585"/>
            <a:ext cx="508158" cy="543805"/>
            <a:chOff x="0" y="0"/>
            <a:chExt cx="812800" cy="869819"/>
          </a:xfrm>
        </p:grpSpPr>
        <p:sp>
          <p:nvSpPr>
            <p:cNvPr id="27" name="Freeform 27"/>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28" name="TextBox 28"/>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7</a:t>
              </a:r>
            </a:p>
          </p:txBody>
        </p:sp>
      </p:grpSp>
      <p:grpSp>
        <p:nvGrpSpPr>
          <p:cNvPr id="29" name="Group 29"/>
          <p:cNvGrpSpPr/>
          <p:nvPr/>
        </p:nvGrpSpPr>
        <p:grpSpPr>
          <a:xfrm>
            <a:off x="951509" y="5759822"/>
            <a:ext cx="508158" cy="543805"/>
            <a:chOff x="0" y="0"/>
            <a:chExt cx="812800" cy="869819"/>
          </a:xfrm>
        </p:grpSpPr>
        <p:sp>
          <p:nvSpPr>
            <p:cNvPr id="30" name="Freeform 30"/>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31" name="TextBox 31"/>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6</a:t>
              </a:r>
            </a:p>
          </p:txBody>
        </p:sp>
      </p:grpSp>
      <p:grpSp>
        <p:nvGrpSpPr>
          <p:cNvPr id="32" name="Group 32"/>
          <p:cNvGrpSpPr/>
          <p:nvPr/>
        </p:nvGrpSpPr>
        <p:grpSpPr>
          <a:xfrm rot="973833">
            <a:off x="13349702" y="5693519"/>
            <a:ext cx="2660764" cy="3271778"/>
            <a:chOff x="0" y="0"/>
            <a:chExt cx="3547686" cy="4362370"/>
          </a:xfrm>
        </p:grpSpPr>
        <p:pic>
          <p:nvPicPr>
            <p:cNvPr id="33" name="Picture 33"/>
            <p:cNvPicPr>
              <a:picLocks noChangeAspect="1"/>
            </p:cNvPicPr>
            <p:nvPr/>
          </p:nvPicPr>
          <p:blipFill>
            <a:blip r:embed="rId4"/>
            <a:srcRect b="23091"/>
            <a:stretch>
              <a:fillRect/>
            </a:stretch>
          </p:blipFill>
          <p:spPr>
            <a:xfrm>
              <a:off x="0" y="0"/>
              <a:ext cx="3547686" cy="4362370"/>
            </a:xfrm>
            <a:prstGeom prst="rect">
              <a:avLst/>
            </a:prstGeom>
          </p:spPr>
        </p:pic>
      </p:grpSp>
      <p:grpSp>
        <p:nvGrpSpPr>
          <p:cNvPr id="34" name="Group 34"/>
          <p:cNvGrpSpPr/>
          <p:nvPr/>
        </p:nvGrpSpPr>
        <p:grpSpPr>
          <a:xfrm rot="-542939">
            <a:off x="9409843" y="5475572"/>
            <a:ext cx="3655256" cy="3669773"/>
            <a:chOff x="0" y="0"/>
            <a:chExt cx="4873675" cy="4893030"/>
          </a:xfrm>
        </p:grpSpPr>
        <p:pic>
          <p:nvPicPr>
            <p:cNvPr id="35" name="Picture 35"/>
            <p:cNvPicPr>
              <a:picLocks noChangeAspect="1"/>
            </p:cNvPicPr>
            <p:nvPr/>
          </p:nvPicPr>
          <p:blipFill>
            <a:blip r:embed="rId5"/>
            <a:srcRect l="13599" r="13599"/>
            <a:stretch>
              <a:fillRect/>
            </a:stretch>
          </p:blipFill>
          <p:spPr>
            <a:xfrm>
              <a:off x="0" y="0"/>
              <a:ext cx="4873675" cy="4893030"/>
            </a:xfrm>
            <a:prstGeom prst="rect">
              <a:avLst/>
            </a:prstGeom>
          </p:spPr>
        </p:pic>
      </p:grpSp>
      <p:grpSp>
        <p:nvGrpSpPr>
          <p:cNvPr id="36" name="Group 36"/>
          <p:cNvGrpSpPr/>
          <p:nvPr/>
        </p:nvGrpSpPr>
        <p:grpSpPr>
          <a:xfrm>
            <a:off x="951509" y="7093216"/>
            <a:ext cx="508158" cy="543805"/>
            <a:chOff x="0" y="0"/>
            <a:chExt cx="812800" cy="869819"/>
          </a:xfrm>
        </p:grpSpPr>
        <p:sp>
          <p:nvSpPr>
            <p:cNvPr id="37" name="Freeform 37"/>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38" name="TextBox 38"/>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8</a:t>
              </a:r>
            </a:p>
          </p:txBody>
        </p:sp>
      </p:grpSp>
      <p:grpSp>
        <p:nvGrpSpPr>
          <p:cNvPr id="39" name="Group 39"/>
          <p:cNvGrpSpPr/>
          <p:nvPr/>
        </p:nvGrpSpPr>
        <p:grpSpPr>
          <a:xfrm>
            <a:off x="951509" y="7760846"/>
            <a:ext cx="508158" cy="543805"/>
            <a:chOff x="0" y="0"/>
            <a:chExt cx="812800" cy="869819"/>
          </a:xfrm>
        </p:grpSpPr>
        <p:sp>
          <p:nvSpPr>
            <p:cNvPr id="40" name="Freeform 40"/>
            <p:cNvSpPr/>
            <p:nvPr/>
          </p:nvSpPr>
          <p:spPr>
            <a:xfrm>
              <a:off x="0" y="0"/>
              <a:ext cx="812800" cy="869819"/>
            </a:xfrm>
            <a:custGeom>
              <a:avLst/>
              <a:gdLst/>
              <a:ahLst/>
              <a:cxnLst/>
              <a:rect l="l" t="t" r="r" b="b"/>
              <a:pathLst>
                <a:path w="812800" h="869819">
                  <a:moveTo>
                    <a:pt x="406400" y="0"/>
                  </a:moveTo>
                  <a:cubicBezTo>
                    <a:pt x="181951" y="0"/>
                    <a:pt x="0" y="194716"/>
                    <a:pt x="0" y="434909"/>
                  </a:cubicBezTo>
                  <a:cubicBezTo>
                    <a:pt x="0" y="675103"/>
                    <a:pt x="181951" y="869819"/>
                    <a:pt x="406400" y="869819"/>
                  </a:cubicBezTo>
                  <a:cubicBezTo>
                    <a:pt x="630849" y="869819"/>
                    <a:pt x="812800" y="675103"/>
                    <a:pt x="812800" y="434909"/>
                  </a:cubicBezTo>
                  <a:cubicBezTo>
                    <a:pt x="812800" y="194716"/>
                    <a:pt x="630849" y="0"/>
                    <a:pt x="406400" y="0"/>
                  </a:cubicBezTo>
                  <a:close/>
                </a:path>
              </a:pathLst>
            </a:custGeom>
            <a:solidFill>
              <a:srgbClr val="FFFEFE"/>
            </a:solidFill>
            <a:ln w="9525" cap="sq">
              <a:solidFill>
                <a:srgbClr val="FD6220"/>
              </a:solidFill>
              <a:prstDash val="solid"/>
              <a:miter/>
            </a:ln>
          </p:spPr>
          <p:txBody>
            <a:bodyPr/>
            <a:lstStyle/>
            <a:p>
              <a:endParaRPr lang="en-US"/>
            </a:p>
          </p:txBody>
        </p:sp>
        <p:sp>
          <p:nvSpPr>
            <p:cNvPr id="41" name="TextBox 41"/>
            <p:cNvSpPr txBox="1"/>
            <p:nvPr/>
          </p:nvSpPr>
          <p:spPr>
            <a:xfrm>
              <a:off x="76200" y="52970"/>
              <a:ext cx="660400" cy="735303"/>
            </a:xfrm>
            <a:prstGeom prst="rect">
              <a:avLst/>
            </a:prstGeom>
          </p:spPr>
          <p:txBody>
            <a:bodyPr lIns="50800" tIns="50800" rIns="50800" bIns="50800" rtlCol="0" anchor="ctr"/>
            <a:lstStyle/>
            <a:p>
              <a:pPr marL="0" marR="0" lvl="0" indent="0" algn="ctr" defTabSz="914400" rtl="0" eaLnBrk="1" fontAlgn="auto" latinLnBrk="0" hangingPunct="1">
                <a:lnSpc>
                  <a:spcPts val="2380"/>
                </a:lnSpc>
                <a:spcBef>
                  <a:spcPct val="0"/>
                </a:spcBef>
                <a:spcAft>
                  <a:spcPts val="0"/>
                </a:spcAft>
                <a:buClrTx/>
                <a:buSzTx/>
                <a:buFontTx/>
                <a:buNone/>
                <a:tabLst/>
                <a:defRPr/>
              </a:pPr>
              <a:r>
                <a:rPr kumimoji="0" lang="en-US" sz="1700" b="0" i="0" u="none" strike="noStrike" kern="1200" cap="none" spc="0" normalizeH="0" baseline="0" noProof="0">
                  <a:ln>
                    <a:noFill/>
                  </a:ln>
                  <a:solidFill>
                    <a:srgbClr val="191919"/>
                  </a:solidFill>
                  <a:effectLst/>
                  <a:uLnTx/>
                  <a:uFillTx/>
                  <a:latin typeface="Montserrat"/>
                  <a:ea typeface="Montserrat"/>
                  <a:cs typeface="Montserrat"/>
                  <a:sym typeface="Montserrat"/>
                </a:rPr>
                <a:t>9</a:t>
              </a:r>
            </a:p>
          </p:txBody>
        </p:sp>
      </p:grpSp>
      <p:sp>
        <p:nvSpPr>
          <p:cNvPr id="42" name="TextBox 42"/>
          <p:cNvSpPr txBox="1"/>
          <p:nvPr/>
        </p:nvSpPr>
        <p:spPr>
          <a:xfrm>
            <a:off x="2651532" y="612728"/>
            <a:ext cx="8595462" cy="746218"/>
          </a:xfrm>
          <a:prstGeom prst="rect">
            <a:avLst/>
          </a:prstGeom>
        </p:spPr>
        <p:txBody>
          <a:bodyPr lIns="0" tIns="0" rIns="0" bIns="0" rtlCol="0" anchor="t">
            <a:spAutoFit/>
          </a:bodyPr>
          <a:lstStyle/>
          <a:p>
            <a:pPr marL="0" marR="0" lvl="0" indent="0" algn="l" defTabSz="914400" rtl="0" eaLnBrk="1" fontAlgn="auto" latinLnBrk="0" hangingPunct="1">
              <a:lnSpc>
                <a:spcPts val="6119"/>
              </a:lnSpc>
              <a:spcBef>
                <a:spcPts val="0"/>
              </a:spcBef>
              <a:spcAft>
                <a:spcPts val="0"/>
              </a:spcAft>
              <a:buClrTx/>
              <a:buSzTx/>
              <a:buFontTx/>
              <a:buNone/>
              <a:tabLst/>
              <a:defRPr/>
            </a:pPr>
            <a:r>
              <a:rPr kumimoji="0" lang="en-US" sz="4371" b="1" i="0" u="none" strike="noStrike" kern="1200" cap="none" spc="0" normalizeH="0" baseline="0" noProof="0">
                <a:ln>
                  <a:noFill/>
                </a:ln>
                <a:solidFill>
                  <a:srgbClr val="191919"/>
                </a:solidFill>
                <a:effectLst/>
                <a:uLnTx/>
                <a:uFillTx/>
                <a:latin typeface="Montserrat Bold"/>
                <a:ea typeface="Montserrat Bold"/>
                <a:cs typeface="Montserrat Bold"/>
                <a:sym typeface="Montserrat Bold"/>
              </a:rPr>
              <a:t>Building Ownership Culture</a:t>
            </a:r>
          </a:p>
        </p:txBody>
      </p:sp>
      <p:sp>
        <p:nvSpPr>
          <p:cNvPr id="43" name="TextBox 43"/>
          <p:cNvSpPr txBox="1"/>
          <p:nvPr/>
        </p:nvSpPr>
        <p:spPr>
          <a:xfrm>
            <a:off x="3101764" y="2396509"/>
            <a:ext cx="7780815" cy="6057901"/>
          </a:xfrm>
          <a:prstGeom prst="rect">
            <a:avLst/>
          </a:prstGeom>
        </p:spPr>
        <p:txBody>
          <a:bodyPr lIns="0" tIns="0" rIns="0" bIns="0" rtlCol="0" anchor="t">
            <a:spAutoFit/>
          </a:bodyPr>
          <a:lstStyle/>
          <a:p>
            <a:pPr marL="0" marR="0" lvl="0" indent="0" algn="l" defTabSz="914400" rtl="0" eaLnBrk="1" fontAlgn="auto" latinLnBrk="0" hangingPunct="1">
              <a:lnSpc>
                <a:spcPts val="5399"/>
              </a:lnSpc>
              <a:spcBef>
                <a:spcPts val="0"/>
              </a:spcBef>
              <a:spcAft>
                <a:spcPts val="0"/>
              </a:spcAft>
              <a:buClrTx/>
              <a:buSzTx/>
              <a:buFontTx/>
              <a:buNone/>
              <a:tabLst/>
              <a:defRPr/>
            </a:pPr>
            <a:r>
              <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rPr>
              <a:t>Ownership behaviors:</a:t>
            </a:r>
          </a:p>
          <a:p>
            <a:pPr marL="0" marR="0" lvl="0" indent="0" algn="l" defTabSz="914400" rtl="0" eaLnBrk="1" fontAlgn="auto" latinLnBrk="0" hangingPunct="1">
              <a:lnSpc>
                <a:spcPts val="5399"/>
              </a:lnSpc>
              <a:spcBef>
                <a:spcPts val="0"/>
              </a:spcBef>
              <a:spcAft>
                <a:spcPts val="0"/>
              </a:spcAft>
              <a:buClrTx/>
              <a:buSzTx/>
              <a:buFontTx/>
              <a:buNone/>
              <a:tabLst/>
              <a:defRPr/>
            </a:pPr>
            <a:endPar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endParaRPr>
          </a:p>
          <a:p>
            <a:pPr marL="863587" marR="0" lvl="1" indent="-431793" algn="l" defTabSz="914400" rtl="0" eaLnBrk="1" fontAlgn="auto" latinLnBrk="0" hangingPunct="1">
              <a:lnSpc>
                <a:spcPts val="5399"/>
              </a:lnSpc>
              <a:spcBef>
                <a:spcPts val="0"/>
              </a:spcBef>
              <a:spcAft>
                <a:spcPts val="0"/>
              </a:spcAft>
              <a:buClrTx/>
              <a:buSzTx/>
              <a:buFont typeface="Arial"/>
              <a:buChar char="•"/>
              <a:tabLst/>
              <a:defRPr/>
            </a:pPr>
            <a:r>
              <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rPr>
              <a:t>Speak up</a:t>
            </a:r>
          </a:p>
          <a:p>
            <a:pPr marL="0" marR="0" lvl="0" indent="0" algn="l" defTabSz="914400" rtl="0" eaLnBrk="1" fontAlgn="auto" latinLnBrk="0" hangingPunct="1">
              <a:lnSpc>
                <a:spcPts val="5399"/>
              </a:lnSpc>
              <a:spcBef>
                <a:spcPts val="0"/>
              </a:spcBef>
              <a:spcAft>
                <a:spcPts val="0"/>
              </a:spcAft>
              <a:buClrTx/>
              <a:buSzTx/>
              <a:buFontTx/>
              <a:buNone/>
              <a:tabLst/>
              <a:defRPr/>
            </a:pPr>
            <a:endPar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endParaRPr>
          </a:p>
          <a:p>
            <a:pPr marL="863587" marR="0" lvl="1" indent="-431793" algn="l" defTabSz="914400" rtl="0" eaLnBrk="1" fontAlgn="auto" latinLnBrk="0" hangingPunct="1">
              <a:lnSpc>
                <a:spcPts val="5399"/>
              </a:lnSpc>
              <a:spcBef>
                <a:spcPts val="0"/>
              </a:spcBef>
              <a:spcAft>
                <a:spcPts val="0"/>
              </a:spcAft>
              <a:buClrTx/>
              <a:buSzTx/>
              <a:buFont typeface="Arial"/>
              <a:buChar char="•"/>
              <a:tabLst/>
              <a:defRPr/>
            </a:pPr>
            <a:r>
              <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rPr>
              <a:t>Solve problems</a:t>
            </a:r>
          </a:p>
          <a:p>
            <a:pPr marL="0" marR="0" lvl="0" indent="0" algn="l" defTabSz="914400" rtl="0" eaLnBrk="1" fontAlgn="auto" latinLnBrk="0" hangingPunct="1">
              <a:lnSpc>
                <a:spcPts val="5399"/>
              </a:lnSpc>
              <a:spcBef>
                <a:spcPts val="0"/>
              </a:spcBef>
              <a:spcAft>
                <a:spcPts val="0"/>
              </a:spcAft>
              <a:buClrTx/>
              <a:buSzTx/>
              <a:buFontTx/>
              <a:buNone/>
              <a:tabLst/>
              <a:defRPr/>
            </a:pPr>
            <a:endPar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endParaRPr>
          </a:p>
          <a:p>
            <a:pPr marL="863587" marR="0" lvl="1" indent="-431793" algn="l" defTabSz="914400" rtl="0" eaLnBrk="1" fontAlgn="auto" latinLnBrk="0" hangingPunct="1">
              <a:lnSpc>
                <a:spcPts val="5399"/>
              </a:lnSpc>
              <a:spcBef>
                <a:spcPts val="0"/>
              </a:spcBef>
              <a:spcAft>
                <a:spcPts val="0"/>
              </a:spcAft>
              <a:buClrTx/>
              <a:buSzTx/>
              <a:buFont typeface="Arial"/>
              <a:buChar char="•"/>
              <a:tabLst/>
              <a:defRPr/>
            </a:pPr>
            <a:r>
              <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rPr>
              <a:t>Escalate early</a:t>
            </a:r>
          </a:p>
          <a:p>
            <a:pPr marL="0" marR="0" lvl="0" indent="0" algn="l" defTabSz="914400" rtl="0" eaLnBrk="1" fontAlgn="auto" latinLnBrk="0" hangingPunct="1">
              <a:lnSpc>
                <a:spcPts val="5399"/>
              </a:lnSpc>
              <a:spcBef>
                <a:spcPts val="0"/>
              </a:spcBef>
              <a:spcAft>
                <a:spcPts val="0"/>
              </a:spcAft>
              <a:buClrTx/>
              <a:buSzTx/>
              <a:buFontTx/>
              <a:buNone/>
              <a:tabLst/>
              <a:defRPr/>
            </a:pPr>
            <a:endPar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endParaRPr>
          </a:p>
          <a:p>
            <a:pPr marL="863587" marR="0" lvl="1" indent="-431793" algn="l" defTabSz="914400" rtl="0" eaLnBrk="1" fontAlgn="auto" latinLnBrk="0" hangingPunct="1">
              <a:lnSpc>
                <a:spcPts val="5399"/>
              </a:lnSpc>
              <a:spcBef>
                <a:spcPts val="0"/>
              </a:spcBef>
              <a:spcAft>
                <a:spcPts val="0"/>
              </a:spcAft>
              <a:buClrTx/>
              <a:buSzTx/>
              <a:buFont typeface="Arial"/>
              <a:buChar char="•"/>
              <a:tabLst/>
              <a:defRPr/>
            </a:pPr>
            <a:r>
              <a:rPr kumimoji="0" lang="en-US" sz="3999" b="0" i="0" u="none" strike="noStrike" kern="1200" cap="none" spc="99" normalizeH="0" baseline="0" noProof="0">
                <a:ln>
                  <a:noFill/>
                </a:ln>
                <a:solidFill>
                  <a:srgbClr val="191919"/>
                </a:solidFill>
                <a:effectLst/>
                <a:uLnTx/>
                <a:uFillTx/>
                <a:latin typeface="Montserrat"/>
                <a:ea typeface="Montserrat"/>
                <a:cs typeface="Montserrat"/>
                <a:sym typeface="Montserrat"/>
              </a:rPr>
              <a:t>Close loops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9130" y="1999231"/>
            <a:ext cx="4322003" cy="7982541"/>
            <a:chOff x="0" y="0"/>
            <a:chExt cx="1138305" cy="2102398"/>
          </a:xfrm>
        </p:grpSpPr>
        <p:sp>
          <p:nvSpPr>
            <p:cNvPr id="3" name="Freeform 3"/>
            <p:cNvSpPr/>
            <p:nvPr/>
          </p:nvSpPr>
          <p:spPr>
            <a:xfrm>
              <a:off x="0" y="0"/>
              <a:ext cx="1138305" cy="2102397"/>
            </a:xfrm>
            <a:custGeom>
              <a:avLst/>
              <a:gdLst/>
              <a:ahLst/>
              <a:cxnLst/>
              <a:rect l="l" t="t" r="r" b="b"/>
              <a:pathLst>
                <a:path w="1138305" h="2102397">
                  <a:moveTo>
                    <a:pt x="0" y="0"/>
                  </a:moveTo>
                  <a:lnTo>
                    <a:pt x="1138305" y="0"/>
                  </a:lnTo>
                  <a:lnTo>
                    <a:pt x="1138305" y="2102397"/>
                  </a:lnTo>
                  <a:lnTo>
                    <a:pt x="0" y="2102397"/>
                  </a:lnTo>
                  <a:close/>
                </a:path>
              </a:pathLst>
            </a:custGeom>
            <a:solidFill>
              <a:srgbClr val="060B37"/>
            </a:solidFill>
          </p:spPr>
          <p:txBody>
            <a:bodyPr/>
            <a:lstStyle/>
            <a:p>
              <a:endParaRPr lang="en-US"/>
            </a:p>
          </p:txBody>
        </p:sp>
        <p:sp>
          <p:nvSpPr>
            <p:cNvPr id="4" name="TextBox 4"/>
            <p:cNvSpPr txBox="1"/>
            <p:nvPr/>
          </p:nvSpPr>
          <p:spPr>
            <a:xfrm>
              <a:off x="0" y="-66675"/>
              <a:ext cx="1138305" cy="2169073"/>
            </a:xfrm>
            <a:prstGeom prst="rect">
              <a:avLst/>
            </a:prstGeom>
          </p:spPr>
          <p:txBody>
            <a:bodyPr lIns="50800" tIns="50800" rIns="50800" bIns="50800" rtlCol="0" anchor="ctr"/>
            <a:lstStyle/>
            <a:p>
              <a:pPr marL="0" marR="0" lvl="0" indent="0" algn="ctr" defTabSz="914400" rtl="0" eaLnBrk="1" fontAlgn="auto" latinLnBrk="0" hangingPunct="1">
                <a:lnSpc>
                  <a:spcPts val="4339"/>
                </a:lnSpc>
                <a:spcBef>
                  <a:spcPts val="0"/>
                </a:spcBef>
                <a:spcAft>
                  <a:spcPts val="0"/>
                </a:spcAft>
                <a:buClrTx/>
                <a:buSzTx/>
                <a:buFontTx/>
                <a:buNone/>
                <a:tabLst/>
                <a:defRPr/>
              </a:pPr>
              <a:r>
                <a:rPr kumimoji="0" lang="en-US" sz="30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rPr>
                <a:t>Speak Up</a:t>
              </a:r>
            </a:p>
            <a:p>
              <a:pPr marL="0" marR="0" lvl="0" indent="0" algn="ctr" defTabSz="914400" rtl="0" eaLnBrk="1" fontAlgn="auto" latinLnBrk="0" hangingPunct="1">
                <a:lnSpc>
                  <a:spcPts val="4339"/>
                </a:lnSpc>
                <a:spcBef>
                  <a:spcPts val="0"/>
                </a:spcBef>
                <a:spcAft>
                  <a:spcPts val="0"/>
                </a:spcAft>
                <a:buClrTx/>
                <a:buSzTx/>
                <a:buFontTx/>
                <a:buNone/>
                <a:tabLst/>
                <a:defRPr/>
              </a:pPr>
              <a:endParaRPr kumimoji="0" lang="en-US" sz="30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endParaRPr>
            </a:p>
            <a:p>
              <a:pPr marL="669283" marR="0" lvl="1" indent="-334641" algn="ctr" defTabSz="914400" rtl="0" eaLnBrk="1" fontAlgn="auto" latinLnBrk="0" hangingPunct="1">
                <a:lnSpc>
                  <a:spcPts val="4339"/>
                </a:lnSpc>
                <a:spcBef>
                  <a:spcPts val="0"/>
                </a:spcBef>
                <a:spcAft>
                  <a:spcPts val="0"/>
                </a:spcAft>
                <a:buClrTx/>
                <a:buSzTx/>
                <a:buFont typeface="Arial"/>
                <a:buChar char="•"/>
                <a:tabLst/>
                <a:defRPr/>
              </a:pPr>
              <a:r>
                <a:rPr kumimoji="0" lang="en-US" sz="3099" b="0" i="0" u="none" strike="noStrike" kern="1200" cap="none" spc="0" normalizeH="0" baseline="0" noProof="0">
                  <a:ln>
                    <a:noFill/>
                  </a:ln>
                  <a:solidFill>
                    <a:srgbClr val="FFFFFF"/>
                  </a:solidFill>
                  <a:effectLst/>
                  <a:uLnTx/>
                  <a:uFillTx/>
                  <a:latin typeface="Montserrat"/>
                  <a:ea typeface="Montserrat"/>
                  <a:cs typeface="Montserrat"/>
                  <a:sym typeface="Montserrat"/>
                </a:rPr>
                <a:t>Raises it in a team meeting</a:t>
              </a:r>
            </a:p>
            <a:p>
              <a:pPr marL="669283" marR="0" lvl="1" indent="-334641" algn="ctr" defTabSz="914400" rtl="0" eaLnBrk="1" fontAlgn="auto" latinLnBrk="0" hangingPunct="1">
                <a:lnSpc>
                  <a:spcPts val="4339"/>
                </a:lnSpc>
                <a:spcBef>
                  <a:spcPts val="0"/>
                </a:spcBef>
                <a:spcAft>
                  <a:spcPts val="0"/>
                </a:spcAft>
                <a:buClrTx/>
                <a:buSzTx/>
                <a:buFont typeface="Arial"/>
                <a:buChar char="•"/>
                <a:tabLst/>
                <a:defRPr/>
              </a:pPr>
              <a:r>
                <a:rPr kumimoji="0" lang="en-US" sz="3099" b="0" i="0" u="none" strike="noStrike" kern="1200" cap="none" spc="0" normalizeH="0" baseline="0" noProof="0">
                  <a:ln>
                    <a:noFill/>
                  </a:ln>
                  <a:solidFill>
                    <a:srgbClr val="FFFFFF"/>
                  </a:solidFill>
                  <a:effectLst/>
                  <a:uLnTx/>
                  <a:uFillTx/>
                  <a:latin typeface="Montserrat"/>
                  <a:ea typeface="Montserrat"/>
                  <a:cs typeface="Montserrat"/>
                  <a:sym typeface="Montserrat"/>
                </a:rPr>
                <a:t>Think through the problem</a:t>
              </a:r>
            </a:p>
            <a:p>
              <a:pPr marL="0" marR="0" lvl="0" indent="0" algn="ctr" defTabSz="914400" rtl="0" eaLnBrk="1" fontAlgn="auto" latinLnBrk="0" hangingPunct="1">
                <a:lnSpc>
                  <a:spcPts val="4339"/>
                </a:lnSpc>
                <a:spcBef>
                  <a:spcPts val="0"/>
                </a:spcBef>
                <a:spcAft>
                  <a:spcPts val="0"/>
                </a:spcAft>
                <a:buClrTx/>
                <a:buSzTx/>
                <a:buFontTx/>
                <a:buNone/>
                <a:tabLst/>
                <a:defRPr/>
              </a:pPr>
              <a:endParaRPr kumimoji="0" lang="en-US" sz="30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339"/>
                </a:lnSpc>
                <a:spcBef>
                  <a:spcPts val="0"/>
                </a:spcBef>
                <a:spcAft>
                  <a:spcPts val="0"/>
                </a:spcAft>
                <a:buClrTx/>
                <a:buSzTx/>
                <a:buFontTx/>
                <a:buNone/>
                <a:tabLst/>
                <a:defRPr/>
              </a:pPr>
              <a:r>
                <a:rPr kumimoji="0" lang="en-US" sz="3099" b="0" i="0" u="none" strike="noStrike" kern="1200" cap="none" spc="0" normalizeH="0" baseline="0" noProof="0">
                  <a:ln>
                    <a:noFill/>
                  </a:ln>
                  <a:solidFill>
                    <a:srgbClr val="FFFFFF"/>
                  </a:solidFill>
                  <a:effectLst/>
                  <a:uLnTx/>
                  <a:uFillTx/>
                  <a:latin typeface="Montserrat"/>
                  <a:ea typeface="Montserrat"/>
                  <a:cs typeface="Montserrat"/>
                  <a:sym typeface="Montserrat"/>
                </a:rPr>
                <a:t>✅ That is ownership — not silence.</a:t>
              </a:r>
            </a:p>
            <a:p>
              <a:pPr marL="0" marR="0" lvl="0" indent="0" algn="ctr" defTabSz="914400" rtl="0" eaLnBrk="1" fontAlgn="auto" latinLnBrk="0" hangingPunct="1">
                <a:lnSpc>
                  <a:spcPts val="4339"/>
                </a:lnSpc>
                <a:spcBef>
                  <a:spcPts val="0"/>
                </a:spcBef>
                <a:spcAft>
                  <a:spcPts val="0"/>
                </a:spcAft>
                <a:buClrTx/>
                <a:buSzTx/>
                <a:buFontTx/>
                <a:buNone/>
                <a:tabLst/>
                <a:defRPr/>
              </a:pPr>
              <a:endParaRPr kumimoji="0" lang="en-US" sz="30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sp>
        <p:nvSpPr>
          <p:cNvPr id="5" name="TextBox 5"/>
          <p:cNvSpPr txBox="1"/>
          <p:nvPr/>
        </p:nvSpPr>
        <p:spPr>
          <a:xfrm>
            <a:off x="6096371" y="316228"/>
            <a:ext cx="7557853" cy="712472"/>
          </a:xfrm>
          <a:prstGeom prst="rect">
            <a:avLst/>
          </a:prstGeom>
        </p:spPr>
        <p:txBody>
          <a:bodyPr wrap="square" lIns="0" tIns="0" rIns="0" bIns="0" rtlCol="0" anchor="t">
            <a:spAutoFit/>
          </a:bodyPr>
          <a:lstStyle/>
          <a:p>
            <a:pPr marL="0" marR="0" lvl="0" indent="0" algn="l" defTabSz="914400" rtl="0" eaLnBrk="1" fontAlgn="auto" latinLnBrk="0" hangingPunct="1">
              <a:lnSpc>
                <a:spcPts val="5879"/>
              </a:lnSpc>
              <a:spcBef>
                <a:spcPct val="0"/>
              </a:spcBef>
              <a:spcAft>
                <a:spcPts val="0"/>
              </a:spcAft>
              <a:buClrTx/>
              <a:buSzTx/>
              <a:buFontTx/>
              <a:buNone/>
              <a:tabLst/>
              <a:defRPr/>
            </a:pPr>
            <a:r>
              <a:rPr kumimoji="0" lang="en-US" sz="4199"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Ownership behaviors:</a:t>
            </a:r>
          </a:p>
        </p:txBody>
      </p:sp>
      <p:grpSp>
        <p:nvGrpSpPr>
          <p:cNvPr id="6" name="Group 6"/>
          <p:cNvGrpSpPr/>
          <p:nvPr/>
        </p:nvGrpSpPr>
        <p:grpSpPr>
          <a:xfrm>
            <a:off x="4791158" y="1260030"/>
            <a:ext cx="4352842" cy="8772125"/>
            <a:chOff x="0" y="0"/>
            <a:chExt cx="1146427" cy="2310354"/>
          </a:xfrm>
        </p:grpSpPr>
        <p:sp>
          <p:nvSpPr>
            <p:cNvPr id="7" name="Freeform 7"/>
            <p:cNvSpPr/>
            <p:nvPr/>
          </p:nvSpPr>
          <p:spPr>
            <a:xfrm>
              <a:off x="0" y="0"/>
              <a:ext cx="1146427" cy="2310354"/>
            </a:xfrm>
            <a:custGeom>
              <a:avLst/>
              <a:gdLst/>
              <a:ahLst/>
              <a:cxnLst/>
              <a:rect l="l" t="t" r="r" b="b"/>
              <a:pathLst>
                <a:path w="1146427" h="2310354">
                  <a:moveTo>
                    <a:pt x="0" y="0"/>
                  </a:moveTo>
                  <a:lnTo>
                    <a:pt x="1146427" y="0"/>
                  </a:lnTo>
                  <a:lnTo>
                    <a:pt x="1146427" y="2310354"/>
                  </a:lnTo>
                  <a:lnTo>
                    <a:pt x="0" y="2310354"/>
                  </a:lnTo>
                  <a:close/>
                </a:path>
              </a:pathLst>
            </a:custGeom>
            <a:solidFill>
              <a:srgbClr val="060B37"/>
            </a:solidFill>
          </p:spPr>
          <p:txBody>
            <a:bodyPr/>
            <a:lstStyle/>
            <a:p>
              <a:endParaRPr lang="en-US"/>
            </a:p>
          </p:txBody>
        </p:sp>
        <p:sp>
          <p:nvSpPr>
            <p:cNvPr id="8" name="TextBox 8"/>
            <p:cNvSpPr txBox="1"/>
            <p:nvPr/>
          </p:nvSpPr>
          <p:spPr>
            <a:xfrm>
              <a:off x="0" y="-47625"/>
              <a:ext cx="1146427" cy="2357979"/>
            </a:xfrm>
            <a:prstGeom prst="rect">
              <a:avLst/>
            </a:prstGeom>
          </p:spPr>
          <p:txBody>
            <a:bodyPr lIns="50800" tIns="50800" rIns="50800" bIns="50800" rtlCol="0" anchor="ctr"/>
            <a:lstStyle/>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rPr>
                <a:t>Solve Problems</a:t>
              </a:r>
            </a:p>
            <a:p>
              <a:pPr marL="0" marR="0" lvl="0" indent="0" algn="ctr" defTabSz="914400" rtl="0" eaLnBrk="1" fontAlgn="auto" latinLnBrk="0" hangingPunct="1">
                <a:lnSpc>
                  <a:spcPts val="4059"/>
                </a:lnSpc>
                <a:spcBef>
                  <a:spcPts val="0"/>
                </a:spcBef>
                <a:spcAft>
                  <a:spcPts val="0"/>
                </a:spcAft>
                <a:buClrTx/>
                <a:buSzTx/>
                <a:buFontTx/>
                <a:buNone/>
                <a:tabLst/>
                <a:defRPr/>
              </a:pPr>
              <a:endParaRPr kumimoji="0" lang="en-US" sz="28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Don’t just say “there is a problem” — suggest a solution.</a:t>
              </a:r>
            </a:p>
            <a:p>
              <a:pPr marL="0" marR="0" lvl="0" indent="0" algn="ctr" defTabSz="914400" rtl="0" eaLnBrk="1" fontAlgn="auto" latinLnBrk="0" hangingPunct="1">
                <a:lnSpc>
                  <a:spcPts val="4059"/>
                </a:lnSpc>
                <a:spcBef>
                  <a:spcPts val="0"/>
                </a:spcBef>
                <a:spcAft>
                  <a:spcPts val="0"/>
                </a:spcAft>
                <a:buClrTx/>
                <a:buSzTx/>
                <a:buFontTx/>
                <a:buNone/>
                <a:tabLst/>
                <a:defRPr/>
              </a:pPr>
              <a:endPar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An ownership mindset responds:</a:t>
              </a: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a:t>
              </a:r>
              <a:r>
                <a:rPr kumimoji="0" lang="en-US" sz="28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rPr>
                <a:t>Let’s review where the delay is happening”</a:t>
              </a: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rPr>
                <a:t>“Can we simplify the approval steps?”</a:t>
              </a:r>
            </a:p>
            <a:p>
              <a:pPr marL="0" marR="0" lvl="0" indent="0" algn="ctr" defTabSz="914400" rtl="0" eaLnBrk="1" fontAlgn="auto" latinLnBrk="0" hangingPunct="1">
                <a:lnSpc>
                  <a:spcPts val="4059"/>
                </a:lnSpc>
                <a:spcBef>
                  <a:spcPts val="0"/>
                </a:spcBef>
                <a:spcAft>
                  <a:spcPts val="0"/>
                </a:spcAft>
                <a:buClrTx/>
                <a:buSzTx/>
                <a:buFontTx/>
                <a:buNone/>
                <a:tabLst/>
                <a:defRPr/>
              </a:pPr>
              <a:endParaRPr kumimoji="0" lang="en-US" sz="28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endParaRP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 ✅ Solving problems = ownership</a:t>
              </a:r>
            </a:p>
          </p:txBody>
        </p:sp>
      </p:grpSp>
      <p:grpSp>
        <p:nvGrpSpPr>
          <p:cNvPr id="9" name="Group 9"/>
          <p:cNvGrpSpPr/>
          <p:nvPr/>
        </p:nvGrpSpPr>
        <p:grpSpPr>
          <a:xfrm>
            <a:off x="9347758" y="1999231"/>
            <a:ext cx="4106441" cy="7982541"/>
            <a:chOff x="0" y="0"/>
            <a:chExt cx="1081532" cy="2102398"/>
          </a:xfrm>
        </p:grpSpPr>
        <p:sp>
          <p:nvSpPr>
            <p:cNvPr id="10" name="Freeform 10"/>
            <p:cNvSpPr/>
            <p:nvPr/>
          </p:nvSpPr>
          <p:spPr>
            <a:xfrm>
              <a:off x="0" y="0"/>
              <a:ext cx="1081532" cy="2102397"/>
            </a:xfrm>
            <a:custGeom>
              <a:avLst/>
              <a:gdLst/>
              <a:ahLst/>
              <a:cxnLst/>
              <a:rect l="l" t="t" r="r" b="b"/>
              <a:pathLst>
                <a:path w="1081532" h="2102397">
                  <a:moveTo>
                    <a:pt x="0" y="0"/>
                  </a:moveTo>
                  <a:lnTo>
                    <a:pt x="1081532" y="0"/>
                  </a:lnTo>
                  <a:lnTo>
                    <a:pt x="1081532" y="2102397"/>
                  </a:lnTo>
                  <a:lnTo>
                    <a:pt x="0" y="2102397"/>
                  </a:lnTo>
                  <a:close/>
                </a:path>
              </a:pathLst>
            </a:custGeom>
            <a:solidFill>
              <a:srgbClr val="060B37"/>
            </a:solidFill>
          </p:spPr>
          <p:txBody>
            <a:bodyPr/>
            <a:lstStyle/>
            <a:p>
              <a:endParaRPr lang="en-US"/>
            </a:p>
          </p:txBody>
        </p:sp>
        <p:sp>
          <p:nvSpPr>
            <p:cNvPr id="11" name="TextBox 11"/>
            <p:cNvSpPr txBox="1"/>
            <p:nvPr/>
          </p:nvSpPr>
          <p:spPr>
            <a:xfrm>
              <a:off x="0" y="-47625"/>
              <a:ext cx="1081532" cy="2150023"/>
            </a:xfrm>
            <a:prstGeom prst="rect">
              <a:avLst/>
            </a:prstGeom>
          </p:spPr>
          <p:txBody>
            <a:bodyPr lIns="50800" tIns="50800" rIns="50800" bIns="50800" rtlCol="0" anchor="ctr"/>
            <a:lstStyle/>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rPr>
                <a:t>Escalate Early</a:t>
              </a:r>
            </a:p>
            <a:p>
              <a:pPr marL="0" marR="0" lvl="0" indent="0" algn="ctr" defTabSz="914400" rtl="0" eaLnBrk="1" fontAlgn="auto" latinLnBrk="0" hangingPunct="1">
                <a:lnSpc>
                  <a:spcPts val="4199"/>
                </a:lnSpc>
                <a:spcBef>
                  <a:spcPts val="0"/>
                </a:spcBef>
                <a:spcAft>
                  <a:spcPts val="0"/>
                </a:spcAft>
                <a:buClrTx/>
                <a:buSzTx/>
                <a:buFontTx/>
                <a:buNone/>
                <a:tabLst/>
                <a:defRPr/>
              </a:pPr>
              <a:endParaRPr kumimoji="0" lang="en-US" sz="29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 Don’t wait until things become urgent or out of control.</a:t>
              </a:r>
            </a:p>
            <a:p>
              <a:pPr marL="0" marR="0" lvl="0" indent="0" algn="ctr" defTabSz="914400" rtl="0" eaLnBrk="1" fontAlgn="auto" latinLnBrk="0" hangingPunct="1">
                <a:lnSpc>
                  <a:spcPts val="41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rPr>
                <a:t> ✅ Early escalation = control</a:t>
              </a:r>
            </a:p>
            <a:p>
              <a:pPr marL="0" marR="0" lvl="0" indent="0" algn="ctr" defTabSz="914400" rtl="0" eaLnBrk="1" fontAlgn="auto" latinLnBrk="0" hangingPunct="1">
                <a:lnSpc>
                  <a:spcPts val="4199"/>
                </a:lnSpc>
                <a:spcBef>
                  <a:spcPts val="0"/>
                </a:spcBef>
                <a:spcAft>
                  <a:spcPts val="0"/>
                </a:spcAft>
                <a:buClrTx/>
                <a:buSzTx/>
                <a:buFontTx/>
                <a:buNone/>
                <a:tabLst/>
                <a:defRPr/>
              </a:pPr>
              <a:endParaRPr kumimoji="0" lang="en-US" sz="2999" b="0" i="0" u="none" strike="noStrike" kern="1200" cap="none" spc="0" normalizeH="0" baseline="0" noProof="0">
                <a:ln>
                  <a:noFill/>
                </a:ln>
                <a:solidFill>
                  <a:srgbClr val="FFFFFF"/>
                </a:solidFill>
                <a:effectLst/>
                <a:uLnTx/>
                <a:uFillTx/>
                <a:latin typeface="Montserrat"/>
                <a:ea typeface="Montserrat"/>
                <a:cs typeface="Montserrat"/>
                <a:sym typeface="Montserrat"/>
              </a:endParaRPr>
            </a:p>
          </p:txBody>
        </p:sp>
      </p:grpSp>
      <p:grpSp>
        <p:nvGrpSpPr>
          <p:cNvPr id="12" name="Group 12"/>
          <p:cNvGrpSpPr/>
          <p:nvPr/>
        </p:nvGrpSpPr>
        <p:grpSpPr>
          <a:xfrm>
            <a:off x="13654225" y="1260030"/>
            <a:ext cx="4414442" cy="8721741"/>
            <a:chOff x="0" y="0"/>
            <a:chExt cx="1162651" cy="2297084"/>
          </a:xfrm>
        </p:grpSpPr>
        <p:sp>
          <p:nvSpPr>
            <p:cNvPr id="13" name="Freeform 13"/>
            <p:cNvSpPr/>
            <p:nvPr/>
          </p:nvSpPr>
          <p:spPr>
            <a:xfrm>
              <a:off x="0" y="0"/>
              <a:ext cx="1162651" cy="2297084"/>
            </a:xfrm>
            <a:custGeom>
              <a:avLst/>
              <a:gdLst/>
              <a:ahLst/>
              <a:cxnLst/>
              <a:rect l="l" t="t" r="r" b="b"/>
              <a:pathLst>
                <a:path w="1162651" h="2297084">
                  <a:moveTo>
                    <a:pt x="0" y="0"/>
                  </a:moveTo>
                  <a:lnTo>
                    <a:pt x="1162651" y="0"/>
                  </a:lnTo>
                  <a:lnTo>
                    <a:pt x="1162651" y="2297084"/>
                  </a:lnTo>
                  <a:lnTo>
                    <a:pt x="0" y="2297084"/>
                  </a:lnTo>
                  <a:close/>
                </a:path>
              </a:pathLst>
            </a:custGeom>
            <a:solidFill>
              <a:srgbClr val="060B37"/>
            </a:solidFill>
          </p:spPr>
          <p:txBody>
            <a:bodyPr/>
            <a:lstStyle/>
            <a:p>
              <a:endParaRPr lang="en-US"/>
            </a:p>
          </p:txBody>
        </p:sp>
        <p:sp>
          <p:nvSpPr>
            <p:cNvPr id="14" name="TextBox 14"/>
            <p:cNvSpPr txBox="1"/>
            <p:nvPr/>
          </p:nvSpPr>
          <p:spPr>
            <a:xfrm>
              <a:off x="0" y="-47625"/>
              <a:ext cx="1162651" cy="2344709"/>
            </a:xfrm>
            <a:prstGeom prst="rect">
              <a:avLst/>
            </a:prstGeom>
          </p:spPr>
          <p:txBody>
            <a:bodyPr lIns="50800" tIns="50800" rIns="50800" bIns="50800" rtlCol="0" anchor="ctr"/>
            <a:lstStyle/>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rPr>
                <a:t>Close Loops</a:t>
              </a:r>
            </a:p>
            <a:p>
              <a:pPr marL="0" marR="0" lvl="0" indent="0" algn="ctr" defTabSz="914400" rtl="0" eaLnBrk="1" fontAlgn="auto" latinLnBrk="0" hangingPunct="1">
                <a:lnSpc>
                  <a:spcPts val="4059"/>
                </a:lnSpc>
                <a:spcBef>
                  <a:spcPts val="0"/>
                </a:spcBef>
                <a:spcAft>
                  <a:spcPts val="0"/>
                </a:spcAft>
                <a:buClrTx/>
                <a:buSzTx/>
                <a:buFontTx/>
                <a:buNone/>
                <a:tabLst/>
                <a:defRPr/>
              </a:pPr>
              <a:endParaRPr kumimoji="0" lang="en-US" sz="2899" b="1" i="0" u="none" strike="noStrike" kern="1200" cap="none" spc="0" normalizeH="0" baseline="0" noProof="0">
                <a:ln>
                  <a:noFill/>
                </a:ln>
                <a:solidFill>
                  <a:srgbClr val="FF2828"/>
                </a:solidFill>
                <a:effectLst/>
                <a:uLnTx/>
                <a:uFillTx/>
                <a:latin typeface="Montserrat Bold"/>
                <a:ea typeface="Montserrat Bold"/>
                <a:cs typeface="Montserrat Bold"/>
                <a:sym typeface="Montserrat Bold"/>
              </a:endParaRP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Don’t leave things hanging — follow through to completion.</a:t>
              </a:r>
            </a:p>
            <a:p>
              <a:pPr marL="0" marR="0" lvl="0" indent="0" algn="ctr" defTabSz="914400" rtl="0" eaLnBrk="1" fontAlgn="auto" latinLnBrk="0" hangingPunct="1">
                <a:lnSpc>
                  <a:spcPts val="4059"/>
                </a:lnSpc>
                <a:spcBef>
                  <a:spcPts val="0"/>
                </a:spcBef>
                <a:spcAft>
                  <a:spcPts val="0"/>
                </a:spcAft>
                <a:buClrTx/>
                <a:buSzTx/>
                <a:buFontTx/>
                <a:buNone/>
                <a:tabLst/>
                <a:defRPr/>
              </a:pPr>
              <a:endPar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endParaRP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Ownership behavior would be:</a:t>
              </a: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a:t>
              </a:r>
              <a:r>
                <a:rPr kumimoji="0" lang="en-US" sz="28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rPr>
                <a:t>Your request has been completed. Please confirm receipt.”</a:t>
              </a:r>
            </a:p>
            <a:p>
              <a:pPr marL="0" marR="0" lvl="0" indent="0" algn="ctr" defTabSz="914400" rtl="0" eaLnBrk="1" fontAlgn="auto" latinLnBrk="0" hangingPunct="1">
                <a:lnSpc>
                  <a:spcPts val="4059"/>
                </a:lnSpc>
                <a:spcBef>
                  <a:spcPts val="0"/>
                </a:spcBef>
                <a:spcAft>
                  <a:spcPts val="0"/>
                </a:spcAft>
                <a:buClrTx/>
                <a:buSzTx/>
                <a:buFontTx/>
                <a:buNone/>
                <a:tabLst/>
                <a:defRPr/>
              </a:pPr>
              <a:endParaRPr kumimoji="0" lang="en-US" sz="28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endParaRPr>
            </a:p>
            <a:p>
              <a:pPr marL="0" marR="0" lvl="0" indent="0" algn="ctr" defTabSz="914400" rtl="0" eaLnBrk="1" fontAlgn="auto" latinLnBrk="0" hangingPunct="1">
                <a:lnSpc>
                  <a:spcPts val="4059"/>
                </a:lnSpc>
                <a:spcBef>
                  <a:spcPts val="0"/>
                </a:spcBef>
                <a:spcAft>
                  <a:spcPts val="0"/>
                </a:spcAft>
                <a:buClrTx/>
                <a:buSzTx/>
                <a:buFontTx/>
                <a:buNone/>
                <a:tabLst/>
                <a:defRPr/>
              </a:pPr>
              <a:endParaRPr kumimoji="0" lang="en-US" sz="2899" b="0" i="1" u="none" strike="noStrike" kern="1200" cap="none" spc="0" normalizeH="0" baseline="0" noProof="0">
                <a:ln>
                  <a:noFill/>
                </a:ln>
                <a:solidFill>
                  <a:srgbClr val="FFFFFF"/>
                </a:solidFill>
                <a:effectLst/>
                <a:uLnTx/>
                <a:uFillTx/>
                <a:latin typeface="Montserrat Italics"/>
                <a:ea typeface="Montserrat Italics"/>
                <a:cs typeface="Montserrat Italics"/>
                <a:sym typeface="Montserrat Italics"/>
              </a:endParaRPr>
            </a:p>
            <a:p>
              <a:pPr marL="0" marR="0" lvl="0" indent="0" algn="ctr" defTabSz="914400" rtl="0" eaLnBrk="1" fontAlgn="auto" latinLnBrk="0" hangingPunct="1">
                <a:lnSpc>
                  <a:spcPts val="4059"/>
                </a:lnSpc>
                <a:spcBef>
                  <a:spcPts val="0"/>
                </a:spcBef>
                <a:spcAft>
                  <a:spcPts val="0"/>
                </a:spcAft>
                <a:buClrTx/>
                <a:buSzTx/>
                <a:buFontTx/>
                <a:buNone/>
                <a:tabLst/>
                <a:defRPr/>
              </a:pPr>
              <a:r>
                <a:rPr kumimoji="0" lang="en-US" sz="2899" b="0" i="0" u="none" strike="noStrike" kern="1200" cap="none" spc="0" normalizeH="0" baseline="0" noProof="0">
                  <a:ln>
                    <a:noFill/>
                  </a:ln>
                  <a:solidFill>
                    <a:srgbClr val="FFFFFF"/>
                  </a:solidFill>
                  <a:effectLst/>
                  <a:uLnTx/>
                  <a:uFillTx/>
                  <a:latin typeface="Montserrat"/>
                  <a:ea typeface="Montserrat"/>
                  <a:cs typeface="Montserrat"/>
                  <a:sym typeface="Montserrat"/>
                </a:rPr>
                <a:t>✅ Closed loops create confidence</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AutoShape 3"/>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520510" y="2186817"/>
            <a:ext cx="17246981" cy="7275104"/>
            <a:chOff x="0" y="0"/>
            <a:chExt cx="4542415" cy="1916077"/>
          </a:xfrm>
        </p:grpSpPr>
        <p:sp>
          <p:nvSpPr>
            <p:cNvPr id="5" name="Freeform 5"/>
            <p:cNvSpPr/>
            <p:nvPr/>
          </p:nvSpPr>
          <p:spPr>
            <a:xfrm>
              <a:off x="0" y="0"/>
              <a:ext cx="4542415" cy="1916077"/>
            </a:xfrm>
            <a:custGeom>
              <a:avLst/>
              <a:gdLst/>
              <a:ahLst/>
              <a:cxnLst/>
              <a:rect l="l" t="t" r="r" b="b"/>
              <a:pathLst>
                <a:path w="4542415" h="1916077">
                  <a:moveTo>
                    <a:pt x="0" y="0"/>
                  </a:moveTo>
                  <a:lnTo>
                    <a:pt x="4542415" y="0"/>
                  </a:lnTo>
                  <a:lnTo>
                    <a:pt x="4542415" y="1916077"/>
                  </a:lnTo>
                  <a:lnTo>
                    <a:pt x="0" y="1916077"/>
                  </a:lnTo>
                  <a:close/>
                </a:path>
              </a:pathLst>
            </a:custGeom>
            <a:solidFill>
              <a:srgbClr val="000000"/>
            </a:solidFill>
          </p:spPr>
          <p:txBody>
            <a:bodyPr/>
            <a:lstStyle/>
            <a:p>
              <a:endParaRPr lang="en-US"/>
            </a:p>
          </p:txBody>
        </p:sp>
        <p:sp>
          <p:nvSpPr>
            <p:cNvPr id="6" name="TextBox 6"/>
            <p:cNvSpPr txBox="1"/>
            <p:nvPr/>
          </p:nvSpPr>
          <p:spPr>
            <a:xfrm>
              <a:off x="0" y="-47625"/>
              <a:ext cx="4542415" cy="196370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028720" y="2014747"/>
            <a:ext cx="16230580" cy="7028704"/>
            <a:chOff x="0" y="0"/>
            <a:chExt cx="4274721" cy="1851181"/>
          </a:xfrm>
        </p:grpSpPr>
        <p:sp>
          <p:nvSpPr>
            <p:cNvPr id="8" name="Freeform 8"/>
            <p:cNvSpPr/>
            <p:nvPr/>
          </p:nvSpPr>
          <p:spPr>
            <a:xfrm>
              <a:off x="0" y="0"/>
              <a:ext cx="4274720" cy="1851181"/>
            </a:xfrm>
            <a:custGeom>
              <a:avLst/>
              <a:gdLst/>
              <a:ahLst/>
              <a:cxnLst/>
              <a:rect l="l" t="t" r="r" b="b"/>
              <a:pathLst>
                <a:path w="4274720" h="1851181">
                  <a:moveTo>
                    <a:pt x="0" y="0"/>
                  </a:moveTo>
                  <a:lnTo>
                    <a:pt x="4274720" y="0"/>
                  </a:lnTo>
                  <a:lnTo>
                    <a:pt x="4274720" y="1851181"/>
                  </a:lnTo>
                  <a:lnTo>
                    <a:pt x="0" y="1851181"/>
                  </a:lnTo>
                  <a:close/>
                </a:path>
              </a:pathLst>
            </a:custGeom>
            <a:gradFill rotWithShape="1">
              <a:gsLst>
                <a:gs pos="0">
                  <a:srgbClr val="A6A6A6">
                    <a:alpha val="100000"/>
                  </a:srgbClr>
                </a:gs>
                <a:gs pos="100000">
                  <a:srgbClr val="FFFFFF">
                    <a:alpha val="100000"/>
                  </a:srgbClr>
                </a:gs>
              </a:gsLst>
              <a:lin ang="0"/>
            </a:gradFill>
          </p:spPr>
          <p:txBody>
            <a:bodyPr/>
            <a:lstStyle/>
            <a:p>
              <a:endParaRPr lang="en-US"/>
            </a:p>
          </p:txBody>
        </p:sp>
        <p:sp>
          <p:nvSpPr>
            <p:cNvPr id="9" name="TextBox 9"/>
            <p:cNvSpPr txBox="1"/>
            <p:nvPr/>
          </p:nvSpPr>
          <p:spPr>
            <a:xfrm>
              <a:off x="0" y="-47625"/>
              <a:ext cx="4274721" cy="189880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extBox 10"/>
          <p:cNvSpPr txBox="1"/>
          <p:nvPr/>
        </p:nvSpPr>
        <p:spPr>
          <a:xfrm>
            <a:off x="5287398" y="642620"/>
            <a:ext cx="6758444" cy="712470"/>
          </a:xfrm>
          <a:prstGeom prst="rect">
            <a:avLst/>
          </a:prstGeom>
        </p:spPr>
        <p:txBody>
          <a:bodyPr lIns="0" tIns="0" rIns="0" bIns="0" rtlCol="0" anchor="t">
            <a:spAutoFit/>
          </a:bodyPr>
          <a:lstStyle/>
          <a:p>
            <a:pPr marL="0" marR="0" lvl="0" indent="0" algn="l" defTabSz="914400" rtl="0" eaLnBrk="1" fontAlgn="auto" latinLnBrk="0" hangingPunct="1">
              <a:lnSpc>
                <a:spcPts val="5879"/>
              </a:lnSpc>
              <a:spcBef>
                <a:spcPct val="0"/>
              </a:spcBef>
              <a:spcAft>
                <a:spcPts val="0"/>
              </a:spcAft>
              <a:buClrTx/>
              <a:buSzTx/>
              <a:buFontTx/>
              <a:buNone/>
              <a:tabLst/>
              <a:defRPr/>
            </a:pPr>
            <a:r>
              <a:rPr kumimoji="0" lang="en-US" sz="41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OWNERSHIP MANTRA</a:t>
            </a:r>
          </a:p>
        </p:txBody>
      </p:sp>
      <p:sp>
        <p:nvSpPr>
          <p:cNvPr id="11" name="TextBox 11"/>
          <p:cNvSpPr txBox="1"/>
          <p:nvPr/>
        </p:nvSpPr>
        <p:spPr>
          <a:xfrm>
            <a:off x="1924439" y="2341399"/>
            <a:ext cx="14439122" cy="6308725"/>
          </a:xfrm>
          <a:prstGeom prst="rect">
            <a:avLst/>
          </a:prstGeom>
        </p:spPr>
        <p:txBody>
          <a:bodyPr lIns="0" tIns="0" rIns="0" bIns="0" rtlCol="0" anchor="t">
            <a:spAutoFit/>
          </a:bodyPr>
          <a:lstStyle/>
          <a:p>
            <a:pPr marL="0" marR="0" lvl="0" indent="0" algn="l" defTabSz="914400" rtl="0" eaLnBrk="1" fontAlgn="auto" latinLnBrk="0" hangingPunct="1">
              <a:lnSpc>
                <a:spcPts val="559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914400" rtl="0" eaLnBrk="1" fontAlgn="auto" latinLnBrk="0" hangingPunct="1">
              <a:lnSpc>
                <a:spcPts val="5599"/>
              </a:lnSpc>
              <a:spcBef>
                <a:spcPts val="0"/>
              </a:spcBef>
              <a:spcAft>
                <a:spcPts val="0"/>
              </a:spcAft>
              <a:buClrTx/>
              <a:buSzTx/>
              <a:buFontTx/>
              <a:buNone/>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I DON’T IGNORE PROBLEMS →</a:t>
            </a:r>
            <a:r>
              <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I SPEAK UP</a:t>
            </a:r>
          </a:p>
          <a:p>
            <a:pPr marL="0" marR="0" lvl="0" indent="0" algn="l" defTabSz="914400" rtl="0" eaLnBrk="1" fontAlgn="auto" latinLnBrk="0" hangingPunct="1">
              <a:lnSpc>
                <a:spcPts val="5599"/>
              </a:lnSpc>
              <a:spcBef>
                <a:spcPts val="0"/>
              </a:spcBef>
              <a:spcAft>
                <a:spcPts val="0"/>
              </a:spcAft>
              <a:buClrTx/>
              <a:buSzTx/>
              <a:buFontTx/>
              <a:buNone/>
              <a:tabLst/>
              <a:defRPr/>
            </a:pPr>
            <a:endPar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l" defTabSz="914400" rtl="0" eaLnBrk="1" fontAlgn="auto" latinLnBrk="0" hangingPunct="1">
              <a:lnSpc>
                <a:spcPts val="5599"/>
              </a:lnSpc>
              <a:spcBef>
                <a:spcPts val="0"/>
              </a:spcBef>
              <a:spcAft>
                <a:spcPts val="0"/>
              </a:spcAft>
              <a:buClrTx/>
              <a:buSzTx/>
              <a:buFontTx/>
              <a:buNone/>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I DON’T JUST COMPLAIN → </a:t>
            </a:r>
            <a:r>
              <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I SOLVE</a:t>
            </a:r>
          </a:p>
          <a:p>
            <a:pPr marL="0" marR="0" lvl="0" indent="0" algn="l" defTabSz="914400" rtl="0" eaLnBrk="1" fontAlgn="auto" latinLnBrk="0" hangingPunct="1">
              <a:lnSpc>
                <a:spcPts val="5599"/>
              </a:lnSpc>
              <a:spcBef>
                <a:spcPts val="0"/>
              </a:spcBef>
              <a:spcAft>
                <a:spcPts val="0"/>
              </a:spcAft>
              <a:buClrTx/>
              <a:buSzTx/>
              <a:buFontTx/>
              <a:buNone/>
              <a:tabLst/>
              <a:defRPr/>
            </a:pPr>
            <a:endPar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l" defTabSz="914400" rtl="0" eaLnBrk="1" fontAlgn="auto" latinLnBrk="0" hangingPunct="1">
              <a:lnSpc>
                <a:spcPts val="5599"/>
              </a:lnSpc>
              <a:spcBef>
                <a:spcPts val="0"/>
              </a:spcBef>
              <a:spcAft>
                <a:spcPts val="0"/>
              </a:spcAft>
              <a:buClrTx/>
              <a:buSzTx/>
              <a:buFontTx/>
              <a:buNone/>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I DON’T WAIT FOR CRISES →</a:t>
            </a:r>
            <a:r>
              <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I ESCALATE EARLY</a:t>
            </a:r>
          </a:p>
          <a:p>
            <a:pPr marL="0" marR="0" lvl="0" indent="0" algn="l" defTabSz="914400" rtl="0" eaLnBrk="1" fontAlgn="auto" latinLnBrk="0" hangingPunct="1">
              <a:lnSpc>
                <a:spcPts val="5599"/>
              </a:lnSpc>
              <a:spcBef>
                <a:spcPts val="0"/>
              </a:spcBef>
              <a:spcAft>
                <a:spcPts val="0"/>
              </a:spcAft>
              <a:buClrTx/>
              <a:buSzTx/>
              <a:buFontTx/>
              <a:buNone/>
              <a:tabLst/>
              <a:defRPr/>
            </a:pPr>
            <a:endPar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a:p>
            <a:pPr marL="0" marR="0" lvl="0" indent="0" algn="l" defTabSz="914400" rtl="0" eaLnBrk="1" fontAlgn="auto" latinLnBrk="0" hangingPunct="1">
              <a:lnSpc>
                <a:spcPts val="5599"/>
              </a:lnSpc>
              <a:spcBef>
                <a:spcPts val="0"/>
              </a:spcBef>
              <a:spcAft>
                <a:spcPts val="0"/>
              </a:spcAft>
              <a:buClrTx/>
              <a:buSzTx/>
              <a:buFontTx/>
              <a:buNone/>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I DON’T LEAVE THINGS UNFINISHED →</a:t>
            </a:r>
            <a:r>
              <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 I CLOSE LOOPS</a:t>
            </a:r>
          </a:p>
          <a:p>
            <a:pPr marL="0" marR="0" lvl="0" indent="0" algn="l" defTabSz="914400" rtl="0" eaLnBrk="1" fontAlgn="auto" latinLnBrk="0" hangingPunct="1">
              <a:lnSpc>
                <a:spcPts val="5599"/>
              </a:lnSpc>
              <a:spcBef>
                <a:spcPts val="0"/>
              </a:spcBef>
              <a:spcAft>
                <a:spcPts val="0"/>
              </a:spcAft>
              <a:buClrTx/>
              <a:buSzTx/>
              <a:buFontTx/>
              <a:buNone/>
              <a:tabLst/>
              <a:defRPr/>
            </a:pPr>
            <a:endParaRPr kumimoji="0" lang="en-US" sz="39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20312" r="-20312"/>
            </a:stretch>
          </a:blipFill>
        </p:spPr>
        <p:txBody>
          <a:bodyPr/>
          <a:lstStyle/>
          <a:p>
            <a:endParaRPr lang="en-US"/>
          </a:p>
        </p:txBody>
      </p:sp>
      <p:sp>
        <p:nvSpPr>
          <p:cNvPr id="3" name="AutoShape 3"/>
          <p:cNvSpPr/>
          <p:nvPr/>
        </p:nvSpPr>
        <p:spPr>
          <a:xfrm flipH="1">
            <a:off x="1028720" y="2186817"/>
            <a:ext cx="0" cy="0"/>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4" name="Group 4"/>
          <p:cNvGrpSpPr/>
          <p:nvPr/>
        </p:nvGrpSpPr>
        <p:grpSpPr>
          <a:xfrm>
            <a:off x="628320" y="2553446"/>
            <a:ext cx="17031381" cy="7121104"/>
            <a:chOff x="0" y="0"/>
            <a:chExt cx="4485631" cy="1875517"/>
          </a:xfrm>
        </p:grpSpPr>
        <p:sp>
          <p:nvSpPr>
            <p:cNvPr id="5" name="Freeform 5"/>
            <p:cNvSpPr/>
            <p:nvPr/>
          </p:nvSpPr>
          <p:spPr>
            <a:xfrm>
              <a:off x="0" y="0"/>
              <a:ext cx="4485631" cy="1875517"/>
            </a:xfrm>
            <a:custGeom>
              <a:avLst/>
              <a:gdLst/>
              <a:ahLst/>
              <a:cxnLst/>
              <a:rect l="l" t="t" r="r" b="b"/>
              <a:pathLst>
                <a:path w="4485631" h="1875517">
                  <a:moveTo>
                    <a:pt x="0" y="0"/>
                  </a:moveTo>
                  <a:lnTo>
                    <a:pt x="4485631" y="0"/>
                  </a:lnTo>
                  <a:lnTo>
                    <a:pt x="4485631" y="1875517"/>
                  </a:lnTo>
                  <a:lnTo>
                    <a:pt x="0" y="1875517"/>
                  </a:lnTo>
                  <a:close/>
                </a:path>
              </a:pathLst>
            </a:custGeom>
            <a:solidFill>
              <a:srgbClr val="000000"/>
            </a:solidFill>
          </p:spPr>
          <p:txBody>
            <a:bodyPr/>
            <a:lstStyle/>
            <a:p>
              <a:endParaRPr lang="en-US"/>
            </a:p>
          </p:txBody>
        </p:sp>
        <p:sp>
          <p:nvSpPr>
            <p:cNvPr id="6" name="TextBox 6"/>
            <p:cNvSpPr txBox="1"/>
            <p:nvPr/>
          </p:nvSpPr>
          <p:spPr>
            <a:xfrm>
              <a:off x="0" y="-47625"/>
              <a:ext cx="4485631" cy="192314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028720" y="2014747"/>
            <a:ext cx="16230580" cy="7243553"/>
            <a:chOff x="0" y="0"/>
            <a:chExt cx="4274721" cy="1907767"/>
          </a:xfrm>
        </p:grpSpPr>
        <p:sp>
          <p:nvSpPr>
            <p:cNvPr id="8" name="Freeform 8"/>
            <p:cNvSpPr/>
            <p:nvPr/>
          </p:nvSpPr>
          <p:spPr>
            <a:xfrm>
              <a:off x="0" y="0"/>
              <a:ext cx="4274720" cy="1907767"/>
            </a:xfrm>
            <a:custGeom>
              <a:avLst/>
              <a:gdLst/>
              <a:ahLst/>
              <a:cxnLst/>
              <a:rect l="l" t="t" r="r" b="b"/>
              <a:pathLst>
                <a:path w="4274720" h="1907767">
                  <a:moveTo>
                    <a:pt x="0" y="0"/>
                  </a:moveTo>
                  <a:lnTo>
                    <a:pt x="4274720" y="0"/>
                  </a:lnTo>
                  <a:lnTo>
                    <a:pt x="4274720" y="1907767"/>
                  </a:lnTo>
                  <a:lnTo>
                    <a:pt x="0" y="1907767"/>
                  </a:lnTo>
                  <a:close/>
                </a:path>
              </a:pathLst>
            </a:custGeom>
            <a:gradFill rotWithShape="1">
              <a:gsLst>
                <a:gs pos="0">
                  <a:srgbClr val="A6A6A6">
                    <a:alpha val="100000"/>
                  </a:srgbClr>
                </a:gs>
                <a:gs pos="100000">
                  <a:srgbClr val="FFFFFF">
                    <a:alpha val="100000"/>
                  </a:srgbClr>
                </a:gs>
              </a:gsLst>
              <a:lin ang="0"/>
            </a:gradFill>
          </p:spPr>
          <p:txBody>
            <a:bodyPr/>
            <a:lstStyle/>
            <a:p>
              <a:endParaRPr lang="en-US"/>
            </a:p>
          </p:txBody>
        </p:sp>
        <p:sp>
          <p:nvSpPr>
            <p:cNvPr id="9" name="TextBox 9"/>
            <p:cNvSpPr txBox="1"/>
            <p:nvPr/>
          </p:nvSpPr>
          <p:spPr>
            <a:xfrm>
              <a:off x="0" y="-47625"/>
              <a:ext cx="4274721" cy="1955392"/>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extBox 10"/>
          <p:cNvSpPr txBox="1"/>
          <p:nvPr/>
        </p:nvSpPr>
        <p:spPr>
          <a:xfrm>
            <a:off x="7689800" y="634365"/>
            <a:ext cx="4417642" cy="712470"/>
          </a:xfrm>
          <a:prstGeom prst="rect">
            <a:avLst/>
          </a:prstGeom>
        </p:spPr>
        <p:txBody>
          <a:bodyPr lIns="0" tIns="0" rIns="0" bIns="0" rtlCol="0" anchor="t">
            <a:spAutoFit/>
          </a:bodyPr>
          <a:lstStyle/>
          <a:p>
            <a:pPr marL="0" marR="0" lvl="0" indent="0" algn="l" defTabSz="914400" rtl="0" eaLnBrk="1" fontAlgn="auto" latinLnBrk="0" hangingPunct="1">
              <a:lnSpc>
                <a:spcPts val="5879"/>
              </a:lnSpc>
              <a:spcBef>
                <a:spcPct val="0"/>
              </a:spcBef>
              <a:spcAft>
                <a:spcPts val="0"/>
              </a:spcAft>
              <a:buClrTx/>
              <a:buSzTx/>
              <a:buFontTx/>
              <a:buNone/>
              <a:tabLst/>
              <a:defRPr/>
            </a:pPr>
            <a:r>
              <a:rPr kumimoji="0" lang="en-US" sz="41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REFLECTION</a:t>
            </a:r>
          </a:p>
        </p:txBody>
      </p:sp>
      <p:sp>
        <p:nvSpPr>
          <p:cNvPr id="11" name="TextBox 11"/>
          <p:cNvSpPr txBox="1"/>
          <p:nvPr/>
        </p:nvSpPr>
        <p:spPr>
          <a:xfrm>
            <a:off x="1924459" y="1948072"/>
            <a:ext cx="14685522" cy="7013575"/>
          </a:xfrm>
          <a:prstGeom prst="rect">
            <a:avLst/>
          </a:prstGeom>
        </p:spPr>
        <p:txBody>
          <a:bodyPr lIns="0" tIns="0" rIns="0" bIns="0" rtlCol="0" anchor="t">
            <a:spAutoFit/>
          </a:bodyPr>
          <a:lstStyle/>
          <a:p>
            <a:pPr marL="0" marR="0" lvl="0" indent="0" algn="l" defTabSz="914400" rtl="0" eaLnBrk="1" fontAlgn="auto" latinLnBrk="0" hangingPunct="1">
              <a:lnSpc>
                <a:spcPts val="5599"/>
              </a:lnSpc>
              <a:spcBef>
                <a:spcPts val="0"/>
              </a:spcBef>
              <a:spcAft>
                <a:spcPts val="0"/>
              </a:spcAft>
              <a:buClrTx/>
              <a:buSzTx/>
              <a:buFontTx/>
              <a:buNone/>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 Ask participants:</a:t>
            </a:r>
          </a:p>
          <a:p>
            <a:pPr marL="0" marR="0" lvl="0" indent="0" algn="l" defTabSz="914400" rtl="0" eaLnBrk="1" fontAlgn="auto" latinLnBrk="0" hangingPunct="1">
              <a:lnSpc>
                <a:spcPts val="5599"/>
              </a:lnSpc>
              <a:spcBef>
                <a:spcPts val="0"/>
              </a:spcBef>
              <a:spcAft>
                <a:spcPts val="0"/>
              </a:spcAft>
              <a:buClrTx/>
              <a:buSzTx/>
              <a:buFontTx/>
              <a:buNone/>
              <a:tabLst/>
              <a:defRPr/>
            </a:pPr>
            <a:endPar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5599"/>
              </a:lnSpc>
              <a:spcBef>
                <a:spcPts val="0"/>
              </a:spcBef>
              <a:spcAft>
                <a:spcPts val="0"/>
              </a:spcAft>
              <a:buClrTx/>
              <a:buSzTx/>
              <a:buFontTx/>
              <a:buNone/>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 “Which of these do we struggle with most at IITA?”</a:t>
            </a:r>
          </a:p>
          <a:p>
            <a:pPr marL="863599" marR="0" lvl="1" indent="-431800" algn="l" defTabSz="914400" rtl="0" eaLnBrk="1" fontAlgn="auto" latinLnBrk="0" hangingPunct="1">
              <a:lnSpc>
                <a:spcPts val="5599"/>
              </a:lnSpc>
              <a:spcBef>
                <a:spcPts val="0"/>
              </a:spcBef>
              <a:spcAft>
                <a:spcPts val="0"/>
              </a:spcAft>
              <a:buClrTx/>
              <a:buSzTx/>
              <a:buFont typeface="Arial"/>
              <a:buChar char="•"/>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Speaking up?</a:t>
            </a:r>
          </a:p>
          <a:p>
            <a:pPr marL="863599" marR="0" lvl="1" indent="-431800" algn="l" defTabSz="914400" rtl="0" eaLnBrk="1" fontAlgn="auto" latinLnBrk="0" hangingPunct="1">
              <a:lnSpc>
                <a:spcPts val="5599"/>
              </a:lnSpc>
              <a:spcBef>
                <a:spcPts val="0"/>
              </a:spcBef>
              <a:spcAft>
                <a:spcPts val="0"/>
              </a:spcAft>
              <a:buClrTx/>
              <a:buSzTx/>
              <a:buFont typeface="Arial"/>
              <a:buChar char="•"/>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Solving problems?</a:t>
            </a:r>
          </a:p>
          <a:p>
            <a:pPr marL="863599" marR="0" lvl="1" indent="-431800" algn="l" defTabSz="914400" rtl="0" eaLnBrk="1" fontAlgn="auto" latinLnBrk="0" hangingPunct="1">
              <a:lnSpc>
                <a:spcPts val="5599"/>
              </a:lnSpc>
              <a:spcBef>
                <a:spcPts val="0"/>
              </a:spcBef>
              <a:spcAft>
                <a:spcPts val="0"/>
              </a:spcAft>
              <a:buClrTx/>
              <a:buSzTx/>
              <a:buFont typeface="Arial"/>
              <a:buChar char="•"/>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Escalating early?</a:t>
            </a:r>
          </a:p>
          <a:p>
            <a:pPr marL="863599" marR="0" lvl="1" indent="-431800" algn="l" defTabSz="914400" rtl="0" eaLnBrk="1" fontAlgn="auto" latinLnBrk="0" hangingPunct="1">
              <a:lnSpc>
                <a:spcPts val="5599"/>
              </a:lnSpc>
              <a:spcBef>
                <a:spcPts val="0"/>
              </a:spcBef>
              <a:spcAft>
                <a:spcPts val="0"/>
              </a:spcAft>
              <a:buClrTx/>
              <a:buSzTx/>
              <a:buFont typeface="Arial"/>
              <a:buChar char="•"/>
              <a:tabLst/>
              <a:defRPr/>
            </a:pPr>
            <a:r>
              <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rPr>
              <a:t>Closing loops?</a:t>
            </a:r>
          </a:p>
          <a:p>
            <a:pPr marL="0" marR="0" lvl="0" indent="0" algn="l" defTabSz="914400" rtl="0" eaLnBrk="1" fontAlgn="auto" latinLnBrk="0" hangingPunct="1">
              <a:lnSpc>
                <a:spcPts val="5599"/>
              </a:lnSpc>
              <a:spcBef>
                <a:spcPts val="0"/>
              </a:spcBef>
              <a:spcAft>
                <a:spcPts val="0"/>
              </a:spcAft>
              <a:buClrTx/>
              <a:buSzTx/>
              <a:buFontTx/>
              <a:buNone/>
              <a:tabLst/>
              <a:defRPr/>
            </a:pPr>
            <a:endParaRPr kumimoji="0" lang="en-US" sz="3999"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5599"/>
              </a:lnSpc>
              <a:spcBef>
                <a:spcPts val="0"/>
              </a:spcBef>
              <a:spcAft>
                <a:spcPts val="0"/>
              </a:spcAft>
              <a:buClrTx/>
              <a:buSzTx/>
              <a:buFontTx/>
              <a:buNone/>
              <a:tabLst/>
              <a:defRPr/>
            </a:pPr>
            <a:r>
              <a:rPr kumimoji="0" lang="en-US" sz="39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rPr>
              <a:t>What is one behavior you will improve starting today?</a:t>
            </a:r>
          </a:p>
          <a:p>
            <a:pPr marL="0" marR="0" lvl="0" indent="0" algn="l" defTabSz="914400" rtl="0" eaLnBrk="1" fontAlgn="auto" latinLnBrk="0" hangingPunct="1">
              <a:lnSpc>
                <a:spcPts val="5599"/>
              </a:lnSpc>
              <a:spcBef>
                <a:spcPts val="0"/>
              </a:spcBef>
              <a:spcAft>
                <a:spcPts val="0"/>
              </a:spcAft>
              <a:buClrTx/>
              <a:buSzTx/>
              <a:buFontTx/>
              <a:buNone/>
              <a:tabLst/>
              <a:defRPr/>
            </a:pPr>
            <a:endParaRPr kumimoji="0" lang="en-US" sz="3999" b="1" i="1" u="none" strike="noStrike" kern="1200" cap="none" spc="0" normalizeH="0" baseline="0" noProof="0">
              <a:ln>
                <a:noFill/>
              </a:ln>
              <a:solidFill>
                <a:srgbClr val="000000"/>
              </a:solidFill>
              <a:effectLst/>
              <a:uLnTx/>
              <a:uFillTx/>
              <a:latin typeface="Montserrat Bold Italics"/>
              <a:ea typeface="Montserrat Bold Italics"/>
              <a:cs typeface="Montserrat Bold Italics"/>
              <a:sym typeface="Montserrat Bold Italics"/>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59252" cy="8229600"/>
            <a:chOff x="0" y="0"/>
            <a:chExt cx="4282272" cy="2167467"/>
          </a:xfrm>
        </p:grpSpPr>
        <p:sp>
          <p:nvSpPr>
            <p:cNvPr id="3" name="Freeform 3"/>
            <p:cNvSpPr/>
            <p:nvPr/>
          </p:nvSpPr>
          <p:spPr>
            <a:xfrm>
              <a:off x="0" y="0"/>
              <a:ext cx="4282272" cy="2167467"/>
            </a:xfrm>
            <a:custGeom>
              <a:avLst/>
              <a:gdLst/>
              <a:ahLst/>
              <a:cxnLst/>
              <a:rect l="l" t="t" r="r" b="b"/>
              <a:pathLst>
                <a:path w="4282272" h="2167467">
                  <a:moveTo>
                    <a:pt x="0" y="0"/>
                  </a:moveTo>
                  <a:lnTo>
                    <a:pt x="4282272" y="0"/>
                  </a:lnTo>
                  <a:lnTo>
                    <a:pt x="4282272" y="2167467"/>
                  </a:lnTo>
                  <a:lnTo>
                    <a:pt x="0" y="2167467"/>
                  </a:lnTo>
                  <a:close/>
                </a:path>
              </a:pathLst>
            </a:custGeom>
            <a:solidFill>
              <a:srgbClr val="FF751F">
                <a:alpha val="35686"/>
              </a:srgbClr>
            </a:solidFill>
          </p:spPr>
          <p:txBody>
            <a:bodyPr/>
            <a:lstStyle/>
            <a:p>
              <a:endParaRPr lang="en-US"/>
            </a:p>
          </p:txBody>
        </p:sp>
        <p:sp>
          <p:nvSpPr>
            <p:cNvPr id="4" name="TextBox 4"/>
            <p:cNvSpPr txBox="1"/>
            <p:nvPr/>
          </p:nvSpPr>
          <p:spPr>
            <a:xfrm>
              <a:off x="0" y="-38100"/>
              <a:ext cx="4282272" cy="2205567"/>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p:cNvSpPr txBox="1"/>
          <p:nvPr/>
        </p:nvSpPr>
        <p:spPr>
          <a:xfrm>
            <a:off x="7607906" y="2692794"/>
            <a:ext cx="8559844" cy="4321175"/>
          </a:xfrm>
          <a:prstGeom prst="rect">
            <a:avLst/>
          </a:prstGeom>
        </p:spPr>
        <p:txBody>
          <a:bodyPr lIns="0" tIns="0" rIns="0" bIns="0" rtlCol="0" anchor="t">
            <a:spAutoFit/>
          </a:bodyPr>
          <a:lstStyle/>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Improvement does not happen because people care.</a:t>
            </a: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 It happens when people care and act.</a:t>
            </a:r>
          </a:p>
          <a:p>
            <a:pPr marL="0" marR="0" lvl="0" indent="0" algn="l" defTabSz="914400" rtl="0" eaLnBrk="1" fontAlgn="auto" latinLnBrk="0" hangingPunct="1">
              <a:lnSpc>
                <a:spcPts val="4900"/>
              </a:lnSpc>
              <a:spcBef>
                <a:spcPts val="0"/>
              </a:spcBef>
              <a:spcAft>
                <a:spcPts val="0"/>
              </a:spcAft>
              <a:buClrTx/>
              <a:buSzTx/>
              <a:buFontTx/>
              <a:buNone/>
              <a:tabLst/>
              <a:defRPr/>
            </a:pPr>
            <a:endPar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ts val="4900"/>
              </a:lnSpc>
              <a:spcBef>
                <a:spcPts val="0"/>
              </a:spcBef>
              <a:spcAft>
                <a:spcPts val="0"/>
              </a:spcAft>
              <a:buClrTx/>
              <a:buSzTx/>
              <a:buFontTx/>
              <a:buNone/>
              <a:tabLst/>
              <a:defRPr/>
            </a:pPr>
            <a:r>
              <a:rPr kumimoji="0" lang="en-US" sz="3500" b="0" i="0" u="none" strike="noStrike" kern="1200" cap="none" spc="0" normalizeH="0" baseline="0" noProof="0">
                <a:ln>
                  <a:noFill/>
                </a:ln>
                <a:solidFill>
                  <a:srgbClr val="000000"/>
                </a:solidFill>
                <a:effectLst/>
                <a:uLnTx/>
                <a:uFillTx/>
                <a:latin typeface="Montserrat"/>
                <a:ea typeface="Montserrat"/>
                <a:cs typeface="Montserrat"/>
                <a:sym typeface="Montserrat"/>
              </a:rPr>
              <a:t>Ownership is not about doing everything yourself — it is about making sure everything gets done.</a:t>
            </a:r>
          </a:p>
        </p:txBody>
      </p:sp>
      <p:sp>
        <p:nvSpPr>
          <p:cNvPr id="6" name="Freeform 6"/>
          <p:cNvSpPr/>
          <p:nvPr/>
        </p:nvSpPr>
        <p:spPr>
          <a:xfrm>
            <a:off x="2964770" y="2493235"/>
            <a:ext cx="3968006" cy="4796491"/>
          </a:xfrm>
          <a:custGeom>
            <a:avLst/>
            <a:gdLst/>
            <a:ahLst/>
            <a:cxnLst/>
            <a:rect l="l" t="t" r="r" b="b"/>
            <a:pathLst>
              <a:path w="3968006" h="4796491">
                <a:moveTo>
                  <a:pt x="0" y="0"/>
                </a:moveTo>
                <a:lnTo>
                  <a:pt x="3968006" y="0"/>
                </a:lnTo>
                <a:lnTo>
                  <a:pt x="3968006" y="4796492"/>
                </a:lnTo>
                <a:lnTo>
                  <a:pt x="0" y="4796492"/>
                </a:lnTo>
                <a:lnTo>
                  <a:pt x="0" y="0"/>
                </a:lnTo>
                <a:close/>
              </a:path>
            </a:pathLst>
          </a:custGeom>
          <a:blipFill>
            <a:blip>
              <a:extLst>
                <a:ext uri="{96DAC541-7B7A-43D3-8B79-37D633B846F1}">
                  <asvg:svgBlip xmlns:asvg="http://schemas.microsoft.com/office/drawing/2016/SVG/main" r:embed="rId2"/>
                </a:ext>
              </a:extLst>
            </a:blip>
            <a:stretch>
              <a:fillRect/>
            </a:stretch>
          </a:blipFill>
          <a:ln w="95250" cap="sq">
            <a:solidFill>
              <a:srgbClr val="000000"/>
            </a:solidFill>
            <a:prstDash val="solid"/>
            <a:miter/>
          </a:ln>
        </p:spPr>
        <p:txBody>
          <a:bodyPr/>
          <a:lstStyle/>
          <a:p>
            <a:endParaRPr lang="en-US"/>
          </a:p>
        </p:txBody>
      </p:sp>
      <p:sp>
        <p:nvSpPr>
          <p:cNvPr id="7" name="TextBox 7"/>
          <p:cNvSpPr txBox="1"/>
          <p:nvPr/>
        </p:nvSpPr>
        <p:spPr>
          <a:xfrm>
            <a:off x="8788730" y="1302506"/>
            <a:ext cx="5384469" cy="762000"/>
          </a:xfrm>
          <a:prstGeom prst="rect">
            <a:avLst/>
          </a:prstGeom>
        </p:spPr>
        <p:txBody>
          <a:bodyPr wrap="square" lIns="0" tIns="0" rIns="0" bIns="0" rtlCol="0" anchor="t">
            <a:spAutoFit/>
          </a:bodyPr>
          <a:lstStyle/>
          <a:p>
            <a:pPr marL="0" marR="0" lvl="0" indent="0" algn="ctr" defTabSz="914400" rtl="0" eaLnBrk="1" fontAlgn="auto" latinLnBrk="0" hangingPunct="1">
              <a:lnSpc>
                <a:spcPts val="6299"/>
              </a:lnSpc>
              <a:spcBef>
                <a:spcPct val="0"/>
              </a:spcBef>
              <a:spcAft>
                <a:spcPts val="0"/>
              </a:spcAft>
              <a:buClrTx/>
              <a:buSzTx/>
              <a:buFontTx/>
              <a:buNone/>
              <a:tabLst/>
              <a:defRPr/>
            </a:pPr>
            <a:r>
              <a:rPr kumimoji="0" lang="en-US" sz="4500" b="1" i="0" u="none" strike="noStrike" kern="1200" cap="none" spc="0" normalizeH="0" baseline="0" noProof="0" dirty="0">
                <a:ln>
                  <a:noFill/>
                </a:ln>
                <a:solidFill>
                  <a:srgbClr val="000000"/>
                </a:solidFill>
                <a:effectLst/>
                <a:uLnTx/>
                <a:uFillTx/>
                <a:latin typeface="Montserrat Bold"/>
                <a:ea typeface="Montserrat Bold"/>
                <a:cs typeface="Montserrat Bold"/>
                <a:sym typeface="Montserrat Bold"/>
              </a:rPr>
              <a:t>Key Takeaways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081151"/>
            <a:ext cx="16230600" cy="3086100"/>
            <a:chOff x="0" y="0"/>
            <a:chExt cx="4274726" cy="812800"/>
          </a:xfrm>
        </p:grpSpPr>
        <p:sp>
          <p:nvSpPr>
            <p:cNvPr id="3" name="Freeform 3"/>
            <p:cNvSpPr/>
            <p:nvPr/>
          </p:nvSpPr>
          <p:spPr>
            <a:xfrm>
              <a:off x="0" y="0"/>
              <a:ext cx="4274726" cy="812800"/>
            </a:xfrm>
            <a:custGeom>
              <a:avLst/>
              <a:gdLst/>
              <a:ahLst/>
              <a:cxnLst/>
              <a:rect l="l" t="t" r="r" b="b"/>
              <a:pathLst>
                <a:path w="4274726" h="812800">
                  <a:moveTo>
                    <a:pt x="0" y="0"/>
                  </a:moveTo>
                  <a:lnTo>
                    <a:pt x="4274726" y="0"/>
                  </a:lnTo>
                  <a:lnTo>
                    <a:pt x="4274726" y="812800"/>
                  </a:lnTo>
                  <a:lnTo>
                    <a:pt x="0" y="812800"/>
                  </a:lnTo>
                  <a:close/>
                </a:path>
              </a:pathLst>
            </a:custGeom>
            <a:solidFill>
              <a:srgbClr val="060B37"/>
            </a:solidFill>
          </p:spPr>
          <p:txBody>
            <a:bodyPr/>
            <a:lstStyle/>
            <a:p>
              <a:endParaRPr lang="en-US"/>
            </a:p>
          </p:txBody>
        </p:sp>
        <p:sp>
          <p:nvSpPr>
            <p:cNvPr id="4" name="TextBox 4"/>
            <p:cNvSpPr txBox="1"/>
            <p:nvPr/>
          </p:nvSpPr>
          <p:spPr>
            <a:xfrm>
              <a:off x="0" y="-76200"/>
              <a:ext cx="4274726" cy="889000"/>
            </a:xfrm>
            <a:prstGeom prst="rect">
              <a:avLst/>
            </a:prstGeom>
          </p:spPr>
          <p:txBody>
            <a:bodyPr lIns="50800" tIns="50800" rIns="50800" bIns="50800" rtlCol="0" anchor="ctr"/>
            <a:lstStyle/>
            <a:p>
              <a:pPr marL="0" marR="0" lvl="0" indent="0" algn="ctr" defTabSz="914400" rtl="0" eaLnBrk="1" fontAlgn="auto" latinLnBrk="0" hangingPunct="1">
                <a:lnSpc>
                  <a:spcPts val="6299"/>
                </a:lnSpc>
                <a:spcBef>
                  <a:spcPts val="0"/>
                </a:spcBef>
                <a:spcAft>
                  <a:spcPts val="0"/>
                </a:spcAft>
                <a:buClrTx/>
                <a:buSzTx/>
                <a:buFontTx/>
                <a:buNone/>
                <a:tabLst/>
                <a:defRPr/>
              </a:pPr>
              <a:r>
                <a:rPr kumimoji="0" lang="en-US" sz="4499" b="0" i="0" u="none" strike="noStrike" kern="1200" cap="none" spc="0" normalizeH="0" baseline="0" noProof="0">
                  <a:ln>
                    <a:noFill/>
                  </a:ln>
                  <a:solidFill>
                    <a:srgbClr val="FFFFFF"/>
                  </a:solidFill>
                  <a:effectLst/>
                  <a:uLnTx/>
                  <a:uFillTx/>
                  <a:latin typeface="Montserrat"/>
                  <a:ea typeface="Montserrat"/>
                  <a:cs typeface="Montserrat"/>
                  <a:sym typeface="Montserrat"/>
                </a:rPr>
                <a:t>Continuous improvement is not a special project.</a:t>
              </a:r>
            </a:p>
            <a:p>
              <a:pPr marL="0" marR="0" lvl="0" indent="0" algn="ctr" defTabSz="914400" rtl="0" eaLnBrk="1" fontAlgn="auto" latinLnBrk="0" hangingPunct="1">
                <a:lnSpc>
                  <a:spcPts val="6299"/>
                </a:lnSpc>
                <a:spcBef>
                  <a:spcPts val="0"/>
                </a:spcBef>
                <a:spcAft>
                  <a:spcPts val="0"/>
                </a:spcAft>
                <a:buClrTx/>
                <a:buSzTx/>
                <a:buFontTx/>
                <a:buNone/>
                <a:tabLst/>
                <a:defRPr/>
              </a:pPr>
              <a:r>
                <a:rPr kumimoji="0" lang="en-US" sz="4499" b="0" i="0" u="none" strike="noStrike" kern="1200" cap="none" spc="0" normalizeH="0" baseline="0" noProof="0">
                  <a:ln>
                    <a:noFill/>
                  </a:ln>
                  <a:solidFill>
                    <a:srgbClr val="FFFFFF"/>
                  </a:solidFill>
                  <a:effectLst/>
                  <a:uLnTx/>
                  <a:uFillTx/>
                  <a:latin typeface="Montserrat"/>
                  <a:ea typeface="Montserrat"/>
                  <a:cs typeface="Montserrat"/>
                  <a:sym typeface="Montserrat"/>
                </a:rPr>
                <a:t> It is a way of working.</a:t>
              </a:r>
            </a:p>
            <a:p>
              <a:pPr marL="0" marR="0" lvl="0" indent="0" algn="ctr" defTabSz="914400" rtl="0" eaLnBrk="1" fontAlgn="auto" latinLnBrk="0" hangingPunct="1">
                <a:lnSpc>
                  <a:spcPts val="6299"/>
                </a:lnSpc>
                <a:spcBef>
                  <a:spcPts val="0"/>
                </a:spcBef>
                <a:spcAft>
                  <a:spcPts val="0"/>
                </a:spcAft>
                <a:buClrTx/>
                <a:buSzTx/>
                <a:buFontTx/>
                <a:buNone/>
                <a:tabLst/>
                <a:defRPr/>
              </a:pPr>
              <a:r>
                <a:rPr kumimoji="0" lang="en-US" sz="4499" b="0" i="0" u="none" strike="noStrike" kern="1200" cap="none" spc="0" normalizeH="0" baseline="0" noProof="0">
                  <a:ln>
                    <a:noFill/>
                  </a:ln>
                  <a:solidFill>
                    <a:srgbClr val="FFFFFF"/>
                  </a:solidFill>
                  <a:effectLst/>
                  <a:uLnTx/>
                  <a:uFillTx/>
                  <a:latin typeface="Montserrat"/>
                  <a:ea typeface="Montserrat"/>
                  <a:cs typeface="Montserrat"/>
                  <a:sym typeface="Montserrat"/>
                </a:rPr>
                <a:t> And accountability is what keeps improvement alive.</a:t>
              </a:r>
            </a:p>
          </p:txBody>
        </p:sp>
      </p:grpSp>
      <p:sp>
        <p:nvSpPr>
          <p:cNvPr id="5" name="TextBox 5"/>
          <p:cNvSpPr txBox="1"/>
          <p:nvPr/>
        </p:nvSpPr>
        <p:spPr>
          <a:xfrm>
            <a:off x="1028700" y="952500"/>
            <a:ext cx="4064099" cy="752477"/>
          </a:xfrm>
          <a:prstGeom prst="rect">
            <a:avLst/>
          </a:prstGeom>
        </p:spPr>
        <p:txBody>
          <a:bodyPr lIns="0" tIns="0" rIns="0" bIns="0" rtlCol="0" anchor="t">
            <a:spAutoFit/>
          </a:bodyPr>
          <a:lstStyle/>
          <a:p>
            <a:pPr marL="0" marR="0" lvl="0" indent="0" algn="ctr" defTabSz="914400" rtl="0" eaLnBrk="1" fontAlgn="auto" latinLnBrk="0" hangingPunct="1">
              <a:lnSpc>
                <a:spcPts val="6299"/>
              </a:lnSpc>
              <a:spcBef>
                <a:spcPct val="0"/>
              </a:spcBef>
              <a:spcAft>
                <a:spcPts val="0"/>
              </a:spcAft>
              <a:buClrTx/>
              <a:buSzTx/>
              <a:buFontTx/>
              <a:buNone/>
              <a:tabLst/>
              <a:defRPr/>
            </a:pPr>
            <a:r>
              <a:rPr kumimoji="0" lang="en-US" sz="4499" b="1" i="0" u="none" strike="noStrike" kern="1200" cap="none" spc="0" normalizeH="0" baseline="0" noProof="0">
                <a:ln>
                  <a:noFill/>
                </a:ln>
                <a:solidFill>
                  <a:srgbClr val="000000"/>
                </a:solidFill>
                <a:effectLst/>
                <a:uLnTx/>
                <a:uFillTx/>
                <a:latin typeface="Montserrat Bold"/>
                <a:ea typeface="Montserrat Bold"/>
                <a:cs typeface="Montserrat Bold"/>
                <a:sym typeface="Montserrat Bold"/>
              </a:rPr>
              <a:t>Session Close</a:t>
            </a:r>
          </a:p>
        </p:txBody>
      </p:sp>
      <p:sp>
        <p:nvSpPr>
          <p:cNvPr id="6" name="TextBox 6"/>
          <p:cNvSpPr txBox="1"/>
          <p:nvPr/>
        </p:nvSpPr>
        <p:spPr>
          <a:xfrm>
            <a:off x="1028700" y="2690997"/>
            <a:ext cx="4914900" cy="582147"/>
          </a:xfrm>
          <a:prstGeom prst="rect">
            <a:avLst/>
          </a:prstGeom>
        </p:spPr>
        <p:txBody>
          <a:bodyPr wrap="square" lIns="0" tIns="0" rIns="0" bIns="0" rtlCol="0" anchor="t">
            <a:spAutoFit/>
          </a:bodyPr>
          <a:lstStyle/>
          <a:p>
            <a:pPr marL="0" marR="0" lvl="0" indent="0" algn="ctr" defTabSz="914400" rtl="0" eaLnBrk="1" fontAlgn="auto" latinLnBrk="0" hangingPunct="1">
              <a:lnSpc>
                <a:spcPts val="4899"/>
              </a:lnSpc>
              <a:spcBef>
                <a:spcPct val="0"/>
              </a:spcBef>
              <a:spcAft>
                <a:spcPts val="0"/>
              </a:spcAft>
              <a:buClrTx/>
              <a:buSzTx/>
              <a:buFontTx/>
              <a:buNone/>
              <a:tabLst/>
              <a:defRPr/>
            </a:pPr>
            <a:r>
              <a:rPr kumimoji="0" lang="en-US" sz="3499" b="0" i="0" u="none" strike="noStrike" kern="1200" cap="none" spc="0" normalizeH="0" baseline="0" noProof="0" dirty="0">
                <a:ln>
                  <a:noFill/>
                </a:ln>
                <a:solidFill>
                  <a:srgbClr val="000000"/>
                </a:solidFill>
                <a:effectLst/>
                <a:uLnTx/>
                <a:uFillTx/>
                <a:latin typeface="Montserrat"/>
                <a:ea typeface="Montserrat"/>
                <a:cs typeface="Montserrat"/>
                <a:sym typeface="Montserrat"/>
              </a:rPr>
              <a:t>Core Message: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77892" y="666821"/>
            <a:ext cx="16932217" cy="8953357"/>
          </a:xfrm>
          <a:custGeom>
            <a:avLst/>
            <a:gdLst/>
            <a:ahLst/>
            <a:cxnLst/>
            <a:rect l="l" t="t" r="r" b="b"/>
            <a:pathLst>
              <a:path w="16932217" h="8953357">
                <a:moveTo>
                  <a:pt x="0" y="0"/>
                </a:moveTo>
                <a:lnTo>
                  <a:pt x="16932216" y="0"/>
                </a:lnTo>
                <a:lnTo>
                  <a:pt x="16932216" y="8953358"/>
                </a:lnTo>
                <a:lnTo>
                  <a:pt x="0" y="8953358"/>
                </a:lnTo>
                <a:lnTo>
                  <a:pt x="0" y="0"/>
                </a:lnTo>
                <a:close/>
              </a:path>
            </a:pathLst>
          </a:custGeom>
          <a:blipFill>
            <a:blip r:embed="rId2"/>
            <a:stretch>
              <a:fillRect t="-12923" b="-12923"/>
            </a:stretch>
          </a:blipFill>
        </p:spPr>
        <p:txBody>
          <a:bodyPr/>
          <a:lstStyle/>
          <a:p>
            <a:endParaRPr lang="en-US"/>
          </a:p>
        </p:txBody>
      </p:sp>
      <p:sp>
        <p:nvSpPr>
          <p:cNvPr id="3" name="TextBox 3"/>
          <p:cNvSpPr txBox="1"/>
          <p:nvPr/>
        </p:nvSpPr>
        <p:spPr>
          <a:xfrm>
            <a:off x="1959761" y="3813083"/>
            <a:ext cx="5573635" cy="2408648"/>
          </a:xfrm>
          <a:prstGeom prst="rect">
            <a:avLst/>
          </a:prstGeom>
        </p:spPr>
        <p:txBody>
          <a:bodyPr lIns="0" tIns="0" rIns="0" bIns="0" rtlCol="0" anchor="t">
            <a:spAutoFit/>
          </a:bodyPr>
          <a:lstStyle/>
          <a:p>
            <a:pPr marL="0" marR="0" lvl="0" indent="0" algn="ctr" defTabSz="914400" rtl="0" eaLnBrk="1" fontAlgn="auto" latinLnBrk="0" hangingPunct="1">
              <a:lnSpc>
                <a:spcPts val="9781"/>
              </a:lnSpc>
              <a:spcBef>
                <a:spcPct val="0"/>
              </a:spcBef>
              <a:spcAft>
                <a:spcPts val="0"/>
              </a:spcAft>
              <a:buClrTx/>
              <a:buSzTx/>
              <a:buFontTx/>
              <a:buNone/>
              <a:tabLst/>
              <a:defRPr/>
            </a:pPr>
            <a:r>
              <a:rPr kumimoji="0" lang="en-US" sz="6986" b="0" i="0" u="none" strike="noStrike" kern="1200" cap="none" spc="0" normalizeH="0" baseline="0" noProof="0">
                <a:ln>
                  <a:noFill/>
                </a:ln>
                <a:solidFill>
                  <a:srgbClr val="000000"/>
                </a:solidFill>
                <a:effectLst/>
                <a:uLnTx/>
                <a:uFillTx/>
                <a:latin typeface="Fredoka"/>
                <a:ea typeface="Fredoka"/>
                <a:cs typeface="Fredoka"/>
                <a:sym typeface="Fredoka"/>
              </a:rPr>
              <a:t>Comments? Questions?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FF751F"/>
        </a:solidFill>
        <a:effectLst/>
      </p:bgPr>
    </p:bg>
    <p:spTree>
      <p:nvGrpSpPr>
        <p:cNvPr id="1" name=""/>
        <p:cNvGrpSpPr/>
        <p:nvPr/>
      </p:nvGrpSpPr>
      <p:grpSpPr>
        <a:xfrm>
          <a:off x="0" y="0"/>
          <a:ext cx="0" cy="0"/>
          <a:chOff x="0" y="0"/>
          <a:chExt cx="0" cy="0"/>
        </a:xfrm>
      </p:grpSpPr>
      <p:sp>
        <p:nvSpPr>
          <p:cNvPr id="2" name="Freeform 2"/>
          <p:cNvSpPr/>
          <p:nvPr/>
        </p:nvSpPr>
        <p:spPr>
          <a:xfrm>
            <a:off x="47855"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46000"/>
            </a:blip>
            <a:stretch>
              <a:fillRect t="-13043" b="-5582"/>
            </a:stretch>
          </a:blipFill>
        </p:spPr>
        <p:txBody>
          <a:bodyPr/>
          <a:lstStyle/>
          <a:p>
            <a:endParaRPr lang="en-US"/>
          </a:p>
        </p:txBody>
      </p:sp>
      <p:grpSp>
        <p:nvGrpSpPr>
          <p:cNvPr id="3" name="Group 3"/>
          <p:cNvGrpSpPr/>
          <p:nvPr/>
        </p:nvGrpSpPr>
        <p:grpSpPr>
          <a:xfrm>
            <a:off x="1846727" y="3594961"/>
            <a:ext cx="14614057" cy="3668521"/>
            <a:chOff x="0" y="0"/>
            <a:chExt cx="3848970" cy="966195"/>
          </a:xfrm>
        </p:grpSpPr>
        <p:sp>
          <p:nvSpPr>
            <p:cNvPr id="4" name="Freeform 4"/>
            <p:cNvSpPr/>
            <p:nvPr/>
          </p:nvSpPr>
          <p:spPr>
            <a:xfrm>
              <a:off x="0" y="0"/>
              <a:ext cx="3848970" cy="966195"/>
            </a:xfrm>
            <a:custGeom>
              <a:avLst/>
              <a:gdLst/>
              <a:ahLst/>
              <a:cxnLst/>
              <a:rect l="l" t="t" r="r" b="b"/>
              <a:pathLst>
                <a:path w="3848970" h="966195">
                  <a:moveTo>
                    <a:pt x="27018" y="0"/>
                  </a:moveTo>
                  <a:lnTo>
                    <a:pt x="3821952" y="0"/>
                  </a:lnTo>
                  <a:cubicBezTo>
                    <a:pt x="3829117" y="0"/>
                    <a:pt x="3835989" y="2846"/>
                    <a:pt x="3841056" y="7913"/>
                  </a:cubicBezTo>
                  <a:cubicBezTo>
                    <a:pt x="3846123" y="12980"/>
                    <a:pt x="3848970" y="19852"/>
                    <a:pt x="3848970" y="27018"/>
                  </a:cubicBezTo>
                  <a:lnTo>
                    <a:pt x="3848970" y="939177"/>
                  </a:lnTo>
                  <a:cubicBezTo>
                    <a:pt x="3848970" y="946343"/>
                    <a:pt x="3846123" y="953215"/>
                    <a:pt x="3841056" y="958282"/>
                  </a:cubicBezTo>
                  <a:cubicBezTo>
                    <a:pt x="3835989" y="963348"/>
                    <a:pt x="3829117" y="966195"/>
                    <a:pt x="3821952" y="966195"/>
                  </a:cubicBezTo>
                  <a:lnTo>
                    <a:pt x="27018" y="966195"/>
                  </a:lnTo>
                  <a:cubicBezTo>
                    <a:pt x="19852" y="966195"/>
                    <a:pt x="12980" y="963348"/>
                    <a:pt x="7913" y="958282"/>
                  </a:cubicBezTo>
                  <a:cubicBezTo>
                    <a:pt x="2846" y="953215"/>
                    <a:pt x="0" y="946343"/>
                    <a:pt x="0" y="939177"/>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5" name="TextBox 5"/>
            <p:cNvSpPr txBox="1"/>
            <p:nvPr/>
          </p:nvSpPr>
          <p:spPr>
            <a:xfrm>
              <a:off x="0" y="-47625"/>
              <a:ext cx="3848970" cy="1013820"/>
            </a:xfrm>
            <a:prstGeom prst="rect">
              <a:avLst/>
            </a:prstGeom>
          </p:spPr>
          <p:txBody>
            <a:bodyPr lIns="50800" tIns="50800" rIns="50800" bIns="50800" rtlCol="0" anchor="ctr"/>
            <a:lstStyle/>
            <a:p>
              <a:pPr algn="ctr">
                <a:lnSpc>
                  <a:spcPts val="2800"/>
                </a:lnSpc>
              </a:pPr>
              <a:endParaRPr/>
            </a:p>
          </p:txBody>
        </p:sp>
      </p:grpSp>
      <p:sp>
        <p:nvSpPr>
          <p:cNvPr id="6" name="AutoShape 6"/>
          <p:cNvSpPr/>
          <p:nvPr/>
        </p:nvSpPr>
        <p:spPr>
          <a:xfrm flipV="1">
            <a:off x="2093845" y="6898101"/>
            <a:ext cx="3445933" cy="0"/>
          </a:xfrm>
          <a:prstGeom prst="line">
            <a:avLst/>
          </a:prstGeom>
          <a:ln w="38100" cap="flat">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1827216" y="7412276"/>
            <a:ext cx="14614057" cy="492403"/>
            <a:chOff x="0" y="0"/>
            <a:chExt cx="3848970" cy="129686"/>
          </a:xfrm>
        </p:grpSpPr>
        <p:sp>
          <p:nvSpPr>
            <p:cNvPr id="8" name="Freeform 8"/>
            <p:cNvSpPr/>
            <p:nvPr/>
          </p:nvSpPr>
          <p:spPr>
            <a:xfrm>
              <a:off x="0" y="0"/>
              <a:ext cx="3848970" cy="129686"/>
            </a:xfrm>
            <a:custGeom>
              <a:avLst/>
              <a:gdLst/>
              <a:ahLst/>
              <a:cxnLst/>
              <a:rect l="l" t="t" r="r" b="b"/>
              <a:pathLst>
                <a:path w="3848970" h="129686">
                  <a:moveTo>
                    <a:pt x="27018" y="0"/>
                  </a:moveTo>
                  <a:lnTo>
                    <a:pt x="3821952" y="0"/>
                  </a:lnTo>
                  <a:cubicBezTo>
                    <a:pt x="3829117" y="0"/>
                    <a:pt x="3835989" y="2846"/>
                    <a:pt x="3841056" y="7913"/>
                  </a:cubicBezTo>
                  <a:cubicBezTo>
                    <a:pt x="3846123" y="12980"/>
                    <a:pt x="3848970" y="19852"/>
                    <a:pt x="3848970" y="27018"/>
                  </a:cubicBezTo>
                  <a:lnTo>
                    <a:pt x="3848970" y="102669"/>
                  </a:lnTo>
                  <a:cubicBezTo>
                    <a:pt x="3848970" y="109834"/>
                    <a:pt x="3846123" y="116706"/>
                    <a:pt x="3841056" y="121773"/>
                  </a:cubicBezTo>
                  <a:cubicBezTo>
                    <a:pt x="3835989" y="126840"/>
                    <a:pt x="3829117" y="129686"/>
                    <a:pt x="3821952" y="129686"/>
                  </a:cubicBezTo>
                  <a:lnTo>
                    <a:pt x="27018" y="129686"/>
                  </a:lnTo>
                  <a:cubicBezTo>
                    <a:pt x="19852" y="129686"/>
                    <a:pt x="12980" y="126840"/>
                    <a:pt x="7913" y="121773"/>
                  </a:cubicBezTo>
                  <a:cubicBezTo>
                    <a:pt x="2846" y="116706"/>
                    <a:pt x="0" y="109834"/>
                    <a:pt x="0" y="102669"/>
                  </a:cubicBezTo>
                  <a:lnTo>
                    <a:pt x="0" y="27018"/>
                  </a:lnTo>
                  <a:cubicBezTo>
                    <a:pt x="0" y="19852"/>
                    <a:pt x="2846" y="12980"/>
                    <a:pt x="7913" y="7913"/>
                  </a:cubicBezTo>
                  <a:cubicBezTo>
                    <a:pt x="12980" y="2846"/>
                    <a:pt x="19852" y="0"/>
                    <a:pt x="27018" y="0"/>
                  </a:cubicBezTo>
                  <a:close/>
                </a:path>
              </a:pathLst>
            </a:custGeom>
            <a:solidFill>
              <a:srgbClr val="000000"/>
            </a:solidFill>
            <a:ln cap="rnd">
              <a:noFill/>
              <a:prstDash val="solid"/>
              <a:round/>
            </a:ln>
          </p:spPr>
          <p:txBody>
            <a:bodyPr/>
            <a:lstStyle/>
            <a:p>
              <a:endParaRPr lang="en-US"/>
            </a:p>
          </p:txBody>
        </p:sp>
        <p:sp>
          <p:nvSpPr>
            <p:cNvPr id="9" name="TextBox 9"/>
            <p:cNvSpPr txBox="1"/>
            <p:nvPr/>
          </p:nvSpPr>
          <p:spPr>
            <a:xfrm>
              <a:off x="0" y="-47625"/>
              <a:ext cx="3848970" cy="177311"/>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3921957" y="8787460"/>
            <a:ext cx="1640564" cy="967655"/>
          </a:xfrm>
          <a:custGeom>
            <a:avLst/>
            <a:gdLst/>
            <a:ahLst/>
            <a:cxnLst/>
            <a:rect l="l" t="t" r="r" b="b"/>
            <a:pathLst>
              <a:path w="1640564" h="967655">
                <a:moveTo>
                  <a:pt x="0" y="0"/>
                </a:moveTo>
                <a:lnTo>
                  <a:pt x="1640564" y="0"/>
                </a:lnTo>
                <a:lnTo>
                  <a:pt x="1640564" y="967655"/>
                </a:lnTo>
                <a:lnTo>
                  <a:pt x="0" y="967655"/>
                </a:lnTo>
                <a:lnTo>
                  <a:pt x="0" y="0"/>
                </a:lnTo>
                <a:close/>
              </a:path>
            </a:pathLst>
          </a:custGeom>
          <a:blipFill>
            <a:blip r:embed="rId3"/>
            <a:stretch>
              <a:fillRect/>
            </a:stretch>
          </a:blipFill>
        </p:spPr>
        <p:txBody>
          <a:bodyPr/>
          <a:lstStyle/>
          <a:p>
            <a:endParaRPr lang="en-US"/>
          </a:p>
        </p:txBody>
      </p:sp>
      <p:sp>
        <p:nvSpPr>
          <p:cNvPr id="11" name="Freeform 11"/>
          <p:cNvSpPr/>
          <p:nvPr/>
        </p:nvSpPr>
        <p:spPr>
          <a:xfrm>
            <a:off x="15818796" y="8787460"/>
            <a:ext cx="1695442" cy="967655"/>
          </a:xfrm>
          <a:custGeom>
            <a:avLst/>
            <a:gdLst/>
            <a:ahLst/>
            <a:cxnLst/>
            <a:rect l="l" t="t" r="r" b="b"/>
            <a:pathLst>
              <a:path w="1695442" h="967655">
                <a:moveTo>
                  <a:pt x="0" y="0"/>
                </a:moveTo>
                <a:lnTo>
                  <a:pt x="1695442" y="0"/>
                </a:lnTo>
                <a:lnTo>
                  <a:pt x="1695442" y="967655"/>
                </a:lnTo>
                <a:lnTo>
                  <a:pt x="0" y="967655"/>
                </a:lnTo>
                <a:lnTo>
                  <a:pt x="0" y="0"/>
                </a:lnTo>
                <a:close/>
              </a:path>
            </a:pathLst>
          </a:custGeom>
          <a:blipFill>
            <a:blip r:embed="rId4"/>
            <a:stretch>
              <a:fillRect l="-8985" r="-16809"/>
            </a:stretch>
          </a:blipFill>
        </p:spPr>
        <p:txBody>
          <a:bodyPr/>
          <a:lstStyle/>
          <a:p>
            <a:endParaRPr lang="en-US"/>
          </a:p>
        </p:txBody>
      </p:sp>
      <p:sp>
        <p:nvSpPr>
          <p:cNvPr id="12" name="TextBox 12"/>
          <p:cNvSpPr txBox="1"/>
          <p:nvPr/>
        </p:nvSpPr>
        <p:spPr>
          <a:xfrm>
            <a:off x="2093845" y="5169169"/>
            <a:ext cx="14119820" cy="1214756"/>
          </a:xfrm>
          <a:prstGeom prst="rect">
            <a:avLst/>
          </a:prstGeom>
        </p:spPr>
        <p:txBody>
          <a:bodyPr lIns="0" tIns="0" rIns="0" bIns="0" rtlCol="0" anchor="t">
            <a:spAutoFit/>
          </a:bodyPr>
          <a:lstStyle/>
          <a:p>
            <a:pPr algn="l">
              <a:lnSpc>
                <a:spcPts val="4700"/>
              </a:lnSpc>
            </a:pPr>
            <a:r>
              <a:rPr lang="en-US" sz="4700" b="1" spc="-258">
                <a:solidFill>
                  <a:srgbClr val="FFFFFF"/>
                </a:solidFill>
                <a:latin typeface="Montserrat Bold"/>
                <a:ea typeface="Montserrat Bold"/>
                <a:cs typeface="Montserrat Bold"/>
                <a:sym typeface="Montserrat Bold"/>
              </a:rPr>
              <a:t>Management Mastery</a:t>
            </a:r>
          </a:p>
          <a:p>
            <a:pPr algn="l">
              <a:lnSpc>
                <a:spcPts val="4700"/>
              </a:lnSpc>
            </a:pPr>
            <a:r>
              <a:rPr lang="en-US" sz="4700" b="1" spc="-258">
                <a:solidFill>
                  <a:srgbClr val="FFFFFF"/>
                </a:solidFill>
                <a:latin typeface="Montserrat Bold"/>
                <a:ea typeface="Montserrat Bold"/>
                <a:cs typeface="Montserrat Bold"/>
                <a:sym typeface="Montserrat Bold"/>
              </a:rPr>
              <a:t>Event, Meeting &amp; Calendar Management Mastery </a:t>
            </a:r>
          </a:p>
        </p:txBody>
      </p:sp>
      <p:sp>
        <p:nvSpPr>
          <p:cNvPr id="13" name="TextBox 13"/>
          <p:cNvSpPr txBox="1"/>
          <p:nvPr/>
        </p:nvSpPr>
        <p:spPr>
          <a:xfrm>
            <a:off x="2093845" y="4503053"/>
            <a:ext cx="4361213" cy="580391"/>
          </a:xfrm>
          <a:prstGeom prst="rect">
            <a:avLst/>
          </a:prstGeom>
        </p:spPr>
        <p:txBody>
          <a:bodyPr lIns="0" tIns="0" rIns="0" bIns="0" rtlCol="0" anchor="t">
            <a:spAutoFit/>
          </a:bodyPr>
          <a:lstStyle/>
          <a:p>
            <a:pPr algn="l">
              <a:lnSpc>
                <a:spcPts val="4759"/>
              </a:lnSpc>
            </a:pPr>
            <a:r>
              <a:rPr lang="en-US" sz="3399">
                <a:solidFill>
                  <a:srgbClr val="FFFFFF"/>
                </a:solidFill>
                <a:latin typeface="Montserrat"/>
                <a:ea typeface="Montserrat"/>
                <a:cs typeface="Montserrat"/>
                <a:sym typeface="Montserrat"/>
              </a:rPr>
              <a:t>Module Nine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5400000" flipV="1">
            <a:off x="9984151" y="2438503"/>
            <a:ext cx="10287000" cy="5409993"/>
          </a:xfrm>
          <a:custGeom>
            <a:avLst/>
            <a:gdLst/>
            <a:ahLst/>
            <a:cxnLst/>
            <a:rect l="l" t="t" r="r" b="b"/>
            <a:pathLst>
              <a:path w="10287000" h="5409993">
                <a:moveTo>
                  <a:pt x="0" y="5409994"/>
                </a:moveTo>
                <a:lnTo>
                  <a:pt x="10287000" y="5409994"/>
                </a:lnTo>
                <a:lnTo>
                  <a:pt x="10287000" y="0"/>
                </a:lnTo>
                <a:lnTo>
                  <a:pt x="0" y="0"/>
                </a:lnTo>
                <a:lnTo>
                  <a:pt x="0" y="5409994"/>
                </a:lnTo>
                <a:close/>
              </a:path>
            </a:pathLst>
          </a:custGeom>
          <a:blipFill>
            <a:blip>
              <a:alphaModFix amt="89000"/>
              <a:extLst>
                <a:ext uri="{96DAC541-7B7A-43D3-8B79-37D633B846F1}">
                  <asvg:svgBlip xmlns:asvg="http://schemas.microsoft.com/office/drawing/2016/SVG/main" r:embed="rId2"/>
                </a:ext>
              </a:extLst>
            </a:blip>
            <a:stretch>
              <a:fillRect t="-90148"/>
            </a:stretch>
          </a:blipFill>
        </p:spPr>
        <p:txBody>
          <a:bodyPr/>
          <a:lstStyle/>
          <a:p>
            <a:endParaRPr lang="en-US"/>
          </a:p>
        </p:txBody>
      </p:sp>
      <p:sp>
        <p:nvSpPr>
          <p:cNvPr id="3" name="TextBox 3"/>
          <p:cNvSpPr txBox="1"/>
          <p:nvPr/>
        </p:nvSpPr>
        <p:spPr>
          <a:xfrm>
            <a:off x="3716280" y="1092879"/>
            <a:ext cx="7578394" cy="697192"/>
          </a:xfrm>
          <a:prstGeom prst="rect">
            <a:avLst/>
          </a:prstGeom>
        </p:spPr>
        <p:txBody>
          <a:bodyPr lIns="0" tIns="0" rIns="0" bIns="0" rtlCol="0" anchor="t">
            <a:spAutoFit/>
          </a:bodyPr>
          <a:lstStyle/>
          <a:p>
            <a:pPr marL="0" marR="0" lvl="0" indent="0" algn="l" defTabSz="914400" rtl="0" eaLnBrk="1" fontAlgn="auto" latinLnBrk="0" hangingPunct="1">
              <a:lnSpc>
                <a:spcPts val="5547"/>
              </a:lnSpc>
              <a:spcBef>
                <a:spcPts val="0"/>
              </a:spcBef>
              <a:spcAft>
                <a:spcPts val="0"/>
              </a:spcAft>
              <a:buClrTx/>
              <a:buSzTx/>
              <a:buFontTx/>
              <a:buNone/>
              <a:tabLst/>
              <a:defRPr/>
            </a:pPr>
            <a:r>
              <a:rPr kumimoji="0" lang="en-US" sz="4509" b="0" i="0" u="none" strike="noStrike" kern="1200" cap="none" spc="0" normalizeH="0" baseline="0" noProof="0">
                <a:ln>
                  <a:noFill/>
                </a:ln>
                <a:solidFill>
                  <a:srgbClr val="000000"/>
                </a:solidFill>
                <a:effectLst/>
                <a:uLnTx/>
                <a:uFillTx/>
                <a:latin typeface="League Spartan"/>
                <a:ea typeface="League Spartan"/>
                <a:cs typeface="League Spartan"/>
                <a:sym typeface="League Spartan"/>
              </a:rPr>
              <a:t>Error Investigation Lab</a:t>
            </a:r>
          </a:p>
        </p:txBody>
      </p:sp>
      <p:sp>
        <p:nvSpPr>
          <p:cNvPr id="4" name="Freeform 4"/>
          <p:cNvSpPr/>
          <p:nvPr/>
        </p:nvSpPr>
        <p:spPr>
          <a:xfrm>
            <a:off x="16332742" y="479971"/>
            <a:ext cx="1499906" cy="1746616"/>
          </a:xfrm>
          <a:custGeom>
            <a:avLst/>
            <a:gdLst/>
            <a:ahLst/>
            <a:cxnLst/>
            <a:rect l="l" t="t" r="r" b="b"/>
            <a:pathLst>
              <a:path w="1499906" h="1746616">
                <a:moveTo>
                  <a:pt x="0" y="0"/>
                </a:moveTo>
                <a:lnTo>
                  <a:pt x="1499906" y="0"/>
                </a:lnTo>
                <a:lnTo>
                  <a:pt x="1499906" y="1746615"/>
                </a:lnTo>
                <a:lnTo>
                  <a:pt x="0" y="174661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3728645">
            <a:off x="-234564" y="-269839"/>
            <a:ext cx="2147443" cy="2147443"/>
          </a:xfrm>
          <a:custGeom>
            <a:avLst/>
            <a:gdLst/>
            <a:ahLst/>
            <a:cxnLst/>
            <a:rect l="l" t="t" r="r" b="b"/>
            <a:pathLst>
              <a:path w="2147443" h="2147443">
                <a:moveTo>
                  <a:pt x="0" y="0"/>
                </a:moveTo>
                <a:lnTo>
                  <a:pt x="2147443" y="0"/>
                </a:lnTo>
                <a:lnTo>
                  <a:pt x="2147443" y="2147444"/>
                </a:lnTo>
                <a:lnTo>
                  <a:pt x="0" y="2147444"/>
                </a:lnTo>
                <a:lnTo>
                  <a:pt x="0" y="0"/>
                </a:lnTo>
                <a:close/>
              </a:path>
            </a:pathLst>
          </a:custGeom>
          <a:blipFill>
            <a:blip>
              <a:alphaModFix amt="96000"/>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rot="-5400000">
            <a:off x="2083384" y="6903960"/>
            <a:ext cx="413551" cy="4580320"/>
            <a:chOff x="0" y="0"/>
            <a:chExt cx="2354580" cy="26078363"/>
          </a:xfrm>
        </p:grpSpPr>
        <p:sp>
          <p:nvSpPr>
            <p:cNvPr id="7" name="Freeform 7"/>
            <p:cNvSpPr/>
            <p:nvPr/>
          </p:nvSpPr>
          <p:spPr>
            <a:xfrm>
              <a:off x="0" y="0"/>
              <a:ext cx="2353310" cy="26078362"/>
            </a:xfrm>
            <a:custGeom>
              <a:avLst/>
              <a:gdLst/>
              <a:ahLst/>
              <a:cxnLst/>
              <a:rect l="l" t="t" r="r" b="b"/>
              <a:pathLst>
                <a:path w="2353310" h="26078362">
                  <a:moveTo>
                    <a:pt x="784860" y="26011054"/>
                  </a:moveTo>
                  <a:cubicBezTo>
                    <a:pt x="905510" y="26051694"/>
                    <a:pt x="1042670" y="26078362"/>
                    <a:pt x="1177290" y="26078362"/>
                  </a:cubicBezTo>
                  <a:cubicBezTo>
                    <a:pt x="1311910" y="26078362"/>
                    <a:pt x="1441450" y="26055504"/>
                    <a:pt x="1560830" y="26014862"/>
                  </a:cubicBezTo>
                  <a:cubicBezTo>
                    <a:pt x="1563370" y="26013594"/>
                    <a:pt x="1565910" y="26013594"/>
                    <a:pt x="1568450" y="26012322"/>
                  </a:cubicBezTo>
                  <a:cubicBezTo>
                    <a:pt x="2016760" y="25849763"/>
                    <a:pt x="2346960" y="25420503"/>
                    <a:pt x="2353310" y="24847440"/>
                  </a:cubicBezTo>
                  <a:lnTo>
                    <a:pt x="2353310" y="0"/>
                  </a:lnTo>
                  <a:lnTo>
                    <a:pt x="0" y="0"/>
                  </a:lnTo>
                  <a:lnTo>
                    <a:pt x="0" y="24828316"/>
                  </a:lnTo>
                  <a:cubicBezTo>
                    <a:pt x="6350" y="25423042"/>
                    <a:pt x="331470" y="25852303"/>
                    <a:pt x="784860" y="26011054"/>
                  </a:cubicBezTo>
                  <a:close/>
                </a:path>
              </a:pathLst>
            </a:custGeom>
            <a:solidFill>
              <a:srgbClr val="000000"/>
            </a:solidFill>
          </p:spPr>
          <p:txBody>
            <a:bodyPr/>
            <a:lstStyle/>
            <a:p>
              <a:endParaRPr lang="en-US"/>
            </a:p>
          </p:txBody>
        </p:sp>
      </p:grpSp>
      <p:sp>
        <p:nvSpPr>
          <p:cNvPr id="8" name="TextBox 8"/>
          <p:cNvSpPr txBox="1"/>
          <p:nvPr/>
        </p:nvSpPr>
        <p:spPr>
          <a:xfrm>
            <a:off x="2180831" y="2373630"/>
            <a:ext cx="8379195" cy="5463540"/>
          </a:xfrm>
          <a:prstGeom prst="rect">
            <a:avLst/>
          </a:prstGeom>
        </p:spPr>
        <p:txBody>
          <a:bodyPr lIns="0" tIns="0" rIns="0" bIns="0" rtlCol="0" anchor="t">
            <a:spAutoFit/>
          </a:bodyPr>
          <a:lstStyle/>
          <a:p>
            <a:pPr marL="0" marR="0" lvl="0" indent="0" algn="ctr" defTabSz="914400" rtl="0" eaLnBrk="1" fontAlgn="auto" latinLnBrk="0" hangingPunct="1">
              <a:lnSpc>
                <a:spcPts val="54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Canva Sans"/>
                <a:ea typeface="Canva Sans"/>
                <a:cs typeface="Canva Sans"/>
                <a:sym typeface="Canva Sans"/>
              </a:rPr>
              <a:t>How does this show up at IITA? </a:t>
            </a: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Canva Sans"/>
                <a:ea typeface="Canva Sans"/>
                <a:cs typeface="Canva Sans"/>
                <a:sym typeface="Canva Sans"/>
              </a:rPr>
              <a:t>What errors does it cause? </a:t>
            </a: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Canva Sans"/>
              <a:ea typeface="Canva Sans"/>
              <a:cs typeface="Canva Sans"/>
              <a:sym typeface="Canva Sans"/>
            </a:endParaRPr>
          </a:p>
          <a:p>
            <a:pPr marL="0" marR="0" lvl="0" indent="0" algn="ctr" defTabSz="914400" rtl="0" eaLnBrk="1" fontAlgn="auto" latinLnBrk="0" hangingPunct="1">
              <a:lnSpc>
                <a:spcPts val="5459"/>
              </a:lnSpc>
              <a:spcBef>
                <a:spcPts val="0"/>
              </a:spcBef>
              <a:spcAft>
                <a:spcPts val="0"/>
              </a:spcAft>
              <a:buClrTx/>
              <a:buSzTx/>
              <a:buFontTx/>
              <a:buNone/>
              <a:tabLst/>
              <a:defRPr/>
            </a:pPr>
            <a:r>
              <a:rPr kumimoji="0" lang="en-US" sz="3899" b="0" i="0" u="none" strike="noStrike" kern="1200" cap="none" spc="0" normalizeH="0" baseline="0" noProof="0">
                <a:ln>
                  <a:noFill/>
                </a:ln>
                <a:solidFill>
                  <a:srgbClr val="000000"/>
                </a:solidFill>
                <a:effectLst/>
                <a:uLnTx/>
                <a:uFillTx/>
                <a:latin typeface="Canva Sans"/>
                <a:ea typeface="Canva Sans"/>
                <a:cs typeface="Canva Sans"/>
                <a:sym typeface="Canva Sans"/>
              </a:rPr>
              <a:t>How can it be prevented? </a:t>
            </a:r>
          </a:p>
          <a:p>
            <a:pPr marL="0" marR="0" lvl="0" indent="0" algn="ctr" defTabSz="914400" rtl="0" eaLnBrk="1" fontAlgn="auto" latinLnBrk="0" hangingPunct="1">
              <a:lnSpc>
                <a:spcPts val="5459"/>
              </a:lnSpc>
              <a:spcBef>
                <a:spcPts val="0"/>
              </a:spcBef>
              <a:spcAft>
                <a:spcPts val="0"/>
              </a:spcAft>
              <a:buClrTx/>
              <a:buSzTx/>
              <a:buFontTx/>
              <a:buNone/>
              <a:tabLst/>
              <a:defRPr/>
            </a:pPr>
            <a:endParaRPr kumimoji="0" lang="en-US" sz="3899" b="0" i="0" u="none" strike="noStrike" kern="1200" cap="none" spc="0" normalizeH="0" baseline="0" noProof="0">
              <a:ln>
                <a:noFill/>
              </a:ln>
              <a:solidFill>
                <a:srgbClr val="000000"/>
              </a:solidFill>
              <a:effectLst/>
              <a:uLnTx/>
              <a:uFillTx/>
              <a:latin typeface="Canva Sans"/>
              <a:ea typeface="Canva Sans"/>
              <a:cs typeface="Canva Sans"/>
              <a:sym typeface="Canva Sans"/>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443549" y="696594"/>
            <a:ext cx="6263242" cy="8893812"/>
          </a:xfrm>
          <a:custGeom>
            <a:avLst/>
            <a:gdLst/>
            <a:ahLst/>
            <a:cxnLst/>
            <a:rect l="l" t="t" r="r" b="b"/>
            <a:pathLst>
              <a:path w="6263242" h="8893812">
                <a:moveTo>
                  <a:pt x="0" y="0"/>
                </a:moveTo>
                <a:lnTo>
                  <a:pt x="6263242" y="0"/>
                </a:lnTo>
                <a:lnTo>
                  <a:pt x="6263242" y="8893812"/>
                </a:lnTo>
                <a:lnTo>
                  <a:pt x="0" y="8893812"/>
                </a:lnTo>
                <a:lnTo>
                  <a:pt x="0" y="0"/>
                </a:lnTo>
                <a:close/>
              </a:path>
            </a:pathLst>
          </a:custGeom>
          <a:blipFill>
            <a:blip r:embed="rId2"/>
            <a:stretch>
              <a:fillRect l="-99697" r="-13435"/>
            </a:stretch>
          </a:blipFill>
        </p:spPr>
        <p:txBody>
          <a:bodyPr/>
          <a:lstStyle/>
          <a:p>
            <a:endParaRPr lang="en-US"/>
          </a:p>
        </p:txBody>
      </p:sp>
      <p:sp>
        <p:nvSpPr>
          <p:cNvPr id="3" name="TextBox 3"/>
          <p:cNvSpPr txBox="1"/>
          <p:nvPr/>
        </p:nvSpPr>
        <p:spPr>
          <a:xfrm>
            <a:off x="7091352" y="1114425"/>
            <a:ext cx="6700848" cy="564257"/>
          </a:xfrm>
          <a:prstGeom prst="rect">
            <a:avLst/>
          </a:prstGeom>
        </p:spPr>
        <p:txBody>
          <a:bodyPr wrap="square" lIns="0" tIns="0" rIns="0" bIns="0" rtlCol="0" anchor="t">
            <a:spAutoFit/>
          </a:bodyPr>
          <a:lstStyle/>
          <a:p>
            <a:pPr algn="l">
              <a:lnSpc>
                <a:spcPts val="4400"/>
              </a:lnSpc>
              <a:spcBef>
                <a:spcPct val="0"/>
              </a:spcBef>
            </a:pPr>
            <a:r>
              <a:rPr lang="en-US" sz="4400" b="1" spc="-242" dirty="0">
                <a:solidFill>
                  <a:srgbClr val="000000"/>
                </a:solidFill>
                <a:latin typeface="Montserrat Bold"/>
                <a:ea typeface="Montserrat Bold"/>
                <a:cs typeface="Montserrat Bold"/>
                <a:sym typeface="Montserrat Bold"/>
              </a:rPr>
              <a:t>Session Introduction</a:t>
            </a:r>
          </a:p>
        </p:txBody>
      </p:sp>
      <p:sp>
        <p:nvSpPr>
          <p:cNvPr id="4" name="TextBox 4"/>
          <p:cNvSpPr txBox="1"/>
          <p:nvPr/>
        </p:nvSpPr>
        <p:spPr>
          <a:xfrm>
            <a:off x="7091352" y="2162812"/>
            <a:ext cx="10552509" cy="7427594"/>
          </a:xfrm>
          <a:prstGeom prst="rect">
            <a:avLst/>
          </a:prstGeom>
        </p:spPr>
        <p:txBody>
          <a:bodyPr lIns="0" tIns="0" rIns="0" bIns="0" rtlCol="0" anchor="t">
            <a:spAutoFit/>
          </a:bodyPr>
          <a:lstStyle/>
          <a:p>
            <a:pPr algn="l">
              <a:lnSpc>
                <a:spcPts val="4515"/>
              </a:lnSpc>
            </a:pPr>
            <a:r>
              <a:rPr lang="en-US" sz="3500" b="1" spc="-192">
                <a:solidFill>
                  <a:srgbClr val="000000"/>
                </a:solidFill>
                <a:latin typeface="Montserrat Bold"/>
                <a:ea typeface="Montserrat Bold"/>
                <a:cs typeface="Montserrat Bold"/>
                <a:sym typeface="Montserrat Bold"/>
              </a:rPr>
              <a:t>Management Mastery: Events, Meetings &amp; Calendars</a:t>
            </a:r>
          </a:p>
          <a:p>
            <a:pPr algn="l">
              <a:lnSpc>
                <a:spcPts val="4515"/>
              </a:lnSpc>
            </a:pPr>
            <a:endParaRPr lang="en-US" sz="3500" b="1" spc="-192">
              <a:solidFill>
                <a:srgbClr val="000000"/>
              </a:solidFill>
              <a:latin typeface="Montserrat Bold"/>
              <a:ea typeface="Montserrat Bold"/>
              <a:cs typeface="Montserrat Bold"/>
              <a:sym typeface="Montserrat Bold"/>
            </a:endParaRPr>
          </a:p>
          <a:p>
            <a:pPr algn="l">
              <a:lnSpc>
                <a:spcPts val="4515"/>
              </a:lnSpc>
            </a:pPr>
            <a:r>
              <a:rPr lang="en-US" sz="3500" spc="-192">
                <a:solidFill>
                  <a:srgbClr val="000000"/>
                </a:solidFill>
                <a:latin typeface="Montserrat"/>
                <a:ea typeface="Montserrat"/>
                <a:cs typeface="Montserrat"/>
                <a:sym typeface="Montserrat"/>
              </a:rPr>
              <a:t>This session strengthens your ability to:</a:t>
            </a:r>
          </a:p>
          <a:p>
            <a:pPr algn="l">
              <a:lnSpc>
                <a:spcPts val="4515"/>
              </a:lnSpc>
            </a:pPr>
            <a:endParaRPr lang="en-US" sz="3500" spc="-192">
              <a:solidFill>
                <a:srgbClr val="000000"/>
              </a:solidFill>
              <a:latin typeface="Montserrat"/>
              <a:ea typeface="Montserrat"/>
              <a:cs typeface="Montserrat"/>
              <a:sym typeface="Montserrat"/>
            </a:endParaRPr>
          </a:p>
          <a:p>
            <a:pPr marL="755668" lvl="1" indent="-377834" algn="l">
              <a:lnSpc>
                <a:spcPts val="4515"/>
              </a:lnSpc>
              <a:buFont typeface="Arial"/>
              <a:buChar char="•"/>
            </a:pPr>
            <a:r>
              <a:rPr lang="en-US" sz="3500" spc="-192">
                <a:solidFill>
                  <a:srgbClr val="000000"/>
                </a:solidFill>
                <a:latin typeface="Montserrat"/>
                <a:ea typeface="Montserrat"/>
                <a:cs typeface="Montserrat"/>
                <a:sym typeface="Montserrat"/>
              </a:rPr>
              <a:t>Coordinate events with precision</a:t>
            </a:r>
          </a:p>
          <a:p>
            <a:pPr marL="755668" lvl="1" indent="-377834" algn="l">
              <a:lnSpc>
                <a:spcPts val="4515"/>
              </a:lnSpc>
              <a:buFont typeface="Arial"/>
              <a:buChar char="•"/>
            </a:pPr>
            <a:r>
              <a:rPr lang="en-US" sz="3500" spc="-192">
                <a:solidFill>
                  <a:srgbClr val="000000"/>
                </a:solidFill>
                <a:latin typeface="Montserrat"/>
                <a:ea typeface="Montserrat"/>
                <a:cs typeface="Montserrat"/>
                <a:sym typeface="Montserrat"/>
              </a:rPr>
              <a:t>Run professional and efficient meetings</a:t>
            </a:r>
          </a:p>
          <a:p>
            <a:pPr marL="755668" lvl="1" indent="-377834" algn="l">
              <a:lnSpc>
                <a:spcPts val="4515"/>
              </a:lnSpc>
              <a:buFont typeface="Arial"/>
              <a:buChar char="•"/>
            </a:pPr>
            <a:r>
              <a:rPr lang="en-US" sz="3500" spc="-192">
                <a:solidFill>
                  <a:srgbClr val="000000"/>
                </a:solidFill>
                <a:latin typeface="Montserrat"/>
                <a:ea typeface="Montserrat"/>
                <a:cs typeface="Montserrat"/>
                <a:sym typeface="Montserrat"/>
              </a:rPr>
              <a:t>Manage calendars proactively for stakeholders</a:t>
            </a:r>
          </a:p>
          <a:p>
            <a:pPr marL="755668" lvl="1" indent="-377834" algn="l">
              <a:lnSpc>
                <a:spcPts val="4515"/>
              </a:lnSpc>
              <a:buFont typeface="Arial"/>
              <a:buChar char="•"/>
            </a:pPr>
            <a:r>
              <a:rPr lang="en-US" sz="3500" spc="-192">
                <a:solidFill>
                  <a:srgbClr val="000000"/>
                </a:solidFill>
                <a:latin typeface="Montserrat"/>
                <a:ea typeface="Montserrat"/>
                <a:cs typeface="Montserrat"/>
                <a:sym typeface="Montserrat"/>
              </a:rPr>
              <a:t>Reduce last-minute crises and operational stress</a:t>
            </a:r>
          </a:p>
          <a:p>
            <a:pPr marL="755668" lvl="1" indent="-377834" algn="l">
              <a:lnSpc>
                <a:spcPts val="4515"/>
              </a:lnSpc>
              <a:buFont typeface="Arial"/>
              <a:buChar char="•"/>
            </a:pPr>
            <a:r>
              <a:rPr lang="en-US" sz="3500" spc="-192">
                <a:solidFill>
                  <a:srgbClr val="000000"/>
                </a:solidFill>
                <a:latin typeface="Montserrat"/>
                <a:ea typeface="Montserrat"/>
                <a:cs typeface="Montserrat"/>
                <a:sym typeface="Montserrat"/>
              </a:rPr>
              <a:t>Support IITA’s work with excellence and reliability</a:t>
            </a:r>
          </a:p>
          <a:p>
            <a:pPr algn="l">
              <a:lnSpc>
                <a:spcPts val="4515"/>
              </a:lnSpc>
            </a:pPr>
            <a:endParaRPr lang="en-US" sz="3500" spc="-192">
              <a:solidFill>
                <a:srgbClr val="000000"/>
              </a:solidFill>
              <a:latin typeface="Montserrat"/>
              <a:ea typeface="Montserrat"/>
              <a:cs typeface="Montserrat"/>
              <a:sym typeface="Montserrat"/>
            </a:endParaRPr>
          </a:p>
          <a:p>
            <a:pPr algn="l">
              <a:lnSpc>
                <a:spcPts val="4515"/>
              </a:lnSpc>
            </a:pPr>
            <a:r>
              <a:rPr lang="en-US" sz="3500" b="1" spc="-192">
                <a:solidFill>
                  <a:srgbClr val="000000"/>
                </a:solidFill>
                <a:latin typeface="Montserrat Bold"/>
                <a:ea typeface="Montserrat Bold"/>
                <a:cs typeface="Montserrat Bold"/>
                <a:sym typeface="Montserrat Bold"/>
              </a:rPr>
              <a:t>Administrator Mindset:</a:t>
            </a:r>
          </a:p>
          <a:p>
            <a:pPr algn="l">
              <a:lnSpc>
                <a:spcPts val="4515"/>
              </a:lnSpc>
            </a:pPr>
            <a:r>
              <a:rPr lang="en-US" sz="3500" i="1" spc="-192">
                <a:solidFill>
                  <a:srgbClr val="000000"/>
                </a:solidFill>
                <a:latin typeface="Montserrat Italics"/>
                <a:ea typeface="Montserrat Italics"/>
                <a:cs typeface="Montserrat Italics"/>
                <a:sym typeface="Montserrat Italics"/>
              </a:rPr>
              <a:t> “I don’t manage tasks; I manage outcomes.”</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10343931" y="0"/>
            <a:ext cx="6924894" cy="10287000"/>
          </a:xfrm>
          <a:custGeom>
            <a:avLst/>
            <a:gdLst/>
            <a:ahLst/>
            <a:cxnLst/>
            <a:rect l="l" t="t" r="r" b="b"/>
            <a:pathLst>
              <a:path w="6924894" h="10287000">
                <a:moveTo>
                  <a:pt x="0" y="0"/>
                </a:moveTo>
                <a:lnTo>
                  <a:pt x="6924894" y="0"/>
                </a:lnTo>
                <a:lnTo>
                  <a:pt x="6924894" y="10287000"/>
                </a:lnTo>
                <a:lnTo>
                  <a:pt x="0" y="10287000"/>
                </a:lnTo>
                <a:lnTo>
                  <a:pt x="0" y="0"/>
                </a:lnTo>
                <a:close/>
              </a:path>
            </a:pathLst>
          </a:custGeom>
          <a:blipFill>
            <a:blip r:embed="rId2"/>
            <a:stretch>
              <a:fillRect l="-94064" r="-70346"/>
            </a:stretch>
          </a:blipFill>
        </p:spPr>
        <p:txBody>
          <a:bodyPr/>
          <a:lstStyle/>
          <a:p>
            <a:endParaRPr lang="en-US"/>
          </a:p>
        </p:txBody>
      </p:sp>
      <p:sp>
        <p:nvSpPr>
          <p:cNvPr id="3" name="TextBox 3"/>
          <p:cNvSpPr txBox="1"/>
          <p:nvPr/>
        </p:nvSpPr>
        <p:spPr>
          <a:xfrm>
            <a:off x="1028700" y="1104900"/>
            <a:ext cx="8420100" cy="551433"/>
          </a:xfrm>
          <a:prstGeom prst="rect">
            <a:avLst/>
          </a:prstGeom>
        </p:spPr>
        <p:txBody>
          <a:bodyPr wrap="square"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What Is Event Management?</a:t>
            </a:r>
          </a:p>
        </p:txBody>
      </p:sp>
      <p:sp>
        <p:nvSpPr>
          <p:cNvPr id="4" name="TextBox 4"/>
          <p:cNvSpPr txBox="1"/>
          <p:nvPr/>
        </p:nvSpPr>
        <p:spPr>
          <a:xfrm>
            <a:off x="1028700" y="2328670"/>
            <a:ext cx="7562949" cy="6086475"/>
          </a:xfrm>
          <a:prstGeom prst="rect">
            <a:avLst/>
          </a:prstGeom>
        </p:spPr>
        <p:txBody>
          <a:bodyPr lIns="0" tIns="0" rIns="0" bIns="0" rtlCol="0" anchor="t">
            <a:spAutoFit/>
          </a:bodyPr>
          <a:lstStyle/>
          <a:p>
            <a:pPr algn="l">
              <a:lnSpc>
                <a:spcPts val="4900"/>
              </a:lnSpc>
            </a:pPr>
            <a:r>
              <a:rPr lang="en-US" sz="3500" spc="-192" dirty="0">
                <a:solidFill>
                  <a:srgbClr val="000000"/>
                </a:solidFill>
                <a:latin typeface="Montserrat"/>
                <a:ea typeface="Montserrat"/>
                <a:cs typeface="Montserrat"/>
                <a:sym typeface="Montserrat"/>
              </a:rPr>
              <a:t>The structured planning, </a:t>
            </a:r>
            <a:r>
              <a:rPr lang="en-US" sz="3500" spc="-192" dirty="0" err="1">
                <a:solidFill>
                  <a:srgbClr val="000000"/>
                </a:solidFill>
                <a:latin typeface="Montserrat"/>
                <a:ea typeface="Montserrat"/>
                <a:cs typeface="Montserrat"/>
                <a:sym typeface="Montserrat"/>
              </a:rPr>
              <a:t>organising</a:t>
            </a:r>
            <a:r>
              <a:rPr lang="en-US" sz="3500" spc="-192" dirty="0">
                <a:solidFill>
                  <a:srgbClr val="000000"/>
                </a:solidFill>
                <a:latin typeface="Montserrat"/>
                <a:ea typeface="Montserrat"/>
                <a:cs typeface="Montserrat"/>
                <a:sym typeface="Montserrat"/>
              </a:rPr>
              <a:t>, and executing of activities including:</a:t>
            </a:r>
          </a:p>
          <a:p>
            <a:pPr algn="l">
              <a:lnSpc>
                <a:spcPts val="4900"/>
              </a:lnSpc>
            </a:pPr>
            <a:endParaRPr lang="en-US" sz="3500" spc="-192" dirty="0">
              <a:solidFill>
                <a:srgbClr val="000000"/>
              </a:solidFill>
              <a:latin typeface="Montserrat"/>
              <a:ea typeface="Montserrat"/>
              <a:cs typeface="Montserrat"/>
              <a:sym typeface="Montserrat"/>
            </a:endParaRPr>
          </a:p>
          <a:p>
            <a:pPr algn="l">
              <a:lnSpc>
                <a:spcPts val="4900"/>
              </a:lnSpc>
            </a:pPr>
            <a:endParaRPr lang="en-US" sz="3500" spc="-192" dirty="0">
              <a:solidFill>
                <a:srgbClr val="000000"/>
              </a:solidFill>
              <a:latin typeface="Montserrat"/>
              <a:ea typeface="Montserrat"/>
              <a:cs typeface="Montserrat"/>
              <a:sym typeface="Montserrat"/>
            </a:endParaRPr>
          </a:p>
          <a:p>
            <a:pPr marL="755651" lvl="1" indent="-377825" algn="l">
              <a:lnSpc>
                <a:spcPts val="4900"/>
              </a:lnSpc>
              <a:buFont typeface="Arial"/>
              <a:buChar char="•"/>
            </a:pPr>
            <a:r>
              <a:rPr lang="en-US" sz="3500" spc="-192" dirty="0">
                <a:solidFill>
                  <a:srgbClr val="000000"/>
                </a:solidFill>
                <a:latin typeface="Montserrat"/>
                <a:ea typeface="Montserrat"/>
                <a:cs typeface="Montserrat"/>
                <a:sym typeface="Montserrat"/>
              </a:rPr>
              <a:t>Logistics</a:t>
            </a:r>
          </a:p>
          <a:p>
            <a:pPr marL="755651" lvl="1" indent="-377825" algn="l">
              <a:lnSpc>
                <a:spcPts val="4900"/>
              </a:lnSpc>
              <a:buFont typeface="Arial"/>
              <a:buChar char="•"/>
            </a:pPr>
            <a:r>
              <a:rPr lang="en-US" sz="3500" spc="-192" dirty="0">
                <a:solidFill>
                  <a:srgbClr val="000000"/>
                </a:solidFill>
                <a:latin typeface="Montserrat"/>
                <a:ea typeface="Montserrat"/>
                <a:cs typeface="Montserrat"/>
                <a:sym typeface="Montserrat"/>
              </a:rPr>
              <a:t>Stakeholder coordination</a:t>
            </a:r>
          </a:p>
          <a:p>
            <a:pPr marL="755651" lvl="1" indent="-377825" algn="l">
              <a:lnSpc>
                <a:spcPts val="4900"/>
              </a:lnSpc>
              <a:buFont typeface="Arial"/>
              <a:buChar char="•"/>
            </a:pPr>
            <a:r>
              <a:rPr lang="en-US" sz="3500" spc="-192" dirty="0">
                <a:solidFill>
                  <a:srgbClr val="000000"/>
                </a:solidFill>
                <a:latin typeface="Montserrat"/>
                <a:ea typeface="Montserrat"/>
                <a:cs typeface="Montserrat"/>
                <a:sym typeface="Montserrat"/>
              </a:rPr>
              <a:t>Communication</a:t>
            </a:r>
          </a:p>
          <a:p>
            <a:pPr marL="755651" lvl="1" indent="-377825" algn="l">
              <a:lnSpc>
                <a:spcPts val="4900"/>
              </a:lnSpc>
              <a:buFont typeface="Arial"/>
              <a:buChar char="•"/>
            </a:pPr>
            <a:r>
              <a:rPr lang="en-US" sz="3500" spc="-192" dirty="0">
                <a:solidFill>
                  <a:srgbClr val="000000"/>
                </a:solidFill>
                <a:latin typeface="Montserrat"/>
                <a:ea typeface="Montserrat"/>
                <a:cs typeface="Montserrat"/>
                <a:sym typeface="Montserrat"/>
              </a:rPr>
              <a:t>Risk management</a:t>
            </a:r>
          </a:p>
          <a:p>
            <a:pPr marL="755651" lvl="1" indent="-377825" algn="l">
              <a:lnSpc>
                <a:spcPts val="4900"/>
              </a:lnSpc>
              <a:buFont typeface="Arial"/>
              <a:buChar char="•"/>
            </a:pPr>
            <a:r>
              <a:rPr lang="en-US" sz="3500" spc="-192" dirty="0">
                <a:solidFill>
                  <a:srgbClr val="000000"/>
                </a:solidFill>
                <a:latin typeface="Montserrat"/>
                <a:ea typeface="Montserrat"/>
                <a:cs typeface="Montserrat"/>
                <a:sym typeface="Montserrat"/>
              </a:rPr>
              <a:t>Reporting</a:t>
            </a:r>
          </a:p>
          <a:p>
            <a:pPr algn="l">
              <a:lnSpc>
                <a:spcPts val="3500"/>
              </a:lnSpc>
              <a:spcBef>
                <a:spcPct val="0"/>
              </a:spcBef>
            </a:pPr>
            <a:endParaRPr lang="en-US" sz="3500" spc="-192" dirty="0">
              <a:solidFill>
                <a:srgbClr val="000000"/>
              </a:solidFill>
              <a:latin typeface="Montserrat"/>
              <a:ea typeface="Montserrat"/>
              <a:cs typeface="Montserrat"/>
              <a:sym typeface="Montserrat"/>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670042" y="0"/>
            <a:ext cx="6692964" cy="10287000"/>
          </a:xfrm>
          <a:custGeom>
            <a:avLst/>
            <a:gdLst/>
            <a:ahLst/>
            <a:cxnLst/>
            <a:rect l="l" t="t" r="r" b="b"/>
            <a:pathLst>
              <a:path w="6692964" h="10287000">
                <a:moveTo>
                  <a:pt x="0" y="0"/>
                </a:moveTo>
                <a:lnTo>
                  <a:pt x="6692964" y="0"/>
                </a:lnTo>
                <a:lnTo>
                  <a:pt x="6692964" y="10287000"/>
                </a:lnTo>
                <a:lnTo>
                  <a:pt x="0" y="10287000"/>
                </a:lnTo>
                <a:lnTo>
                  <a:pt x="0" y="0"/>
                </a:lnTo>
                <a:close/>
              </a:path>
            </a:pathLst>
          </a:custGeom>
          <a:blipFill>
            <a:blip r:embed="rId2"/>
            <a:stretch>
              <a:fillRect l="-98686" r="-31652"/>
            </a:stretch>
          </a:blipFill>
        </p:spPr>
        <p:txBody>
          <a:bodyPr/>
          <a:lstStyle/>
          <a:p>
            <a:endParaRPr lang="en-US"/>
          </a:p>
        </p:txBody>
      </p:sp>
      <p:sp>
        <p:nvSpPr>
          <p:cNvPr id="3" name="TextBox 3"/>
          <p:cNvSpPr txBox="1"/>
          <p:nvPr/>
        </p:nvSpPr>
        <p:spPr>
          <a:xfrm>
            <a:off x="8399573" y="1361274"/>
            <a:ext cx="6110685" cy="563882"/>
          </a:xfrm>
          <a:prstGeom prst="rect">
            <a:avLst/>
          </a:prstGeom>
        </p:spPr>
        <p:txBody>
          <a:bodyPr lIns="0" tIns="0" rIns="0" bIns="0" rtlCol="0" anchor="t">
            <a:spAutoFit/>
          </a:bodyPr>
          <a:lstStyle/>
          <a:p>
            <a:pPr algn="l">
              <a:lnSpc>
                <a:spcPts val="4200"/>
              </a:lnSpc>
              <a:spcBef>
                <a:spcPct val="0"/>
              </a:spcBef>
            </a:pPr>
            <a:r>
              <a:rPr lang="en-US" sz="4200" b="1" spc="-231">
                <a:solidFill>
                  <a:srgbClr val="000000"/>
                </a:solidFill>
                <a:latin typeface="Montserrat Bold"/>
                <a:ea typeface="Montserrat Bold"/>
                <a:cs typeface="Montserrat Bold"/>
                <a:sym typeface="Montserrat Bold"/>
              </a:rPr>
              <a:t>Why This Matters at IITA</a:t>
            </a:r>
          </a:p>
        </p:txBody>
      </p:sp>
      <p:sp>
        <p:nvSpPr>
          <p:cNvPr id="4" name="TextBox 4"/>
          <p:cNvSpPr txBox="1"/>
          <p:nvPr/>
        </p:nvSpPr>
        <p:spPr>
          <a:xfrm>
            <a:off x="8399573" y="3085338"/>
            <a:ext cx="8859727" cy="6172962"/>
          </a:xfrm>
          <a:prstGeom prst="rect">
            <a:avLst/>
          </a:prstGeom>
        </p:spPr>
        <p:txBody>
          <a:bodyPr lIns="0" tIns="0" rIns="0" bIns="0" rtlCol="0" anchor="t">
            <a:spAutoFit/>
          </a:bodyPr>
          <a:lstStyle/>
          <a:p>
            <a:pPr algn="l">
              <a:lnSpc>
                <a:spcPts val="4464"/>
              </a:lnSpc>
            </a:pPr>
            <a:r>
              <a:rPr lang="en-US" sz="3600" spc="-198">
                <a:solidFill>
                  <a:srgbClr val="000000"/>
                </a:solidFill>
                <a:latin typeface="Montserrat"/>
                <a:ea typeface="Montserrat"/>
                <a:cs typeface="Montserrat"/>
                <a:sym typeface="Montserrat"/>
              </a:rPr>
              <a:t>Event, meeting, and calendar coordination directly affects:</a:t>
            </a:r>
          </a:p>
          <a:p>
            <a:pPr algn="l">
              <a:lnSpc>
                <a:spcPts val="4464"/>
              </a:lnSpc>
            </a:pPr>
            <a:endParaRPr lang="en-US" sz="3600" spc="-198">
              <a:solidFill>
                <a:srgbClr val="000000"/>
              </a:solidFill>
              <a:latin typeface="Montserrat"/>
              <a:ea typeface="Montserrat"/>
              <a:cs typeface="Montserrat"/>
              <a:sym typeface="Montserrat"/>
            </a:endParaRPr>
          </a:p>
          <a:p>
            <a:pPr marL="777258" lvl="1" indent="-388629" algn="l">
              <a:lnSpc>
                <a:spcPts val="4464"/>
              </a:lnSpc>
              <a:buFont typeface="Arial"/>
              <a:buChar char="•"/>
            </a:pPr>
            <a:r>
              <a:rPr lang="en-US" sz="3600" spc="-198">
                <a:solidFill>
                  <a:srgbClr val="000000"/>
                </a:solidFill>
                <a:latin typeface="Montserrat"/>
                <a:ea typeface="Montserrat"/>
                <a:cs typeface="Montserrat"/>
                <a:sym typeface="Montserrat"/>
              </a:rPr>
              <a:t>Research timelines</a:t>
            </a:r>
          </a:p>
          <a:p>
            <a:pPr marL="777258" lvl="1" indent="-388629" algn="l">
              <a:lnSpc>
                <a:spcPts val="4464"/>
              </a:lnSpc>
              <a:buFont typeface="Arial"/>
              <a:buChar char="•"/>
            </a:pPr>
            <a:r>
              <a:rPr lang="en-US" sz="3600" spc="-198">
                <a:solidFill>
                  <a:srgbClr val="000000"/>
                </a:solidFill>
                <a:latin typeface="Montserrat"/>
                <a:ea typeface="Montserrat"/>
                <a:cs typeface="Montserrat"/>
                <a:sym typeface="Montserrat"/>
              </a:rPr>
              <a:t>Donor reporting accuracy</a:t>
            </a:r>
          </a:p>
          <a:p>
            <a:pPr marL="777258" lvl="1" indent="-388629" algn="l">
              <a:lnSpc>
                <a:spcPts val="4464"/>
              </a:lnSpc>
              <a:buFont typeface="Arial"/>
              <a:buChar char="•"/>
            </a:pPr>
            <a:r>
              <a:rPr lang="en-US" sz="3600" spc="-198">
                <a:solidFill>
                  <a:srgbClr val="000000"/>
                </a:solidFill>
                <a:latin typeface="Montserrat"/>
                <a:ea typeface="Montserrat"/>
                <a:cs typeface="Montserrat"/>
                <a:sym typeface="Montserrat"/>
              </a:rPr>
              <a:t>Internal collaboration</a:t>
            </a:r>
          </a:p>
          <a:p>
            <a:pPr marL="777258" lvl="1" indent="-388629" algn="l">
              <a:lnSpc>
                <a:spcPts val="4464"/>
              </a:lnSpc>
              <a:buFont typeface="Arial"/>
              <a:buChar char="•"/>
            </a:pPr>
            <a:r>
              <a:rPr lang="en-US" sz="3600" spc="-198">
                <a:solidFill>
                  <a:srgbClr val="000000"/>
                </a:solidFill>
                <a:latin typeface="Montserrat"/>
                <a:ea typeface="Montserrat"/>
                <a:cs typeface="Montserrat"/>
                <a:sym typeface="Montserrat"/>
              </a:rPr>
              <a:t>Staff productivity</a:t>
            </a:r>
          </a:p>
          <a:p>
            <a:pPr marL="777258" lvl="1" indent="-388629" algn="l">
              <a:lnSpc>
                <a:spcPts val="4464"/>
              </a:lnSpc>
              <a:buFont typeface="Arial"/>
              <a:buChar char="•"/>
            </a:pPr>
            <a:r>
              <a:rPr lang="en-US" sz="3600" spc="-198">
                <a:solidFill>
                  <a:srgbClr val="000000"/>
                </a:solidFill>
                <a:latin typeface="Montserrat"/>
                <a:ea typeface="Montserrat"/>
                <a:cs typeface="Montserrat"/>
                <a:sym typeface="Montserrat"/>
              </a:rPr>
              <a:t>Institutional image</a:t>
            </a:r>
          </a:p>
          <a:p>
            <a:pPr algn="l">
              <a:lnSpc>
                <a:spcPts val="4464"/>
              </a:lnSpc>
            </a:pPr>
            <a:endParaRPr lang="en-US" sz="3600" spc="-198">
              <a:solidFill>
                <a:srgbClr val="000000"/>
              </a:solidFill>
              <a:latin typeface="Montserrat"/>
              <a:ea typeface="Montserrat"/>
              <a:cs typeface="Montserrat"/>
              <a:sym typeface="Montserrat"/>
            </a:endParaRPr>
          </a:p>
          <a:p>
            <a:pPr algn="l">
              <a:lnSpc>
                <a:spcPts val="4464"/>
              </a:lnSpc>
            </a:pPr>
            <a:r>
              <a:rPr lang="en-US" sz="3600" spc="-198">
                <a:solidFill>
                  <a:srgbClr val="000000"/>
                </a:solidFill>
                <a:latin typeface="Montserrat"/>
                <a:ea typeface="Montserrat"/>
                <a:cs typeface="Montserrat"/>
                <a:sym typeface="Montserrat"/>
              </a:rPr>
              <a:t>Administrators are the </a:t>
            </a:r>
            <a:r>
              <a:rPr lang="en-US" sz="3600" b="1" spc="-198">
                <a:solidFill>
                  <a:srgbClr val="000000"/>
                </a:solidFill>
                <a:latin typeface="Montserrat Bold"/>
                <a:ea typeface="Montserrat Bold"/>
                <a:cs typeface="Montserrat Bold"/>
                <a:sym typeface="Montserrat Bold"/>
              </a:rPr>
              <a:t>glue </a:t>
            </a:r>
            <a:r>
              <a:rPr lang="en-US" sz="3600" spc="-198">
                <a:solidFill>
                  <a:srgbClr val="000000"/>
                </a:solidFill>
                <a:latin typeface="Montserrat"/>
                <a:ea typeface="Montserrat"/>
                <a:cs typeface="Montserrat"/>
                <a:sym typeface="Montserrat"/>
              </a:rPr>
              <a:t>that holds processes together.</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028700" y="1354773"/>
          <a:ext cx="16451722" cy="8593297"/>
        </p:xfrm>
        <a:graphic>
          <a:graphicData uri="http://schemas.openxmlformats.org/drawingml/2006/table">
            <a:tbl>
              <a:tblPr/>
              <a:tblGrid>
                <a:gridCol w="3908845">
                  <a:extLst>
                    <a:ext uri="{9D8B030D-6E8A-4147-A177-3AD203B41FA5}">
                      <a16:colId xmlns:a16="http://schemas.microsoft.com/office/drawing/2014/main" val="20000"/>
                    </a:ext>
                  </a:extLst>
                </a:gridCol>
                <a:gridCol w="12542877">
                  <a:extLst>
                    <a:ext uri="{9D8B030D-6E8A-4147-A177-3AD203B41FA5}">
                      <a16:colId xmlns:a16="http://schemas.microsoft.com/office/drawing/2014/main" val="20001"/>
                    </a:ext>
                  </a:extLst>
                </a:gridCol>
              </a:tblGrid>
              <a:tr h="994759">
                <a:tc>
                  <a:txBody>
                    <a:bodyPr/>
                    <a:lstStyle/>
                    <a:p>
                      <a:pPr algn="r">
                        <a:lnSpc>
                          <a:spcPts val="3359"/>
                        </a:lnSpc>
                        <a:defRPr/>
                      </a:pPr>
                      <a:r>
                        <a:rPr lang="en-US" sz="2399" b="1">
                          <a:solidFill>
                            <a:srgbClr val="000000"/>
                          </a:solidFill>
                          <a:latin typeface="Montserrat Bold"/>
                          <a:ea typeface="Montserrat Bold"/>
                          <a:cs typeface="Montserrat Bold"/>
                          <a:sym typeface="Montserrat Bold"/>
                        </a:rPr>
                        <a:t>Clear purpose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2780"/>
                        </a:lnSpc>
                        <a:defRPr/>
                      </a:pPr>
                      <a:r>
                        <a:rPr lang="en-US" sz="2699">
                          <a:solidFill>
                            <a:srgbClr val="000000"/>
                          </a:solidFill>
                          <a:latin typeface="Montserrat"/>
                          <a:ea typeface="Montserrat"/>
                          <a:cs typeface="Montserrat"/>
                          <a:sym typeface="Montserrat"/>
                        </a:rPr>
                        <a:t>Defines why the event is being held and the outcome it must achieve.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20304">
                <a:tc>
                  <a:txBody>
                    <a:bodyPr/>
                    <a:lstStyle/>
                    <a:p>
                      <a:pPr algn="r">
                        <a:lnSpc>
                          <a:spcPts val="3359"/>
                        </a:lnSpc>
                        <a:defRPr/>
                      </a:pPr>
                      <a:r>
                        <a:rPr lang="en-US" sz="2399" b="1">
                          <a:solidFill>
                            <a:srgbClr val="000000"/>
                          </a:solidFill>
                          <a:latin typeface="Montserrat Bold"/>
                          <a:ea typeface="Montserrat Bold"/>
                          <a:cs typeface="Montserrat Bold"/>
                          <a:sym typeface="Montserrat Bold"/>
                        </a:rPr>
                        <a:t>Stakeholder identification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2780"/>
                        </a:lnSpc>
                        <a:defRPr/>
                      </a:pPr>
                      <a:r>
                        <a:rPr lang="en-US" sz="2699">
                          <a:solidFill>
                            <a:srgbClr val="000000"/>
                          </a:solidFill>
                          <a:latin typeface="Montserrat"/>
                          <a:ea typeface="Montserrat"/>
                          <a:cs typeface="Montserrat"/>
                          <a:sym typeface="Montserrat"/>
                        </a:rPr>
                        <a:t>Lists all individuals or groups who must attend, approve, support, or be informed.</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20304">
                <a:tc>
                  <a:txBody>
                    <a:bodyPr/>
                    <a:lstStyle/>
                    <a:p>
                      <a:pPr algn="r">
                        <a:lnSpc>
                          <a:spcPts val="3359"/>
                        </a:lnSpc>
                        <a:defRPr/>
                      </a:pPr>
                      <a:r>
                        <a:rPr lang="en-US" sz="2399" b="1">
                          <a:solidFill>
                            <a:srgbClr val="000000"/>
                          </a:solidFill>
                          <a:latin typeface="Montserrat Bold"/>
                          <a:ea typeface="Montserrat Bold"/>
                          <a:cs typeface="Montserrat Bold"/>
                          <a:sym typeface="Montserrat Bold"/>
                        </a:rPr>
                        <a:t>Agenda &amp; event plan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2780"/>
                        </a:lnSpc>
                        <a:defRPr/>
                      </a:pPr>
                      <a:r>
                        <a:rPr lang="en-US" sz="2699">
                          <a:solidFill>
                            <a:srgbClr val="000000"/>
                          </a:solidFill>
                          <a:latin typeface="Montserrat"/>
                          <a:ea typeface="Montserrat"/>
                          <a:cs typeface="Montserrat"/>
                          <a:sym typeface="Montserrat"/>
                        </a:rPr>
                        <a:t>Outlines the flow of activities, timings, and responsibilities for smooth delivery.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20304">
                <a:tc>
                  <a:txBody>
                    <a:bodyPr/>
                    <a:lstStyle/>
                    <a:p>
                      <a:pPr algn="r">
                        <a:lnSpc>
                          <a:spcPts val="3359"/>
                        </a:lnSpc>
                        <a:defRPr/>
                      </a:pPr>
                      <a:r>
                        <a:rPr lang="en-US" sz="2399" b="1">
                          <a:solidFill>
                            <a:srgbClr val="000000"/>
                          </a:solidFill>
                          <a:latin typeface="Montserrat Bold"/>
                          <a:ea typeface="Montserrat Bold"/>
                          <a:cs typeface="Montserrat Bold"/>
                          <a:sym typeface="Montserrat Bold"/>
                        </a:rPr>
                        <a:t>Logistics checklist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2780"/>
                        </a:lnSpc>
                        <a:defRPr/>
                      </a:pPr>
                      <a:r>
                        <a:rPr lang="en-US" sz="2699">
                          <a:solidFill>
                            <a:srgbClr val="000000"/>
                          </a:solidFill>
                          <a:latin typeface="Montserrat"/>
                          <a:ea typeface="Montserrat"/>
                          <a:cs typeface="Montserrat"/>
                          <a:sym typeface="Montserrat"/>
                        </a:rPr>
                        <a:t>A structured list of all physical, technical, and administrative requirements for the event.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20304">
                <a:tc>
                  <a:txBody>
                    <a:bodyPr/>
                    <a:lstStyle/>
                    <a:p>
                      <a:pPr algn="r">
                        <a:lnSpc>
                          <a:spcPts val="3359"/>
                        </a:lnSpc>
                        <a:defRPr/>
                      </a:pPr>
                      <a:r>
                        <a:rPr lang="en-US" sz="2399" b="1">
                          <a:solidFill>
                            <a:srgbClr val="000000"/>
                          </a:solidFill>
                          <a:latin typeface="Montserrat Bold"/>
                          <a:ea typeface="Montserrat Bold"/>
                          <a:cs typeface="Montserrat Bold"/>
                          <a:sym typeface="Montserrat Bold"/>
                        </a:rPr>
                        <a:t>Communication timeline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2780"/>
                        </a:lnSpc>
                        <a:defRPr/>
                      </a:pPr>
                      <a:r>
                        <a:rPr lang="en-US" sz="2699">
                          <a:solidFill>
                            <a:srgbClr val="000000"/>
                          </a:solidFill>
                          <a:latin typeface="Montserrat"/>
                          <a:ea typeface="Montserrat"/>
                          <a:cs typeface="Montserrat"/>
                          <a:sym typeface="Montserrat"/>
                        </a:rPr>
                        <a:t>A schedule showing what information must be sent, to whom, and at what time.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97018">
                <a:tc>
                  <a:txBody>
                    <a:bodyPr/>
                    <a:lstStyle/>
                    <a:p>
                      <a:pPr algn="r">
                        <a:lnSpc>
                          <a:spcPts val="3359"/>
                        </a:lnSpc>
                        <a:defRPr/>
                      </a:pPr>
                      <a:r>
                        <a:rPr lang="en-US" sz="2399" b="1">
                          <a:solidFill>
                            <a:srgbClr val="000000"/>
                          </a:solidFill>
                          <a:latin typeface="Montserrat Bold"/>
                          <a:ea typeface="Montserrat Bold"/>
                          <a:cs typeface="Montserrat Bold"/>
                          <a:sym typeface="Montserrat Bold"/>
                        </a:rPr>
                        <a:t>Execution plan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2780"/>
                        </a:lnSpc>
                        <a:defRPr/>
                      </a:pPr>
                      <a:r>
                        <a:rPr lang="en-US" sz="2699">
                          <a:solidFill>
                            <a:srgbClr val="000000"/>
                          </a:solidFill>
                          <a:latin typeface="Montserrat"/>
                          <a:ea typeface="Montserrat"/>
                          <a:cs typeface="Montserrat"/>
                          <a:sym typeface="Montserrat"/>
                        </a:rPr>
                        <a:t>A step-by-step guide for coordinating the event on the actual day.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20304">
                <a:tc>
                  <a:txBody>
                    <a:bodyPr/>
                    <a:lstStyle/>
                    <a:p>
                      <a:pPr algn="r">
                        <a:lnSpc>
                          <a:spcPts val="3359"/>
                        </a:lnSpc>
                        <a:defRPr/>
                      </a:pPr>
                      <a:r>
                        <a:rPr lang="en-US" sz="2399" b="1">
                          <a:solidFill>
                            <a:srgbClr val="000000"/>
                          </a:solidFill>
                          <a:latin typeface="Montserrat Bold"/>
                          <a:ea typeface="Montserrat Bold"/>
                          <a:cs typeface="Montserrat Bold"/>
                          <a:sym typeface="Montserrat Bold"/>
                        </a:rPr>
                        <a:t>Post-event report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2780"/>
                        </a:lnSpc>
                        <a:defRPr/>
                      </a:pPr>
                      <a:r>
                        <a:rPr lang="en-US" sz="2699">
                          <a:solidFill>
                            <a:srgbClr val="000000"/>
                          </a:solidFill>
                          <a:latin typeface="Montserrat"/>
                          <a:ea typeface="Montserrat"/>
                          <a:cs typeface="Montserrat"/>
                          <a:sym typeface="Montserrat"/>
                        </a:rPr>
                        <a:t>A summary of outcomes, attendance, lessons learned, and recommendations for improvement.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TextBox 3"/>
          <p:cNvSpPr txBox="1"/>
          <p:nvPr/>
        </p:nvSpPr>
        <p:spPr>
          <a:xfrm>
            <a:off x="1028700" y="778828"/>
            <a:ext cx="9258300" cy="551433"/>
          </a:xfrm>
          <a:prstGeom prst="rect">
            <a:avLst/>
          </a:prstGeom>
        </p:spPr>
        <p:txBody>
          <a:bodyPr wrap="square" lIns="0" tIns="0" rIns="0" bIns="0" rtlCol="0" anchor="t">
            <a:spAutoFit/>
          </a:bodyPr>
          <a:lstStyle/>
          <a:p>
            <a:pPr algn="ctr">
              <a:lnSpc>
                <a:spcPts val="4300"/>
              </a:lnSpc>
              <a:spcBef>
                <a:spcPct val="0"/>
              </a:spcBef>
            </a:pPr>
            <a:r>
              <a:rPr lang="en-US" sz="4300" b="1" spc="-236" dirty="0">
                <a:solidFill>
                  <a:srgbClr val="000000"/>
                </a:solidFill>
                <a:latin typeface="Montserrat Bold"/>
                <a:ea typeface="Montserrat Bold"/>
                <a:cs typeface="Montserrat Bold"/>
                <a:sym typeface="Montserrat Bold"/>
              </a:rPr>
              <a:t>Event Management Essentials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989780"/>
            <a:ext cx="4152007" cy="1900371"/>
            <a:chOff x="0" y="0"/>
            <a:chExt cx="1093533" cy="500509"/>
          </a:xfrm>
        </p:grpSpPr>
        <p:sp>
          <p:nvSpPr>
            <p:cNvPr id="3" name="Freeform 3"/>
            <p:cNvSpPr/>
            <p:nvPr/>
          </p:nvSpPr>
          <p:spPr>
            <a:xfrm>
              <a:off x="0" y="0"/>
              <a:ext cx="1093533" cy="500509"/>
            </a:xfrm>
            <a:custGeom>
              <a:avLst/>
              <a:gdLst/>
              <a:ahLst/>
              <a:cxnLst/>
              <a:rect l="l" t="t" r="r" b="b"/>
              <a:pathLst>
                <a:path w="1093533" h="500509">
                  <a:moveTo>
                    <a:pt x="0" y="0"/>
                  </a:moveTo>
                  <a:lnTo>
                    <a:pt x="1093533" y="0"/>
                  </a:lnTo>
                  <a:lnTo>
                    <a:pt x="1093533" y="500509"/>
                  </a:lnTo>
                  <a:lnTo>
                    <a:pt x="0" y="500509"/>
                  </a:lnTo>
                  <a:close/>
                </a:path>
              </a:pathLst>
            </a:custGeom>
            <a:solidFill>
              <a:srgbClr val="FE731B"/>
            </a:solidFill>
          </p:spPr>
          <p:txBody>
            <a:bodyPr/>
            <a:lstStyle/>
            <a:p>
              <a:endParaRPr lang="en-US"/>
            </a:p>
          </p:txBody>
        </p:sp>
        <p:sp>
          <p:nvSpPr>
            <p:cNvPr id="4" name="TextBox 4"/>
            <p:cNvSpPr txBox="1"/>
            <p:nvPr/>
          </p:nvSpPr>
          <p:spPr>
            <a:xfrm>
              <a:off x="0" y="-47625"/>
              <a:ext cx="1093533" cy="548134"/>
            </a:xfrm>
            <a:prstGeom prst="rect">
              <a:avLst/>
            </a:prstGeom>
          </p:spPr>
          <p:txBody>
            <a:bodyPr lIns="50800" tIns="50800" rIns="50800" bIns="50800" rtlCol="0" anchor="ctr"/>
            <a:lstStyle/>
            <a:p>
              <a:pPr algn="ctr">
                <a:lnSpc>
                  <a:spcPts val="4199"/>
                </a:lnSpc>
              </a:pPr>
              <a:r>
                <a:rPr lang="en-US" sz="2999">
                  <a:solidFill>
                    <a:srgbClr val="000000"/>
                  </a:solidFill>
                  <a:latin typeface="Montserrat"/>
                  <a:ea typeface="Montserrat"/>
                  <a:cs typeface="Montserrat"/>
                  <a:sym typeface="Montserrat"/>
                </a:rPr>
                <a:t>Pre-meeting preparation</a:t>
              </a:r>
            </a:p>
          </p:txBody>
        </p:sp>
      </p:grpSp>
      <p:grpSp>
        <p:nvGrpSpPr>
          <p:cNvPr id="5" name="Group 5"/>
          <p:cNvGrpSpPr/>
          <p:nvPr/>
        </p:nvGrpSpPr>
        <p:grpSpPr>
          <a:xfrm>
            <a:off x="6331365" y="2989780"/>
            <a:ext cx="4152007" cy="1900371"/>
            <a:chOff x="0" y="0"/>
            <a:chExt cx="1093533" cy="500509"/>
          </a:xfrm>
        </p:grpSpPr>
        <p:sp>
          <p:nvSpPr>
            <p:cNvPr id="6" name="Freeform 6"/>
            <p:cNvSpPr/>
            <p:nvPr/>
          </p:nvSpPr>
          <p:spPr>
            <a:xfrm>
              <a:off x="0" y="0"/>
              <a:ext cx="1093533" cy="500509"/>
            </a:xfrm>
            <a:custGeom>
              <a:avLst/>
              <a:gdLst/>
              <a:ahLst/>
              <a:cxnLst/>
              <a:rect l="l" t="t" r="r" b="b"/>
              <a:pathLst>
                <a:path w="1093533" h="500509">
                  <a:moveTo>
                    <a:pt x="0" y="0"/>
                  </a:moveTo>
                  <a:lnTo>
                    <a:pt x="1093533" y="0"/>
                  </a:lnTo>
                  <a:lnTo>
                    <a:pt x="1093533" y="500509"/>
                  </a:lnTo>
                  <a:lnTo>
                    <a:pt x="0" y="500509"/>
                  </a:lnTo>
                  <a:close/>
                </a:path>
              </a:pathLst>
            </a:custGeom>
            <a:solidFill>
              <a:srgbClr val="FE731B"/>
            </a:solidFill>
          </p:spPr>
          <p:txBody>
            <a:bodyPr/>
            <a:lstStyle/>
            <a:p>
              <a:endParaRPr lang="en-US"/>
            </a:p>
          </p:txBody>
        </p:sp>
        <p:sp>
          <p:nvSpPr>
            <p:cNvPr id="7" name="TextBox 7"/>
            <p:cNvSpPr txBox="1"/>
            <p:nvPr/>
          </p:nvSpPr>
          <p:spPr>
            <a:xfrm>
              <a:off x="0" y="-47625"/>
              <a:ext cx="1093533" cy="548134"/>
            </a:xfrm>
            <a:prstGeom prst="rect">
              <a:avLst/>
            </a:prstGeom>
          </p:spPr>
          <p:txBody>
            <a:bodyPr lIns="50800" tIns="50800" rIns="50800" bIns="50800" rtlCol="0" anchor="ctr"/>
            <a:lstStyle/>
            <a:p>
              <a:pPr algn="ctr">
                <a:lnSpc>
                  <a:spcPts val="4199"/>
                </a:lnSpc>
              </a:pPr>
              <a:r>
                <a:rPr lang="en-US" sz="2999">
                  <a:solidFill>
                    <a:srgbClr val="000000"/>
                  </a:solidFill>
                  <a:latin typeface="Montserrat"/>
                  <a:ea typeface="Montserrat"/>
                  <a:cs typeface="Montserrat"/>
                  <a:sym typeface="Montserrat"/>
                </a:rPr>
                <a:t>Smart invitation</a:t>
              </a:r>
            </a:p>
          </p:txBody>
        </p:sp>
      </p:grpSp>
      <p:grpSp>
        <p:nvGrpSpPr>
          <p:cNvPr id="8" name="Group 8"/>
          <p:cNvGrpSpPr/>
          <p:nvPr/>
        </p:nvGrpSpPr>
        <p:grpSpPr>
          <a:xfrm>
            <a:off x="6331365" y="5204625"/>
            <a:ext cx="4152007" cy="2081197"/>
            <a:chOff x="0" y="-47625"/>
            <a:chExt cx="1093533" cy="548134"/>
          </a:xfrm>
        </p:grpSpPr>
        <p:sp>
          <p:nvSpPr>
            <p:cNvPr id="9" name="Freeform 9"/>
            <p:cNvSpPr/>
            <p:nvPr/>
          </p:nvSpPr>
          <p:spPr>
            <a:xfrm>
              <a:off x="0" y="0"/>
              <a:ext cx="1093533" cy="500509"/>
            </a:xfrm>
            <a:custGeom>
              <a:avLst/>
              <a:gdLst/>
              <a:ahLst/>
              <a:cxnLst/>
              <a:rect l="l" t="t" r="r" b="b"/>
              <a:pathLst>
                <a:path w="1093533" h="500509">
                  <a:moveTo>
                    <a:pt x="0" y="0"/>
                  </a:moveTo>
                  <a:lnTo>
                    <a:pt x="1093533" y="0"/>
                  </a:lnTo>
                  <a:lnTo>
                    <a:pt x="1093533" y="500509"/>
                  </a:lnTo>
                  <a:lnTo>
                    <a:pt x="0" y="500509"/>
                  </a:lnTo>
                  <a:close/>
                </a:path>
              </a:pathLst>
            </a:custGeom>
            <a:solidFill>
              <a:srgbClr val="FE731B"/>
            </a:solidFill>
          </p:spPr>
          <p:txBody>
            <a:bodyPr/>
            <a:lstStyle/>
            <a:p>
              <a:endParaRPr lang="en-US"/>
            </a:p>
          </p:txBody>
        </p:sp>
        <p:sp>
          <p:nvSpPr>
            <p:cNvPr id="10" name="TextBox 10"/>
            <p:cNvSpPr txBox="1"/>
            <p:nvPr/>
          </p:nvSpPr>
          <p:spPr>
            <a:xfrm>
              <a:off x="0" y="-47625"/>
              <a:ext cx="1093533" cy="548134"/>
            </a:xfrm>
            <a:prstGeom prst="rect">
              <a:avLst/>
            </a:prstGeom>
          </p:spPr>
          <p:txBody>
            <a:bodyPr lIns="50800" tIns="50800" rIns="50800" bIns="50800" rtlCol="0" anchor="ctr"/>
            <a:lstStyle/>
            <a:p>
              <a:pPr algn="ctr">
                <a:lnSpc>
                  <a:spcPts val="4199"/>
                </a:lnSpc>
              </a:pPr>
              <a:endParaRPr lang="en-US" sz="2999" dirty="0">
                <a:solidFill>
                  <a:srgbClr val="000000"/>
                </a:solidFill>
                <a:latin typeface="Montserrat"/>
                <a:ea typeface="Montserrat"/>
                <a:cs typeface="Montserrat"/>
                <a:sym typeface="Montserrat"/>
              </a:endParaRPr>
            </a:p>
          </p:txBody>
        </p:sp>
      </p:grpSp>
      <p:grpSp>
        <p:nvGrpSpPr>
          <p:cNvPr id="11" name="Group 11"/>
          <p:cNvGrpSpPr/>
          <p:nvPr/>
        </p:nvGrpSpPr>
        <p:grpSpPr>
          <a:xfrm>
            <a:off x="1028700" y="5385451"/>
            <a:ext cx="4152007" cy="1900371"/>
            <a:chOff x="0" y="0"/>
            <a:chExt cx="1093533" cy="500509"/>
          </a:xfrm>
        </p:grpSpPr>
        <p:sp>
          <p:nvSpPr>
            <p:cNvPr id="12" name="Freeform 12"/>
            <p:cNvSpPr/>
            <p:nvPr/>
          </p:nvSpPr>
          <p:spPr>
            <a:xfrm>
              <a:off x="0" y="0"/>
              <a:ext cx="1093533" cy="500509"/>
            </a:xfrm>
            <a:custGeom>
              <a:avLst/>
              <a:gdLst/>
              <a:ahLst/>
              <a:cxnLst/>
              <a:rect l="l" t="t" r="r" b="b"/>
              <a:pathLst>
                <a:path w="1093533" h="500509">
                  <a:moveTo>
                    <a:pt x="0" y="0"/>
                  </a:moveTo>
                  <a:lnTo>
                    <a:pt x="1093533" y="0"/>
                  </a:lnTo>
                  <a:lnTo>
                    <a:pt x="1093533" y="500509"/>
                  </a:lnTo>
                  <a:lnTo>
                    <a:pt x="0" y="500509"/>
                  </a:lnTo>
                  <a:close/>
                </a:path>
              </a:pathLst>
            </a:custGeom>
            <a:solidFill>
              <a:srgbClr val="FE731B"/>
            </a:solidFill>
          </p:spPr>
          <p:txBody>
            <a:bodyPr/>
            <a:lstStyle/>
            <a:p>
              <a:endParaRPr lang="en-US" dirty="0"/>
            </a:p>
          </p:txBody>
        </p:sp>
        <p:sp>
          <p:nvSpPr>
            <p:cNvPr id="13" name="TextBox 13"/>
            <p:cNvSpPr txBox="1"/>
            <p:nvPr/>
          </p:nvSpPr>
          <p:spPr>
            <a:xfrm>
              <a:off x="0" y="-47625"/>
              <a:ext cx="1093533" cy="548134"/>
            </a:xfrm>
            <a:prstGeom prst="rect">
              <a:avLst/>
            </a:prstGeom>
          </p:spPr>
          <p:txBody>
            <a:bodyPr lIns="50800" tIns="50800" rIns="50800" bIns="50800" rtlCol="0" anchor="ctr"/>
            <a:lstStyle/>
            <a:p>
              <a:pPr algn="ctr">
                <a:lnSpc>
                  <a:spcPts val="4199"/>
                </a:lnSpc>
              </a:pPr>
              <a:r>
                <a:rPr lang="en-US" sz="2999" dirty="0">
                  <a:solidFill>
                    <a:srgbClr val="000000"/>
                  </a:solidFill>
                  <a:latin typeface="Montserrat"/>
                  <a:ea typeface="Montserrat"/>
                  <a:cs typeface="Montserrat"/>
                  <a:sym typeface="Montserrat"/>
                </a:rPr>
                <a:t>Day-of coordination</a:t>
              </a:r>
            </a:p>
          </p:txBody>
        </p:sp>
      </p:grpSp>
      <p:grpSp>
        <p:nvGrpSpPr>
          <p:cNvPr id="14" name="Group 14"/>
          <p:cNvGrpSpPr/>
          <p:nvPr/>
        </p:nvGrpSpPr>
        <p:grpSpPr>
          <a:xfrm>
            <a:off x="1028700" y="7857322"/>
            <a:ext cx="4152007" cy="1900371"/>
            <a:chOff x="0" y="0"/>
            <a:chExt cx="1093533" cy="500509"/>
          </a:xfrm>
        </p:grpSpPr>
        <p:sp>
          <p:nvSpPr>
            <p:cNvPr id="15" name="Freeform 15"/>
            <p:cNvSpPr/>
            <p:nvPr/>
          </p:nvSpPr>
          <p:spPr>
            <a:xfrm>
              <a:off x="0" y="0"/>
              <a:ext cx="1093533" cy="500509"/>
            </a:xfrm>
            <a:custGeom>
              <a:avLst/>
              <a:gdLst/>
              <a:ahLst/>
              <a:cxnLst/>
              <a:rect l="l" t="t" r="r" b="b"/>
              <a:pathLst>
                <a:path w="1093533" h="500509">
                  <a:moveTo>
                    <a:pt x="0" y="0"/>
                  </a:moveTo>
                  <a:lnTo>
                    <a:pt x="1093533" y="0"/>
                  </a:lnTo>
                  <a:lnTo>
                    <a:pt x="1093533" y="500509"/>
                  </a:lnTo>
                  <a:lnTo>
                    <a:pt x="0" y="500509"/>
                  </a:lnTo>
                  <a:close/>
                </a:path>
              </a:pathLst>
            </a:custGeom>
            <a:solidFill>
              <a:srgbClr val="FE731B"/>
            </a:solidFill>
          </p:spPr>
          <p:txBody>
            <a:bodyPr/>
            <a:lstStyle/>
            <a:p>
              <a:endParaRPr lang="en-US"/>
            </a:p>
          </p:txBody>
        </p:sp>
        <p:sp>
          <p:nvSpPr>
            <p:cNvPr id="16" name="TextBox 16"/>
            <p:cNvSpPr txBox="1"/>
            <p:nvPr/>
          </p:nvSpPr>
          <p:spPr>
            <a:xfrm>
              <a:off x="0" y="-47625"/>
              <a:ext cx="1093533" cy="548134"/>
            </a:xfrm>
            <a:prstGeom prst="rect">
              <a:avLst/>
            </a:prstGeom>
          </p:spPr>
          <p:txBody>
            <a:bodyPr lIns="50800" tIns="50800" rIns="50800" bIns="50800" rtlCol="0" anchor="ctr"/>
            <a:lstStyle/>
            <a:p>
              <a:pPr algn="ctr">
                <a:lnSpc>
                  <a:spcPts val="4199"/>
                </a:lnSpc>
              </a:pPr>
              <a:r>
                <a:rPr lang="en-US" sz="2999">
                  <a:solidFill>
                    <a:srgbClr val="000000"/>
                  </a:solidFill>
                  <a:latin typeface="Montserrat"/>
                  <a:ea typeface="Montserrat"/>
                  <a:cs typeface="Montserrat"/>
                  <a:sym typeface="Montserrat"/>
                </a:rPr>
                <a:t>Follow-up &amp; action tracking</a:t>
              </a:r>
            </a:p>
          </p:txBody>
        </p:sp>
      </p:grpSp>
      <p:grpSp>
        <p:nvGrpSpPr>
          <p:cNvPr id="17" name="Group 17"/>
          <p:cNvGrpSpPr/>
          <p:nvPr/>
        </p:nvGrpSpPr>
        <p:grpSpPr>
          <a:xfrm>
            <a:off x="5180707" y="3289416"/>
            <a:ext cx="1301099" cy="1301099"/>
            <a:chOff x="0" y="0"/>
            <a:chExt cx="812800" cy="812800"/>
          </a:xfrm>
        </p:grpSpPr>
        <p:sp>
          <p:nvSpPr>
            <p:cNvPr id="18" name="Freeform 18"/>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626953">
                <a:alpha val="55686"/>
              </a:srgbClr>
            </a:solidFill>
          </p:spPr>
          <p:txBody>
            <a:bodyPr/>
            <a:lstStyle/>
            <a:p>
              <a:endParaRPr lang="en-US"/>
            </a:p>
          </p:txBody>
        </p:sp>
        <p:sp>
          <p:nvSpPr>
            <p:cNvPr id="19" name="TextBox 19"/>
            <p:cNvSpPr txBox="1"/>
            <p:nvPr/>
          </p:nvSpPr>
          <p:spPr>
            <a:xfrm>
              <a:off x="0" y="155575"/>
              <a:ext cx="711200" cy="454025"/>
            </a:xfrm>
            <a:prstGeom prst="rect">
              <a:avLst/>
            </a:prstGeom>
          </p:spPr>
          <p:txBody>
            <a:bodyPr lIns="50800" tIns="50800" rIns="50800" bIns="50800" rtlCol="0" anchor="ctr"/>
            <a:lstStyle/>
            <a:p>
              <a:pPr algn="ctr">
                <a:lnSpc>
                  <a:spcPts val="4199"/>
                </a:lnSpc>
              </a:pPr>
              <a:endParaRPr/>
            </a:p>
          </p:txBody>
        </p:sp>
      </p:grpSp>
      <p:grpSp>
        <p:nvGrpSpPr>
          <p:cNvPr id="20" name="Group 20"/>
          <p:cNvGrpSpPr/>
          <p:nvPr/>
        </p:nvGrpSpPr>
        <p:grpSpPr>
          <a:xfrm rot="5400000">
            <a:off x="7930880" y="4492950"/>
            <a:ext cx="1301099" cy="1301099"/>
            <a:chOff x="0" y="0"/>
            <a:chExt cx="812800" cy="812800"/>
          </a:xfrm>
        </p:grpSpPr>
        <p:sp>
          <p:nvSpPr>
            <p:cNvPr id="21" name="Freeform 21"/>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626953">
                <a:alpha val="55686"/>
              </a:srgbClr>
            </a:solidFill>
          </p:spPr>
          <p:txBody>
            <a:bodyPr/>
            <a:lstStyle/>
            <a:p>
              <a:endParaRPr lang="en-US"/>
            </a:p>
          </p:txBody>
        </p:sp>
        <p:sp>
          <p:nvSpPr>
            <p:cNvPr id="22" name="TextBox 22"/>
            <p:cNvSpPr txBox="1"/>
            <p:nvPr/>
          </p:nvSpPr>
          <p:spPr>
            <a:xfrm>
              <a:off x="0" y="155575"/>
              <a:ext cx="711200" cy="454025"/>
            </a:xfrm>
            <a:prstGeom prst="rect">
              <a:avLst/>
            </a:prstGeom>
          </p:spPr>
          <p:txBody>
            <a:bodyPr lIns="50800" tIns="50800" rIns="50800" bIns="50800" rtlCol="0" anchor="ctr"/>
            <a:lstStyle/>
            <a:p>
              <a:pPr algn="ctr">
                <a:lnSpc>
                  <a:spcPts val="4199"/>
                </a:lnSpc>
              </a:pPr>
              <a:endParaRPr/>
            </a:p>
          </p:txBody>
        </p:sp>
      </p:grpSp>
      <p:grpSp>
        <p:nvGrpSpPr>
          <p:cNvPr id="23" name="Group 23"/>
          <p:cNvGrpSpPr/>
          <p:nvPr/>
        </p:nvGrpSpPr>
        <p:grpSpPr>
          <a:xfrm rot="-10800000">
            <a:off x="5030266" y="5685087"/>
            <a:ext cx="1301099" cy="1301099"/>
            <a:chOff x="0" y="0"/>
            <a:chExt cx="812800" cy="812800"/>
          </a:xfrm>
        </p:grpSpPr>
        <p:sp>
          <p:nvSpPr>
            <p:cNvPr id="24" name="Freeform 24"/>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626953">
                <a:alpha val="55686"/>
              </a:srgbClr>
            </a:solidFill>
          </p:spPr>
          <p:txBody>
            <a:bodyPr/>
            <a:lstStyle/>
            <a:p>
              <a:endParaRPr lang="en-US"/>
            </a:p>
          </p:txBody>
        </p:sp>
        <p:sp>
          <p:nvSpPr>
            <p:cNvPr id="25" name="TextBox 25"/>
            <p:cNvSpPr txBox="1"/>
            <p:nvPr/>
          </p:nvSpPr>
          <p:spPr>
            <a:xfrm>
              <a:off x="0" y="155575"/>
              <a:ext cx="711200" cy="454025"/>
            </a:xfrm>
            <a:prstGeom prst="rect">
              <a:avLst/>
            </a:prstGeom>
          </p:spPr>
          <p:txBody>
            <a:bodyPr lIns="50800" tIns="50800" rIns="50800" bIns="50800" rtlCol="0" anchor="ctr"/>
            <a:lstStyle/>
            <a:p>
              <a:pPr algn="ctr">
                <a:lnSpc>
                  <a:spcPts val="4199"/>
                </a:lnSpc>
              </a:pPr>
              <a:endParaRPr/>
            </a:p>
          </p:txBody>
        </p:sp>
      </p:grpSp>
      <p:grpSp>
        <p:nvGrpSpPr>
          <p:cNvPr id="26" name="Group 26"/>
          <p:cNvGrpSpPr/>
          <p:nvPr/>
        </p:nvGrpSpPr>
        <p:grpSpPr>
          <a:xfrm rot="5400000">
            <a:off x="2454154" y="6986186"/>
            <a:ext cx="1301099" cy="1301099"/>
            <a:chOff x="0" y="0"/>
            <a:chExt cx="812800" cy="812800"/>
          </a:xfrm>
        </p:grpSpPr>
        <p:sp>
          <p:nvSpPr>
            <p:cNvPr id="27" name="Freeform 27"/>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626953">
                <a:alpha val="55686"/>
              </a:srgbClr>
            </a:solidFill>
          </p:spPr>
          <p:txBody>
            <a:bodyPr/>
            <a:lstStyle/>
            <a:p>
              <a:endParaRPr lang="en-US"/>
            </a:p>
          </p:txBody>
        </p:sp>
        <p:sp>
          <p:nvSpPr>
            <p:cNvPr id="28" name="TextBox 28"/>
            <p:cNvSpPr txBox="1"/>
            <p:nvPr/>
          </p:nvSpPr>
          <p:spPr>
            <a:xfrm>
              <a:off x="0" y="155575"/>
              <a:ext cx="711200" cy="454025"/>
            </a:xfrm>
            <a:prstGeom prst="rect">
              <a:avLst/>
            </a:prstGeom>
          </p:spPr>
          <p:txBody>
            <a:bodyPr lIns="50800" tIns="50800" rIns="50800" bIns="50800" rtlCol="0" anchor="ctr"/>
            <a:lstStyle/>
            <a:p>
              <a:pPr algn="ctr">
                <a:lnSpc>
                  <a:spcPts val="4199"/>
                </a:lnSpc>
              </a:pPr>
              <a:endParaRPr/>
            </a:p>
          </p:txBody>
        </p:sp>
      </p:grpSp>
      <p:grpSp>
        <p:nvGrpSpPr>
          <p:cNvPr id="29" name="Group 29"/>
          <p:cNvGrpSpPr/>
          <p:nvPr/>
        </p:nvGrpSpPr>
        <p:grpSpPr>
          <a:xfrm>
            <a:off x="5180707" y="8156958"/>
            <a:ext cx="1301099" cy="1301099"/>
            <a:chOff x="0" y="0"/>
            <a:chExt cx="812800" cy="812800"/>
          </a:xfrm>
        </p:grpSpPr>
        <p:sp>
          <p:nvSpPr>
            <p:cNvPr id="30" name="Freeform 30"/>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626953">
                <a:alpha val="55686"/>
              </a:srgbClr>
            </a:solidFill>
          </p:spPr>
          <p:txBody>
            <a:bodyPr/>
            <a:lstStyle/>
            <a:p>
              <a:endParaRPr lang="en-US"/>
            </a:p>
          </p:txBody>
        </p:sp>
        <p:sp>
          <p:nvSpPr>
            <p:cNvPr id="31" name="TextBox 31"/>
            <p:cNvSpPr txBox="1"/>
            <p:nvPr/>
          </p:nvSpPr>
          <p:spPr>
            <a:xfrm>
              <a:off x="0" y="155575"/>
              <a:ext cx="711200" cy="454025"/>
            </a:xfrm>
            <a:prstGeom prst="rect">
              <a:avLst/>
            </a:prstGeom>
          </p:spPr>
          <p:txBody>
            <a:bodyPr lIns="50800" tIns="50800" rIns="50800" bIns="50800" rtlCol="0" anchor="ctr"/>
            <a:lstStyle/>
            <a:p>
              <a:pPr algn="ctr">
                <a:lnSpc>
                  <a:spcPts val="4199"/>
                </a:lnSpc>
              </a:pPr>
              <a:endParaRPr/>
            </a:p>
          </p:txBody>
        </p:sp>
      </p:grpSp>
      <p:sp>
        <p:nvSpPr>
          <p:cNvPr id="32" name="Freeform 32"/>
          <p:cNvSpPr/>
          <p:nvPr/>
        </p:nvSpPr>
        <p:spPr>
          <a:xfrm>
            <a:off x="11410643" y="57685"/>
            <a:ext cx="6172329" cy="10229315"/>
          </a:xfrm>
          <a:custGeom>
            <a:avLst/>
            <a:gdLst/>
            <a:ahLst/>
            <a:cxnLst/>
            <a:rect l="l" t="t" r="r" b="b"/>
            <a:pathLst>
              <a:path w="6172329" h="10229315">
                <a:moveTo>
                  <a:pt x="0" y="0"/>
                </a:moveTo>
                <a:lnTo>
                  <a:pt x="6172329" y="0"/>
                </a:lnTo>
                <a:lnTo>
                  <a:pt x="6172329" y="10229315"/>
                </a:lnTo>
                <a:lnTo>
                  <a:pt x="0" y="10229315"/>
                </a:lnTo>
                <a:lnTo>
                  <a:pt x="0" y="0"/>
                </a:lnTo>
                <a:close/>
              </a:path>
            </a:pathLst>
          </a:custGeom>
          <a:blipFill>
            <a:blip r:embed="rId3"/>
            <a:stretch>
              <a:fillRect l="-84551" r="-71976" b="-3320"/>
            </a:stretch>
          </a:blipFill>
        </p:spPr>
        <p:txBody>
          <a:bodyPr/>
          <a:lstStyle/>
          <a:p>
            <a:endParaRPr lang="en-US"/>
          </a:p>
        </p:txBody>
      </p:sp>
      <p:sp>
        <p:nvSpPr>
          <p:cNvPr id="33" name="TextBox 33"/>
          <p:cNvSpPr txBox="1"/>
          <p:nvPr/>
        </p:nvSpPr>
        <p:spPr>
          <a:xfrm>
            <a:off x="1028700" y="1123950"/>
            <a:ext cx="7552730" cy="660400"/>
          </a:xfrm>
          <a:prstGeom prst="rect">
            <a:avLst/>
          </a:prstGeom>
        </p:spPr>
        <p:txBody>
          <a:bodyPr lIns="0" tIns="0" rIns="0" bIns="0" rtlCol="0" anchor="t">
            <a:spAutoFit/>
          </a:bodyPr>
          <a:lstStyle/>
          <a:p>
            <a:pPr algn="l">
              <a:lnSpc>
                <a:spcPts val="5000"/>
              </a:lnSpc>
              <a:spcBef>
                <a:spcPct val="0"/>
              </a:spcBef>
            </a:pPr>
            <a:r>
              <a:rPr lang="en-US" sz="5000" b="1" spc="-275" dirty="0">
                <a:solidFill>
                  <a:srgbClr val="000000"/>
                </a:solidFill>
                <a:latin typeface="Montserrat Bold"/>
                <a:ea typeface="Montserrat Bold"/>
                <a:cs typeface="Montserrat Bold"/>
                <a:sym typeface="Montserrat Bold"/>
              </a:rPr>
              <a:t>MEETING MANAGEMENT</a:t>
            </a:r>
          </a:p>
        </p:txBody>
      </p:sp>
      <p:sp>
        <p:nvSpPr>
          <p:cNvPr id="34" name="TextBox 34"/>
          <p:cNvSpPr txBox="1"/>
          <p:nvPr/>
        </p:nvSpPr>
        <p:spPr>
          <a:xfrm>
            <a:off x="1028700" y="2137608"/>
            <a:ext cx="8877300" cy="551433"/>
          </a:xfrm>
          <a:prstGeom prst="rect">
            <a:avLst/>
          </a:prstGeom>
        </p:spPr>
        <p:txBody>
          <a:bodyPr wrap="square" lIns="0" tIns="0" rIns="0" bIns="0" rtlCol="0" anchor="t">
            <a:spAutoFit/>
          </a:bodyPr>
          <a:lstStyle/>
          <a:p>
            <a:pPr algn="ctr">
              <a:lnSpc>
                <a:spcPts val="4300"/>
              </a:lnSpc>
              <a:spcBef>
                <a:spcPct val="0"/>
              </a:spcBef>
            </a:pPr>
            <a:r>
              <a:rPr lang="en-US" sz="4300" b="1" spc="-236" dirty="0">
                <a:solidFill>
                  <a:srgbClr val="000000"/>
                </a:solidFill>
                <a:latin typeface="Montserrat Bold"/>
                <a:ea typeface="Montserrat Bold"/>
                <a:cs typeface="Montserrat Bold"/>
                <a:sym typeface="Montserrat Bold"/>
              </a:rPr>
              <a:t>The Meeting Management Flow</a:t>
            </a:r>
          </a:p>
        </p:txBody>
      </p:sp>
      <p:sp>
        <p:nvSpPr>
          <p:cNvPr id="36" name="TextBox 35">
            <a:extLst>
              <a:ext uri="{FF2B5EF4-FFF2-40B4-BE49-F238E27FC236}">
                <a16:creationId xmlns:a16="http://schemas.microsoft.com/office/drawing/2014/main" id="{5FCD6F1F-3C58-4A8D-A112-5A1AA26C3A0E}"/>
              </a:ext>
            </a:extLst>
          </p:cNvPr>
          <p:cNvSpPr txBox="1"/>
          <p:nvPr/>
        </p:nvSpPr>
        <p:spPr>
          <a:xfrm>
            <a:off x="6704757" y="6150970"/>
            <a:ext cx="3404787" cy="553998"/>
          </a:xfrm>
          <a:prstGeom prst="rect">
            <a:avLst/>
          </a:prstGeom>
          <a:noFill/>
        </p:spPr>
        <p:txBody>
          <a:bodyPr wrap="square">
            <a:spAutoFit/>
          </a:bodyPr>
          <a:lstStyle/>
          <a:p>
            <a:r>
              <a:rPr lang="en-US" sz="3000" dirty="0">
                <a:solidFill>
                  <a:srgbClr val="000000"/>
                </a:solidFill>
                <a:latin typeface="Montserrat"/>
                <a:ea typeface="Montserrat"/>
                <a:cs typeface="Montserrat"/>
                <a:sym typeface="Montserrat"/>
              </a:rPr>
              <a:t>Documentation</a:t>
            </a:r>
            <a:endParaRPr lang="en-US" sz="30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9557449" y="1866281"/>
            <a:ext cx="7701851" cy="6554437"/>
          </a:xfrm>
          <a:custGeom>
            <a:avLst/>
            <a:gdLst/>
            <a:ahLst/>
            <a:cxnLst/>
            <a:rect l="l" t="t" r="r" b="b"/>
            <a:pathLst>
              <a:path w="7701851" h="6554437">
                <a:moveTo>
                  <a:pt x="0" y="0"/>
                </a:moveTo>
                <a:lnTo>
                  <a:pt x="7701851" y="0"/>
                </a:lnTo>
                <a:lnTo>
                  <a:pt x="7701851" y="6554438"/>
                </a:lnTo>
                <a:lnTo>
                  <a:pt x="0" y="6554438"/>
                </a:lnTo>
                <a:lnTo>
                  <a:pt x="0" y="0"/>
                </a:lnTo>
                <a:close/>
              </a:path>
            </a:pathLst>
          </a:custGeom>
          <a:blipFill>
            <a:blip r:embed="rId2"/>
            <a:stretch>
              <a:fillRect l="-15244" r="-12293"/>
            </a:stretch>
          </a:blipFill>
        </p:spPr>
        <p:txBody>
          <a:bodyPr/>
          <a:lstStyle/>
          <a:p>
            <a:endParaRPr lang="en-US"/>
          </a:p>
        </p:txBody>
      </p:sp>
      <p:sp>
        <p:nvSpPr>
          <p:cNvPr id="3" name="TextBox 3"/>
          <p:cNvSpPr txBox="1"/>
          <p:nvPr/>
        </p:nvSpPr>
        <p:spPr>
          <a:xfrm>
            <a:off x="1110258" y="694379"/>
            <a:ext cx="8033742" cy="575947"/>
          </a:xfrm>
          <a:prstGeom prst="rect">
            <a:avLst/>
          </a:prstGeom>
        </p:spPr>
        <p:txBody>
          <a:bodyPr lIns="0" tIns="0" rIns="0" bIns="0" rtlCol="0" anchor="t">
            <a:spAutoFit/>
          </a:bodyPr>
          <a:lstStyle/>
          <a:p>
            <a:pPr algn="ctr">
              <a:lnSpc>
                <a:spcPts val="4300"/>
              </a:lnSpc>
              <a:spcBef>
                <a:spcPct val="0"/>
              </a:spcBef>
            </a:pPr>
            <a:r>
              <a:rPr lang="en-US" sz="4300" b="1" spc="-236" dirty="0">
                <a:solidFill>
                  <a:srgbClr val="000000"/>
                </a:solidFill>
                <a:latin typeface="Montserrat Bold"/>
                <a:ea typeface="Montserrat Bold"/>
                <a:cs typeface="Montserrat Bold"/>
                <a:sym typeface="Montserrat Bold"/>
              </a:rPr>
              <a:t>Meeting Management Mastery</a:t>
            </a:r>
          </a:p>
        </p:txBody>
      </p:sp>
      <p:sp>
        <p:nvSpPr>
          <p:cNvPr id="4" name="TextBox 4"/>
          <p:cNvSpPr txBox="1"/>
          <p:nvPr/>
        </p:nvSpPr>
        <p:spPr>
          <a:xfrm>
            <a:off x="1135941" y="1640071"/>
            <a:ext cx="7819260" cy="7664576"/>
          </a:xfrm>
          <a:prstGeom prst="rect">
            <a:avLst/>
          </a:prstGeom>
        </p:spPr>
        <p:txBody>
          <a:bodyPr lIns="0" tIns="0" rIns="0" bIns="0" rtlCol="0" anchor="t">
            <a:spAutoFit/>
          </a:bodyPr>
          <a:lstStyle/>
          <a:p>
            <a:pPr algn="l">
              <a:lnSpc>
                <a:spcPts val="4257"/>
              </a:lnSpc>
            </a:pPr>
            <a:r>
              <a:rPr lang="en-US" sz="3300" spc="-181">
                <a:solidFill>
                  <a:srgbClr val="000000"/>
                </a:solidFill>
                <a:latin typeface="Montserrat"/>
                <a:ea typeface="Montserrat"/>
                <a:cs typeface="Montserrat"/>
                <a:sym typeface="Montserrat"/>
              </a:rPr>
              <a:t>Great meetings are structured, time-bound, and action-driven.</a:t>
            </a:r>
          </a:p>
          <a:p>
            <a:pPr algn="l">
              <a:lnSpc>
                <a:spcPts val="4257"/>
              </a:lnSpc>
            </a:pPr>
            <a:endParaRPr lang="en-US" sz="3300" spc="-181">
              <a:solidFill>
                <a:srgbClr val="000000"/>
              </a:solidFill>
              <a:latin typeface="Montserrat"/>
              <a:ea typeface="Montserrat"/>
              <a:cs typeface="Montserrat"/>
              <a:sym typeface="Montserrat"/>
            </a:endParaRPr>
          </a:p>
          <a:p>
            <a:pPr algn="l">
              <a:lnSpc>
                <a:spcPts val="4257"/>
              </a:lnSpc>
            </a:pPr>
            <a:r>
              <a:rPr lang="en-US" sz="3300" spc="-181">
                <a:solidFill>
                  <a:srgbClr val="000000"/>
                </a:solidFill>
                <a:latin typeface="Montserrat"/>
                <a:ea typeface="Montserrat"/>
                <a:cs typeface="Montserrat"/>
                <a:sym typeface="Montserrat"/>
              </a:rPr>
              <a:t>The Administrator’s Core Role:</a:t>
            </a:r>
          </a:p>
          <a:p>
            <a:pPr algn="l">
              <a:lnSpc>
                <a:spcPts val="4257"/>
              </a:lnSpc>
            </a:pPr>
            <a:endParaRPr lang="en-US" sz="3300" spc="-181">
              <a:solidFill>
                <a:srgbClr val="000000"/>
              </a:solidFill>
              <a:latin typeface="Montserrat"/>
              <a:ea typeface="Montserrat"/>
              <a:cs typeface="Montserrat"/>
              <a:sym typeface="Montserrat"/>
            </a:endParaRPr>
          </a:p>
          <a:p>
            <a:pPr marL="712489" lvl="1" indent="-356245" algn="l">
              <a:lnSpc>
                <a:spcPts val="4257"/>
              </a:lnSpc>
              <a:buFont typeface="Arial"/>
              <a:buChar char="•"/>
            </a:pPr>
            <a:r>
              <a:rPr lang="en-US" sz="3300" spc="-181">
                <a:solidFill>
                  <a:srgbClr val="000000"/>
                </a:solidFill>
                <a:latin typeface="Montserrat"/>
                <a:ea typeface="Montserrat"/>
                <a:cs typeface="Montserrat"/>
                <a:sym typeface="Montserrat"/>
              </a:rPr>
              <a:t>Ensure clarity of purpose</a:t>
            </a:r>
          </a:p>
          <a:p>
            <a:pPr marL="712489" lvl="1" indent="-356245" algn="l">
              <a:lnSpc>
                <a:spcPts val="4257"/>
              </a:lnSpc>
              <a:buFont typeface="Arial"/>
              <a:buChar char="•"/>
            </a:pPr>
            <a:r>
              <a:rPr lang="en-US" sz="3300" spc="-181">
                <a:solidFill>
                  <a:srgbClr val="000000"/>
                </a:solidFill>
                <a:latin typeface="Montserrat"/>
                <a:ea typeface="Montserrat"/>
                <a:cs typeface="Montserrat"/>
                <a:sym typeface="Montserrat"/>
              </a:rPr>
              <a:t>Prepare all documentation</a:t>
            </a:r>
          </a:p>
          <a:p>
            <a:pPr marL="712489" lvl="1" indent="-356245" algn="l">
              <a:lnSpc>
                <a:spcPts val="4257"/>
              </a:lnSpc>
              <a:buFont typeface="Arial"/>
              <a:buChar char="•"/>
            </a:pPr>
            <a:r>
              <a:rPr lang="en-US" sz="3300" spc="-181">
                <a:solidFill>
                  <a:srgbClr val="000000"/>
                </a:solidFill>
                <a:latin typeface="Montserrat"/>
                <a:ea typeface="Montserrat"/>
                <a:cs typeface="Montserrat"/>
                <a:sym typeface="Montserrat"/>
              </a:rPr>
              <a:t>Maintain meeting discipline</a:t>
            </a:r>
          </a:p>
          <a:p>
            <a:pPr marL="712489" lvl="1" indent="-356245" algn="l">
              <a:lnSpc>
                <a:spcPts val="4257"/>
              </a:lnSpc>
              <a:buFont typeface="Arial"/>
              <a:buChar char="•"/>
            </a:pPr>
            <a:r>
              <a:rPr lang="en-US" sz="3300" spc="-181">
                <a:solidFill>
                  <a:srgbClr val="000000"/>
                </a:solidFill>
                <a:latin typeface="Montserrat"/>
                <a:ea typeface="Montserrat"/>
                <a:cs typeface="Montserrat"/>
                <a:sym typeface="Montserrat"/>
              </a:rPr>
              <a:t>Capture accurate action points</a:t>
            </a:r>
          </a:p>
          <a:p>
            <a:pPr marL="712489" lvl="1" indent="-356245" algn="l">
              <a:lnSpc>
                <a:spcPts val="4257"/>
              </a:lnSpc>
              <a:buFont typeface="Arial"/>
              <a:buChar char="•"/>
            </a:pPr>
            <a:r>
              <a:rPr lang="en-US" sz="3300" spc="-181">
                <a:solidFill>
                  <a:srgbClr val="000000"/>
                </a:solidFill>
                <a:latin typeface="Montserrat"/>
                <a:ea typeface="Montserrat"/>
                <a:cs typeface="Montserrat"/>
                <a:sym typeface="Montserrat"/>
              </a:rPr>
              <a:t>Ensure accountability after the meeting</a:t>
            </a:r>
          </a:p>
          <a:p>
            <a:pPr algn="l">
              <a:lnSpc>
                <a:spcPts val="4257"/>
              </a:lnSpc>
            </a:pPr>
            <a:endParaRPr lang="en-US" sz="3300" spc="-181">
              <a:solidFill>
                <a:srgbClr val="000000"/>
              </a:solidFill>
              <a:latin typeface="Montserrat"/>
              <a:ea typeface="Montserrat"/>
              <a:cs typeface="Montserrat"/>
              <a:sym typeface="Montserrat"/>
            </a:endParaRPr>
          </a:p>
          <a:p>
            <a:pPr algn="l">
              <a:lnSpc>
                <a:spcPts val="5031"/>
              </a:lnSpc>
            </a:pPr>
            <a:r>
              <a:rPr lang="en-US" sz="3900" i="1" spc="-214">
                <a:solidFill>
                  <a:srgbClr val="000000"/>
                </a:solidFill>
                <a:latin typeface="Montserrat Italics"/>
                <a:ea typeface="Montserrat Italics"/>
                <a:cs typeface="Montserrat Italics"/>
                <a:sym typeface="Montserrat Italics"/>
              </a:rPr>
              <a:t>Meetings should move decisions forward — not create confusion.</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167731"/>
            <a:ext cx="5162422" cy="6640034"/>
            <a:chOff x="0" y="0"/>
            <a:chExt cx="1359650" cy="1748816"/>
          </a:xfrm>
        </p:grpSpPr>
        <p:sp>
          <p:nvSpPr>
            <p:cNvPr id="3" name="Freeform 3"/>
            <p:cNvSpPr/>
            <p:nvPr/>
          </p:nvSpPr>
          <p:spPr>
            <a:xfrm>
              <a:off x="0" y="0"/>
              <a:ext cx="1359650" cy="1748816"/>
            </a:xfrm>
            <a:custGeom>
              <a:avLst/>
              <a:gdLst/>
              <a:ahLst/>
              <a:cxnLst/>
              <a:rect l="l" t="t" r="r" b="b"/>
              <a:pathLst>
                <a:path w="1359650" h="1748816">
                  <a:moveTo>
                    <a:pt x="0" y="0"/>
                  </a:moveTo>
                  <a:lnTo>
                    <a:pt x="1359650" y="0"/>
                  </a:lnTo>
                  <a:lnTo>
                    <a:pt x="1359650" y="1748816"/>
                  </a:lnTo>
                  <a:lnTo>
                    <a:pt x="0" y="1748816"/>
                  </a:lnTo>
                  <a:close/>
                </a:path>
              </a:pathLst>
            </a:custGeom>
            <a:solidFill>
              <a:srgbClr val="F8BB84"/>
            </a:solidFill>
          </p:spPr>
          <p:txBody>
            <a:bodyPr/>
            <a:lstStyle/>
            <a:p>
              <a:endParaRPr lang="en-US"/>
            </a:p>
          </p:txBody>
        </p:sp>
        <p:sp>
          <p:nvSpPr>
            <p:cNvPr id="4" name="TextBox 4"/>
            <p:cNvSpPr txBox="1"/>
            <p:nvPr/>
          </p:nvSpPr>
          <p:spPr>
            <a:xfrm>
              <a:off x="0" y="-47625"/>
              <a:ext cx="1359650" cy="1796441"/>
            </a:xfrm>
            <a:prstGeom prst="rect">
              <a:avLst/>
            </a:prstGeom>
          </p:spPr>
          <p:txBody>
            <a:bodyPr lIns="50800" tIns="50800" rIns="50800" bIns="50800" rtlCol="0" anchor="ctr"/>
            <a:lstStyle/>
            <a:p>
              <a:pPr algn="ctr">
                <a:lnSpc>
                  <a:spcPts val="4059"/>
                </a:lnSpc>
              </a:pPr>
              <a:endParaRPr/>
            </a:p>
            <a:p>
              <a:pPr algn="ctr">
                <a:lnSpc>
                  <a:spcPts val="4059"/>
                </a:lnSpc>
              </a:pPr>
              <a:r>
                <a:rPr lang="en-US" sz="2899" b="1">
                  <a:solidFill>
                    <a:srgbClr val="000000"/>
                  </a:solidFill>
                  <a:latin typeface="Montserrat Bold"/>
                  <a:ea typeface="Montserrat Bold"/>
                  <a:cs typeface="Montserrat Bold"/>
                  <a:sym typeface="Montserrat Bold"/>
                </a:rPr>
                <a:t>Before the Meeting</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Confirm agenda, venue/link, and attendees</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Share documents (pre-reading) early</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Brief the chairperson</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Prepare attendance sheets or minutes template</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test technology</a:t>
              </a:r>
            </a:p>
            <a:p>
              <a:pPr algn="ctr">
                <a:lnSpc>
                  <a:spcPts val="2659"/>
                </a:lnSpc>
              </a:pPr>
              <a:endParaRPr lang="en-US" sz="2899">
                <a:solidFill>
                  <a:srgbClr val="000000"/>
                </a:solidFill>
                <a:latin typeface="Montserrat"/>
                <a:ea typeface="Montserrat"/>
                <a:cs typeface="Montserrat"/>
                <a:sym typeface="Montserrat"/>
              </a:endParaRPr>
            </a:p>
          </p:txBody>
        </p:sp>
      </p:grpSp>
      <p:sp>
        <p:nvSpPr>
          <p:cNvPr id="5" name="TextBox 5"/>
          <p:cNvSpPr txBox="1"/>
          <p:nvPr/>
        </p:nvSpPr>
        <p:spPr>
          <a:xfrm>
            <a:off x="1028700" y="673307"/>
            <a:ext cx="16230600" cy="669926"/>
          </a:xfrm>
          <a:prstGeom prst="rect">
            <a:avLst/>
          </a:prstGeom>
        </p:spPr>
        <p:txBody>
          <a:bodyPr lIns="0" tIns="0" rIns="0" bIns="0" rtlCol="0" anchor="t">
            <a:spAutoFit/>
          </a:bodyPr>
          <a:lstStyle/>
          <a:p>
            <a:pPr algn="l">
              <a:lnSpc>
                <a:spcPts val="5599"/>
              </a:lnSpc>
              <a:spcBef>
                <a:spcPct val="0"/>
              </a:spcBef>
            </a:pPr>
            <a:r>
              <a:rPr lang="en-US" sz="3999" b="1">
                <a:solidFill>
                  <a:srgbClr val="000000"/>
                </a:solidFill>
                <a:latin typeface="Montserrat Bold"/>
                <a:ea typeface="Montserrat Bold"/>
                <a:cs typeface="Montserrat Bold"/>
                <a:sym typeface="Montserrat Bold"/>
              </a:rPr>
              <a:t>The 3-Phase Meeting Framework</a:t>
            </a:r>
          </a:p>
        </p:txBody>
      </p:sp>
      <p:sp>
        <p:nvSpPr>
          <p:cNvPr id="6" name="TextBox 6"/>
          <p:cNvSpPr txBox="1"/>
          <p:nvPr/>
        </p:nvSpPr>
        <p:spPr>
          <a:xfrm>
            <a:off x="1057275" y="1896702"/>
            <a:ext cx="7581900" cy="582147"/>
          </a:xfrm>
          <a:prstGeom prst="rect">
            <a:avLst/>
          </a:prstGeom>
        </p:spPr>
        <p:txBody>
          <a:bodyPr wrap="square" lIns="0" tIns="0" rIns="0" bIns="0" rtlCol="0" anchor="t">
            <a:spAutoFit/>
          </a:bodyPr>
          <a:lstStyle/>
          <a:p>
            <a:pPr algn="l">
              <a:lnSpc>
                <a:spcPts val="4899"/>
              </a:lnSpc>
              <a:spcBef>
                <a:spcPct val="0"/>
              </a:spcBef>
            </a:pPr>
            <a:r>
              <a:rPr lang="en-US" sz="3499" i="1" dirty="0">
                <a:solidFill>
                  <a:srgbClr val="000000"/>
                </a:solidFill>
                <a:latin typeface="Montserrat Italics"/>
                <a:ea typeface="Montserrat Italics"/>
                <a:cs typeface="Montserrat Italics"/>
                <a:sym typeface="Montserrat Italics"/>
              </a:rPr>
              <a:t>Administrators set the tone</a:t>
            </a:r>
          </a:p>
        </p:txBody>
      </p:sp>
      <p:grpSp>
        <p:nvGrpSpPr>
          <p:cNvPr id="7" name="Group 7"/>
          <p:cNvGrpSpPr/>
          <p:nvPr/>
        </p:nvGrpSpPr>
        <p:grpSpPr>
          <a:xfrm>
            <a:off x="6562789" y="3167731"/>
            <a:ext cx="5162422" cy="6640034"/>
            <a:chOff x="0" y="0"/>
            <a:chExt cx="1359650" cy="1748816"/>
          </a:xfrm>
        </p:grpSpPr>
        <p:sp>
          <p:nvSpPr>
            <p:cNvPr id="8" name="Freeform 8"/>
            <p:cNvSpPr/>
            <p:nvPr/>
          </p:nvSpPr>
          <p:spPr>
            <a:xfrm>
              <a:off x="0" y="0"/>
              <a:ext cx="1359650" cy="1748816"/>
            </a:xfrm>
            <a:custGeom>
              <a:avLst/>
              <a:gdLst/>
              <a:ahLst/>
              <a:cxnLst/>
              <a:rect l="l" t="t" r="r" b="b"/>
              <a:pathLst>
                <a:path w="1359650" h="1748816">
                  <a:moveTo>
                    <a:pt x="0" y="0"/>
                  </a:moveTo>
                  <a:lnTo>
                    <a:pt x="1359650" y="0"/>
                  </a:lnTo>
                  <a:lnTo>
                    <a:pt x="1359650" y="1748816"/>
                  </a:lnTo>
                  <a:lnTo>
                    <a:pt x="0" y="1748816"/>
                  </a:lnTo>
                  <a:close/>
                </a:path>
              </a:pathLst>
            </a:custGeom>
            <a:solidFill>
              <a:srgbClr val="FF751F"/>
            </a:solidFill>
          </p:spPr>
          <p:txBody>
            <a:bodyPr/>
            <a:lstStyle/>
            <a:p>
              <a:endParaRPr lang="en-US"/>
            </a:p>
          </p:txBody>
        </p:sp>
        <p:sp>
          <p:nvSpPr>
            <p:cNvPr id="9" name="TextBox 9"/>
            <p:cNvSpPr txBox="1"/>
            <p:nvPr/>
          </p:nvSpPr>
          <p:spPr>
            <a:xfrm>
              <a:off x="0" y="-47625"/>
              <a:ext cx="1359650" cy="1796441"/>
            </a:xfrm>
            <a:prstGeom prst="rect">
              <a:avLst/>
            </a:prstGeom>
          </p:spPr>
          <p:txBody>
            <a:bodyPr lIns="50800" tIns="50800" rIns="50800" bIns="50800" rtlCol="0" anchor="ctr"/>
            <a:lstStyle/>
            <a:p>
              <a:pPr algn="ctr">
                <a:lnSpc>
                  <a:spcPts val="4060"/>
                </a:lnSpc>
              </a:pPr>
              <a:r>
                <a:rPr lang="en-US" sz="2900" b="1">
                  <a:solidFill>
                    <a:srgbClr val="000000"/>
                  </a:solidFill>
                  <a:latin typeface="Montserrat Bold"/>
                  <a:ea typeface="Montserrat Bold"/>
                  <a:cs typeface="Montserrat Bold"/>
                  <a:sym typeface="Montserrat Bold"/>
                </a:rPr>
                <a:t>During the Meeting</a:t>
              </a:r>
            </a:p>
            <a:p>
              <a:pPr algn="l">
                <a:lnSpc>
                  <a:spcPts val="4060"/>
                </a:lnSpc>
              </a:pPr>
              <a:endParaRPr lang="en-US" sz="2900" b="1">
                <a:solidFill>
                  <a:srgbClr val="000000"/>
                </a:solidFill>
                <a:latin typeface="Montserrat Bold"/>
                <a:ea typeface="Montserrat Bold"/>
                <a:cs typeface="Montserrat Bold"/>
                <a:sym typeface="Montserrat Bold"/>
              </a:endParaRPr>
            </a:p>
            <a:p>
              <a:pPr marL="626111" lvl="1" indent="-313055" algn="l">
                <a:lnSpc>
                  <a:spcPts val="4060"/>
                </a:lnSpc>
                <a:buFont typeface="Arial"/>
                <a:buChar char="•"/>
              </a:pPr>
              <a:r>
                <a:rPr lang="en-US" sz="2900">
                  <a:solidFill>
                    <a:srgbClr val="000000"/>
                  </a:solidFill>
                  <a:latin typeface="Montserrat"/>
                  <a:ea typeface="Montserrat"/>
                  <a:cs typeface="Montserrat"/>
                  <a:sym typeface="Montserrat"/>
                </a:rPr>
                <a:t>Start on time; manage flow</a:t>
              </a:r>
            </a:p>
            <a:p>
              <a:pPr marL="626111" lvl="1" indent="-313055" algn="l">
                <a:lnSpc>
                  <a:spcPts val="4060"/>
                </a:lnSpc>
                <a:buFont typeface="Arial"/>
                <a:buChar char="•"/>
              </a:pPr>
              <a:r>
                <a:rPr lang="en-US" sz="2900">
                  <a:solidFill>
                    <a:srgbClr val="000000"/>
                  </a:solidFill>
                  <a:latin typeface="Montserrat"/>
                  <a:ea typeface="Montserrat"/>
                  <a:cs typeface="Montserrat"/>
                  <a:sym typeface="Montserrat"/>
                </a:rPr>
                <a:t>Control distractions</a:t>
              </a:r>
            </a:p>
            <a:p>
              <a:pPr marL="626111" lvl="1" indent="-313055" algn="l">
                <a:lnSpc>
                  <a:spcPts val="4060"/>
                </a:lnSpc>
                <a:buFont typeface="Arial"/>
                <a:buChar char="•"/>
              </a:pPr>
              <a:r>
                <a:rPr lang="en-US" sz="2900">
                  <a:solidFill>
                    <a:srgbClr val="000000"/>
                  </a:solidFill>
                  <a:latin typeface="Montserrat"/>
                  <a:ea typeface="Montserrat"/>
                  <a:cs typeface="Montserrat"/>
                  <a:sym typeface="Montserrat"/>
                </a:rPr>
                <a:t>Capture tasks, owners, and deadlines</a:t>
              </a:r>
            </a:p>
            <a:p>
              <a:pPr marL="626111" lvl="1" indent="-313055" algn="l">
                <a:lnSpc>
                  <a:spcPts val="4060"/>
                </a:lnSpc>
                <a:buFont typeface="Arial"/>
                <a:buChar char="•"/>
              </a:pPr>
              <a:r>
                <a:rPr lang="en-US" sz="2900">
                  <a:solidFill>
                    <a:srgbClr val="000000"/>
                  </a:solidFill>
                  <a:latin typeface="Montserrat"/>
                  <a:ea typeface="Montserrat"/>
                  <a:cs typeface="Montserrat"/>
                  <a:sym typeface="Montserrat"/>
                </a:rPr>
                <a:t>Keep discussions aligned with agenda</a:t>
              </a:r>
            </a:p>
            <a:p>
              <a:pPr algn="l">
                <a:lnSpc>
                  <a:spcPts val="4060"/>
                </a:lnSpc>
              </a:pPr>
              <a:endParaRPr lang="en-US" sz="2900">
                <a:solidFill>
                  <a:srgbClr val="000000"/>
                </a:solidFill>
                <a:latin typeface="Montserrat"/>
                <a:ea typeface="Montserrat"/>
                <a:cs typeface="Montserrat"/>
                <a:sym typeface="Montserrat"/>
              </a:endParaRPr>
            </a:p>
          </p:txBody>
        </p:sp>
      </p:grpSp>
      <p:grpSp>
        <p:nvGrpSpPr>
          <p:cNvPr id="10" name="Group 10"/>
          <p:cNvGrpSpPr/>
          <p:nvPr/>
        </p:nvGrpSpPr>
        <p:grpSpPr>
          <a:xfrm>
            <a:off x="12096878" y="3167731"/>
            <a:ext cx="5162422" cy="6640034"/>
            <a:chOff x="0" y="0"/>
            <a:chExt cx="1359650" cy="1748816"/>
          </a:xfrm>
        </p:grpSpPr>
        <p:sp>
          <p:nvSpPr>
            <p:cNvPr id="11" name="Freeform 11"/>
            <p:cNvSpPr/>
            <p:nvPr/>
          </p:nvSpPr>
          <p:spPr>
            <a:xfrm>
              <a:off x="0" y="0"/>
              <a:ext cx="1359650" cy="1748816"/>
            </a:xfrm>
            <a:custGeom>
              <a:avLst/>
              <a:gdLst/>
              <a:ahLst/>
              <a:cxnLst/>
              <a:rect l="l" t="t" r="r" b="b"/>
              <a:pathLst>
                <a:path w="1359650" h="1748816">
                  <a:moveTo>
                    <a:pt x="0" y="0"/>
                  </a:moveTo>
                  <a:lnTo>
                    <a:pt x="1359650" y="0"/>
                  </a:lnTo>
                  <a:lnTo>
                    <a:pt x="1359650" y="1748816"/>
                  </a:lnTo>
                  <a:lnTo>
                    <a:pt x="0" y="1748816"/>
                  </a:lnTo>
                  <a:close/>
                </a:path>
              </a:pathLst>
            </a:custGeom>
            <a:solidFill>
              <a:srgbClr val="FF2828"/>
            </a:solidFill>
          </p:spPr>
          <p:txBody>
            <a:bodyPr/>
            <a:lstStyle/>
            <a:p>
              <a:endParaRPr lang="en-US"/>
            </a:p>
          </p:txBody>
        </p:sp>
        <p:sp>
          <p:nvSpPr>
            <p:cNvPr id="12" name="TextBox 12"/>
            <p:cNvSpPr txBox="1"/>
            <p:nvPr/>
          </p:nvSpPr>
          <p:spPr>
            <a:xfrm>
              <a:off x="0" y="-47625"/>
              <a:ext cx="1359650" cy="1796441"/>
            </a:xfrm>
            <a:prstGeom prst="rect">
              <a:avLst/>
            </a:prstGeom>
          </p:spPr>
          <p:txBody>
            <a:bodyPr lIns="50800" tIns="50800" rIns="50800" bIns="50800" rtlCol="0" anchor="ctr"/>
            <a:lstStyle/>
            <a:p>
              <a:pPr algn="ctr">
                <a:lnSpc>
                  <a:spcPts val="4059"/>
                </a:lnSpc>
              </a:pPr>
              <a:endParaRPr/>
            </a:p>
            <a:p>
              <a:pPr algn="ctr">
                <a:lnSpc>
                  <a:spcPts val="4059"/>
                </a:lnSpc>
              </a:pPr>
              <a:r>
                <a:rPr lang="en-US" sz="2899" b="1">
                  <a:solidFill>
                    <a:srgbClr val="000000"/>
                  </a:solidFill>
                  <a:latin typeface="Montserrat Bold"/>
                  <a:ea typeface="Montserrat Bold"/>
                  <a:cs typeface="Montserrat Bold"/>
                  <a:sym typeface="Montserrat Bold"/>
                </a:rPr>
                <a:t>After the Meeting</a:t>
              </a:r>
            </a:p>
            <a:p>
              <a:pPr algn="l">
                <a:lnSpc>
                  <a:spcPts val="4059"/>
                </a:lnSpc>
              </a:pPr>
              <a:endParaRPr lang="en-US" sz="2899" b="1">
                <a:solidFill>
                  <a:srgbClr val="000000"/>
                </a:solidFill>
                <a:latin typeface="Montserrat Bold"/>
                <a:ea typeface="Montserrat Bold"/>
                <a:cs typeface="Montserrat Bold"/>
                <a:sym typeface="Montserrat Bold"/>
              </a:endParaRP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Share minutes within 24–48 hours</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Follow up on action items/tracker.</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Update calendars and workflows</a:t>
              </a:r>
            </a:p>
            <a:p>
              <a:pPr marL="626104" lvl="1" indent="-313052" algn="l">
                <a:lnSpc>
                  <a:spcPts val="4059"/>
                </a:lnSpc>
                <a:buFont typeface="Arial"/>
                <a:buChar char="•"/>
              </a:pPr>
              <a:r>
                <a:rPr lang="en-US" sz="2899">
                  <a:solidFill>
                    <a:srgbClr val="000000"/>
                  </a:solidFill>
                  <a:latin typeface="Montserrat"/>
                  <a:ea typeface="Montserrat"/>
                  <a:cs typeface="Montserrat"/>
                  <a:sym typeface="Montserrat"/>
                </a:rPr>
                <a:t>Thank you note if external</a:t>
              </a:r>
            </a:p>
            <a:p>
              <a:pPr algn="l">
                <a:lnSpc>
                  <a:spcPts val="4059"/>
                </a:lnSpc>
              </a:pPr>
              <a:endParaRPr lang="en-US" sz="2899">
                <a:solidFill>
                  <a:srgbClr val="000000"/>
                </a:solidFill>
                <a:latin typeface="Montserrat"/>
                <a:ea typeface="Montserrat"/>
                <a:cs typeface="Montserrat"/>
                <a:sym typeface="Montserrat"/>
              </a:endParaRP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5902" y="450019"/>
            <a:ext cx="16932570" cy="9386961"/>
          </a:xfrm>
          <a:custGeom>
            <a:avLst/>
            <a:gdLst/>
            <a:ahLst/>
            <a:cxnLst/>
            <a:rect l="l" t="t" r="r" b="b"/>
            <a:pathLst>
              <a:path w="16932570" h="9386961">
                <a:moveTo>
                  <a:pt x="0" y="0"/>
                </a:moveTo>
                <a:lnTo>
                  <a:pt x="16932570" y="0"/>
                </a:lnTo>
                <a:lnTo>
                  <a:pt x="16932570" y="9386962"/>
                </a:lnTo>
                <a:lnTo>
                  <a:pt x="0" y="9386962"/>
                </a:lnTo>
                <a:lnTo>
                  <a:pt x="0" y="0"/>
                </a:lnTo>
                <a:close/>
              </a:path>
            </a:pathLst>
          </a:custGeom>
          <a:blipFill>
            <a:blip r:embed="rId2">
              <a:alphaModFix amt="51000"/>
            </a:blip>
            <a:stretch>
              <a:fillRect t="-21890" r="-47107" b="-27192"/>
            </a:stretch>
          </a:blipFill>
        </p:spPr>
        <p:txBody>
          <a:bodyPr/>
          <a:lstStyle/>
          <a:p>
            <a:endParaRPr lang="en-US"/>
          </a:p>
        </p:txBody>
      </p:sp>
      <p:sp>
        <p:nvSpPr>
          <p:cNvPr id="3" name="TextBox 3"/>
          <p:cNvSpPr txBox="1"/>
          <p:nvPr/>
        </p:nvSpPr>
        <p:spPr>
          <a:xfrm>
            <a:off x="1028700" y="1457414"/>
            <a:ext cx="9639300" cy="551433"/>
          </a:xfrm>
          <a:prstGeom prst="rect">
            <a:avLst/>
          </a:prstGeom>
        </p:spPr>
        <p:txBody>
          <a:bodyPr wrap="square" lIns="0" tIns="0" rIns="0" bIns="0" rtlCol="0" anchor="t">
            <a:spAutoFit/>
          </a:bodyPr>
          <a:lstStyle/>
          <a:p>
            <a:pPr algn="l">
              <a:lnSpc>
                <a:spcPts val="4300"/>
              </a:lnSpc>
              <a:spcBef>
                <a:spcPct val="0"/>
              </a:spcBef>
            </a:pPr>
            <a:r>
              <a:rPr lang="en-US" sz="4300" b="1" spc="-236" dirty="0">
                <a:solidFill>
                  <a:srgbClr val="000000"/>
                </a:solidFill>
                <a:latin typeface="Montserrat Bold"/>
                <a:ea typeface="Montserrat Bold"/>
                <a:cs typeface="Montserrat Bold"/>
                <a:sym typeface="Montserrat Bold"/>
              </a:rPr>
              <a:t>Crafting Professional Invitations</a:t>
            </a:r>
          </a:p>
        </p:txBody>
      </p:sp>
      <p:sp>
        <p:nvSpPr>
          <p:cNvPr id="4" name="TextBox 4"/>
          <p:cNvSpPr txBox="1"/>
          <p:nvPr/>
        </p:nvSpPr>
        <p:spPr>
          <a:xfrm>
            <a:off x="1541448" y="3301260"/>
            <a:ext cx="5873325" cy="5634580"/>
          </a:xfrm>
          <a:prstGeom prst="rect">
            <a:avLst/>
          </a:prstGeom>
        </p:spPr>
        <p:txBody>
          <a:bodyPr lIns="0" tIns="0" rIns="0" bIns="0" rtlCol="0" anchor="t">
            <a:spAutoFit/>
          </a:bodyPr>
          <a:lstStyle/>
          <a:p>
            <a:pPr algn="l">
              <a:lnSpc>
                <a:spcPts val="5024"/>
              </a:lnSpc>
            </a:pPr>
            <a:r>
              <a:rPr lang="en-US" sz="3721" spc="-204">
                <a:solidFill>
                  <a:srgbClr val="000000"/>
                </a:solidFill>
                <a:latin typeface="Montserrat"/>
                <a:ea typeface="Montserrat"/>
                <a:cs typeface="Montserrat"/>
                <a:sym typeface="Montserrat"/>
              </a:rPr>
              <a:t>Every invitation must include:</a:t>
            </a:r>
          </a:p>
          <a:p>
            <a:pPr algn="l">
              <a:lnSpc>
                <a:spcPts val="5024"/>
              </a:lnSpc>
            </a:pPr>
            <a:endParaRPr lang="en-US" sz="3721" spc="-204">
              <a:solidFill>
                <a:srgbClr val="000000"/>
              </a:solidFill>
              <a:latin typeface="Montserrat"/>
              <a:ea typeface="Montserrat"/>
              <a:cs typeface="Montserrat"/>
              <a:sym typeface="Montserrat"/>
            </a:endParaRPr>
          </a:p>
          <a:p>
            <a:pPr marL="803472" lvl="1" indent="-401736" algn="l">
              <a:lnSpc>
                <a:spcPts val="5024"/>
              </a:lnSpc>
              <a:buFont typeface="Arial"/>
              <a:buChar char="•"/>
            </a:pPr>
            <a:r>
              <a:rPr lang="en-US" sz="3721" spc="-204">
                <a:solidFill>
                  <a:srgbClr val="000000"/>
                </a:solidFill>
                <a:latin typeface="Montserrat"/>
                <a:ea typeface="Montserrat"/>
                <a:cs typeface="Montserrat"/>
                <a:sym typeface="Montserrat"/>
              </a:rPr>
              <a:t>Title &amp; objective</a:t>
            </a:r>
          </a:p>
          <a:p>
            <a:pPr marL="803472" lvl="1" indent="-401736" algn="l">
              <a:lnSpc>
                <a:spcPts val="5024"/>
              </a:lnSpc>
              <a:buFont typeface="Arial"/>
              <a:buChar char="•"/>
            </a:pPr>
            <a:r>
              <a:rPr lang="en-US" sz="3721" spc="-204">
                <a:solidFill>
                  <a:srgbClr val="000000"/>
                </a:solidFill>
                <a:latin typeface="Montserrat"/>
                <a:ea typeface="Montserrat"/>
                <a:cs typeface="Montserrat"/>
                <a:sym typeface="Montserrat"/>
              </a:rPr>
              <a:t>Date, time, duration</a:t>
            </a:r>
          </a:p>
          <a:p>
            <a:pPr marL="803472" lvl="1" indent="-401736" algn="l">
              <a:lnSpc>
                <a:spcPts val="5024"/>
              </a:lnSpc>
              <a:buFont typeface="Arial"/>
              <a:buChar char="•"/>
            </a:pPr>
            <a:r>
              <a:rPr lang="en-US" sz="3721" spc="-204">
                <a:solidFill>
                  <a:srgbClr val="000000"/>
                </a:solidFill>
                <a:latin typeface="Montserrat"/>
                <a:ea typeface="Montserrat"/>
                <a:cs typeface="Montserrat"/>
                <a:sym typeface="Montserrat"/>
              </a:rPr>
              <a:t>Venue / virtual link</a:t>
            </a:r>
          </a:p>
          <a:p>
            <a:pPr marL="803472" lvl="1" indent="-401736" algn="l">
              <a:lnSpc>
                <a:spcPts val="5024"/>
              </a:lnSpc>
              <a:buFont typeface="Arial"/>
              <a:buChar char="•"/>
            </a:pPr>
            <a:r>
              <a:rPr lang="en-US" sz="3721" spc="-204">
                <a:solidFill>
                  <a:srgbClr val="000000"/>
                </a:solidFill>
                <a:latin typeface="Montserrat"/>
                <a:ea typeface="Montserrat"/>
                <a:cs typeface="Montserrat"/>
                <a:sym typeface="Montserrat"/>
              </a:rPr>
              <a:t>Participants</a:t>
            </a:r>
          </a:p>
          <a:p>
            <a:pPr marL="803472" lvl="1" indent="-401736" algn="l">
              <a:lnSpc>
                <a:spcPts val="5024"/>
              </a:lnSpc>
              <a:buFont typeface="Arial"/>
              <a:buChar char="•"/>
            </a:pPr>
            <a:r>
              <a:rPr lang="en-US" sz="3721" spc="-204">
                <a:solidFill>
                  <a:srgbClr val="000000"/>
                </a:solidFill>
                <a:latin typeface="Montserrat"/>
                <a:ea typeface="Montserrat"/>
                <a:cs typeface="Montserrat"/>
                <a:sym typeface="Montserrat"/>
              </a:rPr>
              <a:t>Agenda</a:t>
            </a:r>
          </a:p>
          <a:p>
            <a:pPr marL="803472" lvl="1" indent="-401736" algn="l">
              <a:lnSpc>
                <a:spcPts val="5024"/>
              </a:lnSpc>
              <a:buFont typeface="Arial"/>
              <a:buChar char="•"/>
            </a:pPr>
            <a:r>
              <a:rPr lang="en-US" sz="3721" spc="-204">
                <a:solidFill>
                  <a:srgbClr val="000000"/>
                </a:solidFill>
                <a:latin typeface="Montserrat"/>
                <a:ea typeface="Montserrat"/>
                <a:cs typeface="Montserrat"/>
                <a:sym typeface="Montserrat"/>
              </a:rPr>
              <a:t>Preparation required</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63593" y="0"/>
            <a:ext cx="7878693" cy="10287000"/>
          </a:xfrm>
          <a:custGeom>
            <a:avLst/>
            <a:gdLst/>
            <a:ahLst/>
            <a:cxnLst/>
            <a:rect l="l" t="t" r="r" b="b"/>
            <a:pathLst>
              <a:path w="7878693" h="10287000">
                <a:moveTo>
                  <a:pt x="0" y="0"/>
                </a:moveTo>
                <a:lnTo>
                  <a:pt x="7878693" y="0"/>
                </a:lnTo>
                <a:lnTo>
                  <a:pt x="7878693" y="10287000"/>
                </a:lnTo>
                <a:lnTo>
                  <a:pt x="0" y="10287000"/>
                </a:lnTo>
                <a:lnTo>
                  <a:pt x="0" y="0"/>
                </a:lnTo>
                <a:close/>
              </a:path>
            </a:pathLst>
          </a:custGeom>
          <a:blipFill>
            <a:blip r:embed="rId2"/>
            <a:stretch>
              <a:fillRect l="-55208" r="-40464"/>
            </a:stretch>
          </a:blipFill>
        </p:spPr>
        <p:txBody>
          <a:bodyPr/>
          <a:lstStyle/>
          <a:p>
            <a:endParaRPr lang="en-US"/>
          </a:p>
        </p:txBody>
      </p:sp>
      <p:sp>
        <p:nvSpPr>
          <p:cNvPr id="3" name="TextBox 3"/>
          <p:cNvSpPr txBox="1"/>
          <p:nvPr/>
        </p:nvSpPr>
        <p:spPr>
          <a:xfrm>
            <a:off x="1028700" y="2322676"/>
            <a:ext cx="7264996" cy="551433"/>
          </a:xfrm>
          <a:prstGeom prst="rect">
            <a:avLst/>
          </a:prstGeom>
        </p:spPr>
        <p:txBody>
          <a:bodyPr wrap="square" lIns="0" tIns="0" rIns="0" bIns="0" rtlCol="0" anchor="t">
            <a:spAutoFit/>
          </a:bodyPr>
          <a:lstStyle/>
          <a:p>
            <a:pPr algn="ctr">
              <a:lnSpc>
                <a:spcPts val="4300"/>
              </a:lnSpc>
              <a:spcBef>
                <a:spcPct val="0"/>
              </a:spcBef>
            </a:pPr>
            <a:r>
              <a:rPr lang="en-US" sz="4300" b="1" spc="-236" dirty="0">
                <a:solidFill>
                  <a:srgbClr val="000000"/>
                </a:solidFill>
                <a:latin typeface="Montserrat Bold"/>
                <a:ea typeface="Montserrat Bold"/>
                <a:cs typeface="Montserrat Bold"/>
                <a:sym typeface="Montserrat Bold"/>
              </a:rPr>
              <a:t>Minute-Taking Essentials</a:t>
            </a:r>
          </a:p>
        </p:txBody>
      </p:sp>
      <p:sp>
        <p:nvSpPr>
          <p:cNvPr id="4" name="TextBox 4"/>
          <p:cNvSpPr txBox="1"/>
          <p:nvPr/>
        </p:nvSpPr>
        <p:spPr>
          <a:xfrm>
            <a:off x="1028700" y="3846055"/>
            <a:ext cx="7264996" cy="4690110"/>
          </a:xfrm>
          <a:prstGeom prst="rect">
            <a:avLst/>
          </a:prstGeom>
        </p:spPr>
        <p:txBody>
          <a:bodyPr lIns="0" tIns="0" rIns="0" bIns="0" rtlCol="0" anchor="t">
            <a:spAutoFit/>
          </a:bodyPr>
          <a:lstStyle/>
          <a:p>
            <a:pPr algn="l">
              <a:lnSpc>
                <a:spcPts val="4170"/>
              </a:lnSpc>
            </a:pPr>
            <a:r>
              <a:rPr lang="en-US" sz="3000" spc="-165">
                <a:solidFill>
                  <a:srgbClr val="000000"/>
                </a:solidFill>
                <a:latin typeface="Montserrat"/>
                <a:ea typeface="Montserrat"/>
                <a:cs typeface="Montserrat"/>
                <a:sym typeface="Montserrat"/>
              </a:rPr>
              <a:t>Minutes should capture:</a:t>
            </a:r>
          </a:p>
          <a:p>
            <a:pPr algn="l">
              <a:lnSpc>
                <a:spcPts val="4170"/>
              </a:lnSpc>
            </a:pPr>
            <a:endParaRPr lang="en-US" sz="3000" spc="-165">
              <a:solidFill>
                <a:srgbClr val="000000"/>
              </a:solidFill>
              <a:latin typeface="Montserrat"/>
              <a:ea typeface="Montserrat"/>
              <a:cs typeface="Montserrat"/>
              <a:sym typeface="Montserrat"/>
            </a:endParaRPr>
          </a:p>
          <a:p>
            <a:pPr marL="647700" lvl="1" indent="-323850" algn="l">
              <a:lnSpc>
                <a:spcPts val="4170"/>
              </a:lnSpc>
              <a:buFont typeface="Arial"/>
              <a:buChar char="•"/>
            </a:pPr>
            <a:r>
              <a:rPr lang="en-US" sz="3000" spc="-165">
                <a:solidFill>
                  <a:srgbClr val="000000"/>
                </a:solidFill>
                <a:latin typeface="Montserrat"/>
                <a:ea typeface="Montserrat"/>
                <a:cs typeface="Montserrat"/>
                <a:sym typeface="Montserrat"/>
              </a:rPr>
              <a:t>Key discussions</a:t>
            </a:r>
          </a:p>
          <a:p>
            <a:pPr marL="647700" lvl="1" indent="-323850" algn="l">
              <a:lnSpc>
                <a:spcPts val="4170"/>
              </a:lnSpc>
              <a:buFont typeface="Arial"/>
              <a:buChar char="•"/>
            </a:pPr>
            <a:r>
              <a:rPr lang="en-US" sz="3000" spc="-165">
                <a:solidFill>
                  <a:srgbClr val="000000"/>
                </a:solidFill>
                <a:latin typeface="Montserrat"/>
                <a:ea typeface="Montserrat"/>
                <a:cs typeface="Montserrat"/>
                <a:sym typeface="Montserrat"/>
              </a:rPr>
              <a:t>Decisions</a:t>
            </a:r>
          </a:p>
          <a:p>
            <a:pPr marL="647700" lvl="1" indent="-323850" algn="l">
              <a:lnSpc>
                <a:spcPts val="4170"/>
              </a:lnSpc>
              <a:buFont typeface="Arial"/>
              <a:buChar char="•"/>
            </a:pPr>
            <a:r>
              <a:rPr lang="en-US" sz="3000" spc="-165">
                <a:solidFill>
                  <a:srgbClr val="000000"/>
                </a:solidFill>
                <a:latin typeface="Montserrat"/>
                <a:ea typeface="Montserrat"/>
                <a:cs typeface="Montserrat"/>
                <a:sym typeface="Montserrat"/>
              </a:rPr>
              <a:t>Action items</a:t>
            </a:r>
          </a:p>
          <a:p>
            <a:pPr marL="647700" lvl="1" indent="-323850" algn="l">
              <a:lnSpc>
                <a:spcPts val="4170"/>
              </a:lnSpc>
              <a:buFont typeface="Arial"/>
              <a:buChar char="•"/>
            </a:pPr>
            <a:r>
              <a:rPr lang="en-US" sz="3000" spc="-165">
                <a:solidFill>
                  <a:srgbClr val="000000"/>
                </a:solidFill>
                <a:latin typeface="Montserrat"/>
                <a:ea typeface="Montserrat"/>
                <a:cs typeface="Montserrat"/>
                <a:sym typeface="Montserrat"/>
              </a:rPr>
              <a:t>Owners</a:t>
            </a:r>
          </a:p>
          <a:p>
            <a:pPr marL="647700" lvl="1" indent="-323850" algn="l">
              <a:lnSpc>
                <a:spcPts val="4170"/>
              </a:lnSpc>
              <a:buFont typeface="Arial"/>
              <a:buChar char="•"/>
            </a:pPr>
            <a:r>
              <a:rPr lang="en-US" sz="3000" spc="-165">
                <a:solidFill>
                  <a:srgbClr val="000000"/>
                </a:solidFill>
                <a:latin typeface="Montserrat"/>
                <a:ea typeface="Montserrat"/>
                <a:cs typeface="Montserrat"/>
                <a:sym typeface="Montserrat"/>
              </a:rPr>
              <a:t>Deadlines</a:t>
            </a:r>
          </a:p>
          <a:p>
            <a:pPr algn="l">
              <a:lnSpc>
                <a:spcPts val="4170"/>
              </a:lnSpc>
            </a:pPr>
            <a:endParaRPr lang="en-US" sz="3000" spc="-165">
              <a:solidFill>
                <a:srgbClr val="000000"/>
              </a:solidFill>
              <a:latin typeface="Montserrat"/>
              <a:ea typeface="Montserrat"/>
              <a:cs typeface="Montserrat"/>
              <a:sym typeface="Montserrat"/>
            </a:endParaRPr>
          </a:p>
          <a:p>
            <a:pPr algn="l">
              <a:lnSpc>
                <a:spcPts val="4170"/>
              </a:lnSpc>
            </a:pPr>
            <a:r>
              <a:rPr lang="en-US" sz="3000" spc="-165">
                <a:solidFill>
                  <a:srgbClr val="000000"/>
                </a:solidFill>
                <a:latin typeface="Montserrat"/>
                <a:ea typeface="Montserrat"/>
                <a:cs typeface="Montserrat"/>
                <a:sym typeface="Montserrat"/>
              </a:rPr>
              <a:t> Avoid: verbatim writing, personal opinions.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F8BB84"/>
        </a:solidFill>
        <a:effectLst/>
      </p:bgPr>
    </p:bg>
    <p:spTree>
      <p:nvGrpSpPr>
        <p:cNvPr id="1" name=""/>
        <p:cNvGrpSpPr/>
        <p:nvPr/>
      </p:nvGrpSpPr>
      <p:grpSpPr>
        <a:xfrm>
          <a:off x="0" y="0"/>
          <a:ext cx="0" cy="0"/>
          <a:chOff x="0" y="0"/>
          <a:chExt cx="0" cy="0"/>
        </a:xfrm>
      </p:grpSpPr>
      <p:sp>
        <p:nvSpPr>
          <p:cNvPr id="2" name="Freeform 2"/>
          <p:cNvSpPr/>
          <p:nvPr/>
        </p:nvSpPr>
        <p:spPr>
          <a:xfrm>
            <a:off x="9144000" y="1028700"/>
            <a:ext cx="8259054" cy="8229600"/>
          </a:xfrm>
          <a:custGeom>
            <a:avLst/>
            <a:gdLst/>
            <a:ahLst/>
            <a:cxnLst/>
            <a:rect l="l" t="t" r="r" b="b"/>
            <a:pathLst>
              <a:path w="8259054" h="8229600">
                <a:moveTo>
                  <a:pt x="0" y="0"/>
                </a:moveTo>
                <a:lnTo>
                  <a:pt x="8259054" y="0"/>
                </a:lnTo>
                <a:lnTo>
                  <a:pt x="8259054" y="8229600"/>
                </a:lnTo>
                <a:lnTo>
                  <a:pt x="0" y="8229600"/>
                </a:lnTo>
                <a:lnTo>
                  <a:pt x="0" y="0"/>
                </a:lnTo>
                <a:close/>
              </a:path>
            </a:pathLst>
          </a:custGeom>
          <a:blipFill>
            <a:blip r:embed="rId2"/>
            <a:stretch>
              <a:fillRect l="-43846" r="-5432"/>
            </a:stretch>
          </a:blipFill>
        </p:spPr>
        <p:txBody>
          <a:bodyPr/>
          <a:lstStyle/>
          <a:p>
            <a:endParaRPr lang="en-US"/>
          </a:p>
        </p:txBody>
      </p:sp>
      <p:sp>
        <p:nvSpPr>
          <p:cNvPr id="3" name="TextBox 3"/>
          <p:cNvSpPr txBox="1"/>
          <p:nvPr/>
        </p:nvSpPr>
        <p:spPr>
          <a:xfrm>
            <a:off x="884946" y="2171700"/>
            <a:ext cx="8249394" cy="1530986"/>
          </a:xfrm>
          <a:prstGeom prst="rect">
            <a:avLst/>
          </a:prstGeom>
        </p:spPr>
        <p:txBody>
          <a:bodyPr lIns="0" tIns="0" rIns="0" bIns="0" rtlCol="0" anchor="t">
            <a:spAutoFit/>
          </a:bodyPr>
          <a:lstStyle/>
          <a:p>
            <a:pPr algn="ctr">
              <a:lnSpc>
                <a:spcPts val="5900"/>
              </a:lnSpc>
              <a:spcBef>
                <a:spcPct val="0"/>
              </a:spcBef>
            </a:pPr>
            <a:r>
              <a:rPr lang="en-US" sz="5900" b="1" spc="-324" dirty="0">
                <a:solidFill>
                  <a:srgbClr val="000000"/>
                </a:solidFill>
                <a:latin typeface="Montserrat Bold"/>
                <a:ea typeface="Montserrat Bold"/>
                <a:cs typeface="Montserrat Bold"/>
                <a:sym typeface="Montserrat Bold"/>
              </a:rPr>
              <a:t>The 6 Qualities of a Well-Run Meeting</a:t>
            </a:r>
          </a:p>
        </p:txBody>
      </p:sp>
      <p:sp>
        <p:nvSpPr>
          <p:cNvPr id="4" name="TextBox 4"/>
          <p:cNvSpPr txBox="1"/>
          <p:nvPr/>
        </p:nvSpPr>
        <p:spPr>
          <a:xfrm>
            <a:off x="1931213" y="4543802"/>
            <a:ext cx="6176179" cy="3926839"/>
          </a:xfrm>
          <a:prstGeom prst="rect">
            <a:avLst/>
          </a:prstGeom>
        </p:spPr>
        <p:txBody>
          <a:bodyPr lIns="0" tIns="0" rIns="0" bIns="0" rtlCol="0" anchor="t">
            <a:spAutoFit/>
          </a:bodyPr>
          <a:lstStyle/>
          <a:p>
            <a:pPr marL="755668" lvl="1" indent="-377834" algn="l">
              <a:lnSpc>
                <a:spcPts val="4480"/>
              </a:lnSpc>
              <a:buFont typeface="Arial"/>
              <a:buChar char="•"/>
            </a:pPr>
            <a:r>
              <a:rPr lang="en-US" sz="3500" spc="-192">
                <a:solidFill>
                  <a:srgbClr val="000000"/>
                </a:solidFill>
                <a:latin typeface="Montserrat"/>
                <a:ea typeface="Montserrat"/>
                <a:cs typeface="Montserrat"/>
                <a:sym typeface="Montserrat"/>
              </a:rPr>
              <a:t>Purpose is clear</a:t>
            </a:r>
          </a:p>
          <a:p>
            <a:pPr marL="755668" lvl="1" indent="-377834" algn="l">
              <a:lnSpc>
                <a:spcPts val="4480"/>
              </a:lnSpc>
              <a:buFont typeface="Arial"/>
              <a:buChar char="•"/>
            </a:pPr>
            <a:r>
              <a:rPr lang="en-US" sz="3500" spc="-192">
                <a:solidFill>
                  <a:srgbClr val="000000"/>
                </a:solidFill>
                <a:latin typeface="Montserrat"/>
                <a:ea typeface="Montserrat"/>
                <a:cs typeface="Montserrat"/>
                <a:sym typeface="Montserrat"/>
              </a:rPr>
              <a:t>Participants are prepared</a:t>
            </a:r>
          </a:p>
          <a:p>
            <a:pPr marL="755668" lvl="1" indent="-377834" algn="l">
              <a:lnSpc>
                <a:spcPts val="4480"/>
              </a:lnSpc>
              <a:buFont typeface="Arial"/>
              <a:buChar char="•"/>
            </a:pPr>
            <a:r>
              <a:rPr lang="en-US" sz="3500" spc="-192">
                <a:solidFill>
                  <a:srgbClr val="000000"/>
                </a:solidFill>
                <a:latin typeface="Montserrat"/>
                <a:ea typeface="Montserrat"/>
                <a:cs typeface="Montserrat"/>
                <a:sym typeface="Montserrat"/>
              </a:rPr>
              <a:t>Time is respected</a:t>
            </a:r>
          </a:p>
          <a:p>
            <a:pPr marL="755668" lvl="1" indent="-377834" algn="l">
              <a:lnSpc>
                <a:spcPts val="4480"/>
              </a:lnSpc>
              <a:buFont typeface="Arial"/>
              <a:buChar char="•"/>
            </a:pPr>
            <a:r>
              <a:rPr lang="en-US" sz="3500" spc="-192">
                <a:solidFill>
                  <a:srgbClr val="000000"/>
                </a:solidFill>
                <a:latin typeface="Montserrat"/>
                <a:ea typeface="Montserrat"/>
                <a:cs typeface="Montserrat"/>
                <a:sym typeface="Montserrat"/>
              </a:rPr>
              <a:t>Discussions stay focused</a:t>
            </a:r>
          </a:p>
          <a:p>
            <a:pPr marL="755668" lvl="1" indent="-377834" algn="l">
              <a:lnSpc>
                <a:spcPts val="4480"/>
              </a:lnSpc>
              <a:buFont typeface="Arial"/>
              <a:buChar char="•"/>
            </a:pPr>
            <a:r>
              <a:rPr lang="en-US" sz="3500" spc="-192">
                <a:solidFill>
                  <a:srgbClr val="000000"/>
                </a:solidFill>
                <a:latin typeface="Montserrat"/>
                <a:ea typeface="Montserrat"/>
                <a:cs typeface="Montserrat"/>
                <a:sym typeface="Montserrat"/>
              </a:rPr>
              <a:t>Decisions are documented</a:t>
            </a:r>
          </a:p>
          <a:p>
            <a:pPr marL="755668" lvl="1" indent="-377834" algn="l">
              <a:lnSpc>
                <a:spcPts val="4480"/>
              </a:lnSpc>
              <a:buFont typeface="Arial"/>
              <a:buChar char="•"/>
            </a:pPr>
            <a:r>
              <a:rPr lang="en-US" sz="3500" spc="-192">
                <a:solidFill>
                  <a:srgbClr val="000000"/>
                </a:solidFill>
                <a:latin typeface="Montserrat"/>
                <a:ea typeface="Montserrat"/>
                <a:cs typeface="Montserrat"/>
                <a:sym typeface="Montserrat"/>
              </a:rPr>
              <a:t>Tasks have owners and deadlines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2514</TotalTime>
  <Words>10110</Words>
  <Application>Microsoft Office PowerPoint</Application>
  <PresentationFormat>Custom</PresentationFormat>
  <Paragraphs>1989</Paragraphs>
  <Slides>116</Slides>
  <Notes>43</Notes>
  <HiddenSlides>8</HiddenSlides>
  <MMClips>0</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116</vt:i4>
      </vt:variant>
    </vt:vector>
  </HeadingPairs>
  <TitlesOfParts>
    <vt:vector size="139" baseType="lpstr">
      <vt:lpstr>Canva Sans Bold</vt:lpstr>
      <vt:lpstr>League Spartan</vt:lpstr>
      <vt:lpstr>Fredoka</vt:lpstr>
      <vt:lpstr>Arial</vt:lpstr>
      <vt:lpstr>Calibri</vt:lpstr>
      <vt:lpstr>Above the Beyond Script</vt:lpstr>
      <vt:lpstr>Canva Sans</vt:lpstr>
      <vt:lpstr>Inter Bold</vt:lpstr>
      <vt:lpstr>Aileron</vt:lpstr>
      <vt:lpstr>Glacial Indifference</vt:lpstr>
      <vt:lpstr>Montserrat Semi-Bold</vt:lpstr>
      <vt:lpstr>Montserrat Medium</vt:lpstr>
      <vt:lpstr>Montserrat Bold Italics</vt:lpstr>
      <vt:lpstr>Glacial Indifference Bold</vt:lpstr>
      <vt:lpstr>Montserrat Light</vt:lpstr>
      <vt:lpstr>Arimo Bold</vt:lpstr>
      <vt:lpstr>Montserrat Bold</vt:lpstr>
      <vt:lpstr>Montserrat Italics</vt:lpstr>
      <vt:lpstr>Canva Sans Bold Italics</vt:lpstr>
      <vt:lpstr>Montserrat</vt:lpstr>
      <vt:lpstr>Horizon</vt:lpstr>
      <vt:lpstr>Arial MT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IITA 3 Operational Excellence in Office Administration</dc:title>
  <dc:creator>DELL</dc:creator>
  <cp:lastModifiedBy>Sokera, Omolara (IITA)</cp:lastModifiedBy>
  <cp:revision>13</cp:revision>
  <dcterms:created xsi:type="dcterms:W3CDTF">2006-08-16T00:00:00Z</dcterms:created>
  <dcterms:modified xsi:type="dcterms:W3CDTF">2026-05-17T09:20:16Z</dcterms:modified>
  <dc:identifier>DAHCVb1MNIg</dc:identifier>
</cp:coreProperties>
</file>