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1"/>
  </p:notesMasterIdLst>
  <p:sldIdLst>
    <p:sldId id="256" r:id="rId2"/>
    <p:sldId id="257" r:id="rId3"/>
    <p:sldId id="259" r:id="rId4"/>
    <p:sldId id="260" r:id="rId5"/>
    <p:sldId id="258"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374"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Lst>
  <p:sldSz cx="18288000" cy="10287000"/>
  <p:notesSz cx="6858000" cy="9144000"/>
  <p:embeddedFontLst>
    <p:embeddedFont>
      <p:font typeface="Above the Beyond Script" panose="020B0604020202020204" charset="0"/>
      <p:regular r:id="rId122"/>
    </p:embeddedFont>
    <p:embeddedFont>
      <p:font typeface="Aileron" panose="020B0604020202020204" charset="0"/>
      <p:regular r:id="rId123"/>
    </p:embeddedFont>
    <p:embeddedFont>
      <p:font typeface="Arial MT Pro" panose="020B0604020202020204" charset="0"/>
      <p:regular r:id="rId124"/>
    </p:embeddedFont>
    <p:embeddedFont>
      <p:font typeface="Canva Sans" panose="020B0604020202020204" charset="0"/>
      <p:regular r:id="rId125"/>
    </p:embeddedFont>
    <p:embeddedFont>
      <p:font typeface="Canva Sans Bold" panose="020B0604020202020204" charset="0"/>
      <p:regular r:id="rId126"/>
    </p:embeddedFont>
    <p:embeddedFont>
      <p:font typeface="Canva Sans Bold Italics" panose="020B0604020202020204" charset="0"/>
      <p:regular r:id="rId127"/>
    </p:embeddedFont>
    <p:embeddedFont>
      <p:font typeface="Courgette" panose="020B0604020202020204" charset="0"/>
      <p:regular r:id="rId128"/>
    </p:embeddedFont>
    <p:embeddedFont>
      <p:font typeface="Fredoka" panose="020B0604020202020204" charset="0"/>
      <p:regular r:id="rId129"/>
    </p:embeddedFont>
    <p:embeddedFont>
      <p:font typeface="Glacial Indifference" panose="020B0604020202020204" charset="0"/>
      <p:regular r:id="rId130"/>
    </p:embeddedFont>
    <p:embeddedFont>
      <p:font typeface="Glacial Indifference Bold" panose="020B0604020202020204" charset="0"/>
      <p:regular r:id="rId131"/>
    </p:embeddedFont>
    <p:embeddedFont>
      <p:font typeface="League Spartan" panose="020B0604020202020204" charset="0"/>
      <p:regular r:id="rId132"/>
    </p:embeddedFont>
    <p:embeddedFont>
      <p:font typeface="Montserrat" panose="00000500000000000000" pitchFamily="2" charset="0"/>
      <p:regular r:id="rId133"/>
      <p:bold r:id="rId134"/>
      <p:italic r:id="rId135"/>
      <p:boldItalic r:id="rId136"/>
    </p:embeddedFont>
    <p:embeddedFont>
      <p:font typeface="Montserrat Bold" panose="020B0604020202020204" charset="0"/>
      <p:regular r:id="rId137"/>
    </p:embeddedFont>
    <p:embeddedFont>
      <p:font typeface="Montserrat Bold Italics" panose="020B0604020202020204" charset="0"/>
      <p:regular r:id="rId138"/>
    </p:embeddedFont>
    <p:embeddedFont>
      <p:font typeface="Montserrat Italics" panose="020B0604020202020204" charset="0"/>
      <p:regular r:id="rId139"/>
    </p:embeddedFont>
    <p:embeddedFont>
      <p:font typeface="Poppins Bold Italics" panose="020B0604020202020204" charset="0"/>
      <p:regular r:id="rId1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3" d="100"/>
          <a:sy n="53" d="100"/>
        </p:scale>
        <p:origin x="558"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font" Target="fonts/font17.fntdata"/><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2.fntdata"/><Relationship Id="rId128" Type="http://schemas.openxmlformats.org/officeDocument/2006/relationships/font" Target="fonts/font7.fntdata"/><Relationship Id="rId144"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font" Target="fonts/font13.fntdata"/><Relationship Id="rId139" Type="http://schemas.openxmlformats.org/officeDocument/2006/relationships/font" Target="fonts/font18.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3.fntdata"/><Relationship Id="rId129" Type="http://schemas.openxmlformats.org/officeDocument/2006/relationships/font" Target="fonts/font8.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9.fntdata"/><Relationship Id="rId135" Type="http://schemas.openxmlformats.org/officeDocument/2006/relationships/font" Target="fonts/font14.fnt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font" Target="fonts/font4.fntdata"/><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10.fntdata"/><Relationship Id="rId136" Type="http://schemas.openxmlformats.org/officeDocument/2006/relationships/font" Target="fonts/font15.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142"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font" Target="fonts/font11.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1.fntdata"/><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12.fntdata"/><Relationship Id="rId16"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17.05.2026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WELCOME, EVERYONE! (Expanded Version)</a:t>
            </a:r>
          </a:p>
          <a:p>
            <a:r>
              <a:rPr lang="en-US" dirty="0"/>
              <a:t>Warm Welcome &amp; Appreciation</a:t>
            </a:r>
          </a:p>
          <a:p>
            <a:endParaRPr lang="en-US" dirty="0"/>
          </a:p>
          <a:p>
            <a:r>
              <a:rPr lang="en-US" dirty="0"/>
              <a:t>Good morning once again, and a very warm welcome to each of you.</a:t>
            </a:r>
          </a:p>
          <a:p>
            <a:endParaRPr lang="en-US" dirty="0"/>
          </a:p>
          <a:p>
            <a:r>
              <a:rPr lang="en-US" dirty="0"/>
              <a:t>Thank you for making the time to be here for this two-day capacity-building </a:t>
            </a:r>
            <a:r>
              <a:rPr lang="en-US" dirty="0" err="1"/>
              <a:t>programme</a:t>
            </a:r>
            <a:r>
              <a:rPr lang="en-US" dirty="0"/>
              <a:t> on Operational Excellence in Office Administration. Your presence shows commitment not only to your personal growth, but also to the advancement of IITA’s mission.</a:t>
            </a:r>
          </a:p>
          <a:p>
            <a:endParaRPr lang="en-US" dirty="0"/>
          </a:p>
          <a:p>
            <a:r>
              <a:rPr lang="en-US" dirty="0"/>
              <a:t>Recognition of IITA’s Esteemed Work Across Africa</a:t>
            </a:r>
          </a:p>
          <a:p>
            <a:endParaRPr lang="en-US" dirty="0"/>
          </a:p>
          <a:p>
            <a:r>
              <a:rPr lang="en-US" dirty="0"/>
              <a:t>IITA continues to play a transformational role in agricultural research across Africa—advancing food security, empowering farmers, influencing policy, and strengthening livelihoods. Behind every scientific breakthrough, successful partnership, donor engagement, field activity or research milestone, there are administrative professionals who ensure that operations run smoothly, efficiently, and with integrity.</a:t>
            </a:r>
          </a:p>
          <a:p>
            <a:endParaRPr lang="en-US" dirty="0"/>
          </a:p>
          <a:p>
            <a:r>
              <a:rPr lang="en-US" dirty="0"/>
              <a:t>Importance of Administrators in Enabling Research Impact</a:t>
            </a:r>
          </a:p>
          <a:p>
            <a:endParaRPr lang="en-US" dirty="0"/>
          </a:p>
          <a:p>
            <a:r>
              <a:rPr lang="en-US" dirty="0"/>
              <a:t>Administrators are not merely support staff; you are strategic enablers.</a:t>
            </a:r>
          </a:p>
          <a:p>
            <a:r>
              <a:rPr lang="en-US" dirty="0"/>
              <a:t>You are the ones who make research possible.</a:t>
            </a:r>
          </a:p>
          <a:p>
            <a:r>
              <a:rPr lang="en-US" dirty="0"/>
              <a:t>You create order from complexity.</a:t>
            </a:r>
          </a:p>
          <a:p>
            <a:r>
              <a:rPr lang="en-US" dirty="0"/>
              <a:t>You ensure accuracy, documentation, coordination, communication, scheduling, logistics and compliance—without which research cannot move forward.</a:t>
            </a:r>
          </a:p>
          <a:p>
            <a:endParaRPr lang="en-US" dirty="0"/>
          </a:p>
          <a:p>
            <a:r>
              <a:rPr lang="en-US" dirty="0"/>
              <a:t>Every form completed, every meeting coordinated, every travel arranged, every document processed, every communication clarified contributes directly to IITA’s success and credibility with partners and donors.</a:t>
            </a:r>
          </a:p>
          <a:p>
            <a:endParaRPr lang="en-US" dirty="0"/>
          </a:p>
          <a:p>
            <a:r>
              <a:rPr lang="en-US" dirty="0"/>
              <a:t>Tone-Setting for the Programme</a:t>
            </a:r>
          </a:p>
          <a:p>
            <a:endParaRPr lang="en-US" dirty="0"/>
          </a:p>
          <a:p>
            <a:r>
              <a:rPr lang="en-US" dirty="0"/>
              <a:t>This </a:t>
            </a:r>
            <a:r>
              <a:rPr lang="en-US" dirty="0" err="1"/>
              <a:t>programme</a:t>
            </a:r>
            <a:r>
              <a:rPr lang="en-US" dirty="0"/>
              <a:t> is designed to be:</a:t>
            </a:r>
          </a:p>
          <a:p>
            <a:endParaRPr lang="en-US" dirty="0"/>
          </a:p>
          <a:p>
            <a:r>
              <a:rPr lang="en-US" dirty="0"/>
              <a:t>Engaging – we will learn together through discussions, scenarios and practical exercises.</a:t>
            </a:r>
          </a:p>
          <a:p>
            <a:endParaRPr lang="en-US" dirty="0"/>
          </a:p>
          <a:p>
            <a:r>
              <a:rPr lang="en-US" dirty="0"/>
              <a:t>Respectful – your experiences and expertise matter and will shape our conversations.</a:t>
            </a:r>
          </a:p>
          <a:p>
            <a:endParaRPr lang="en-US" dirty="0"/>
          </a:p>
          <a:p>
            <a:r>
              <a:rPr lang="en-US" dirty="0"/>
              <a:t>Professional – the tools we will explore are aligned with global best practices and tailored to IITA’s unique environment.</a:t>
            </a:r>
          </a:p>
          <a:p>
            <a:endParaRPr lang="en-US" dirty="0"/>
          </a:p>
          <a:p>
            <a:r>
              <a:rPr lang="en-US" dirty="0"/>
              <a:t>Talking Points (OY) – Expanded</a:t>
            </a:r>
          </a:p>
          <a:p>
            <a:endParaRPr lang="en-US" dirty="0"/>
          </a:p>
          <a:p>
            <a:r>
              <a:rPr lang="en-US" dirty="0"/>
              <a:t>“Operational Excellence begins with mindset and clarity.”</a:t>
            </a:r>
          </a:p>
          <a:p>
            <a:r>
              <a:rPr lang="en-US" dirty="0"/>
              <a:t>This means excellence is not just about doing tasks—it begins from how you think about your role, how you show up daily, and the clarity you bring to processes, communication and service. With the right mindset, even complex tasks become manageable.</a:t>
            </a:r>
          </a:p>
          <a:p>
            <a:endParaRPr lang="en-US" dirty="0"/>
          </a:p>
          <a:p>
            <a:r>
              <a:rPr lang="en-US" dirty="0"/>
              <a:t>“This </a:t>
            </a:r>
            <a:r>
              <a:rPr lang="en-US" dirty="0" err="1"/>
              <a:t>programme</a:t>
            </a:r>
            <a:r>
              <a:rPr lang="en-US" dirty="0"/>
              <a:t> is designed with you and for you.”</a:t>
            </a:r>
          </a:p>
          <a:p>
            <a:r>
              <a:rPr lang="en-US" dirty="0"/>
              <a:t>Every module, scenario, and example has been </a:t>
            </a:r>
            <a:r>
              <a:rPr lang="en-US" dirty="0" err="1"/>
              <a:t>customised</a:t>
            </a:r>
            <a:r>
              <a:rPr lang="en-US" dirty="0"/>
              <a:t> to reflect IITA’s realities.</a:t>
            </a:r>
          </a:p>
          <a:p>
            <a:r>
              <a:rPr lang="en-US" dirty="0"/>
              <a:t>The challenges you face, the demands from researchers and managers, donor expectations, and the unique operating environment have all been considered.</a:t>
            </a:r>
          </a:p>
          <a:p>
            <a:r>
              <a:rPr lang="en-US" dirty="0"/>
              <a:t>This training is built around your needs, your roles, and your contributions.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AE5C1-D69F-8169-5F89-E4022879636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556D3BD-311A-01E9-34B6-A8CCDFBBA4E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813E23F-C98D-FE78-C2AA-7DD78242544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15C8044-BE15-459C-482B-C396B59F557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0FB3167-CC64-E30E-B591-DD4DA73C44F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Note:</a:t>
            </a:r>
          </a:p>
          <a:p>
            <a:r>
              <a:rPr lang="en-US"/>
              <a:t>Link to IITA’s research environment—administrators are “process enablers.”</a:t>
            </a:r>
          </a:p>
        </p:txBody>
      </p:sp>
      <p:sp>
        <p:nvSpPr>
          <p:cNvPr id="6" name="Footer Placeholder 5">
            <a:extLst>
              <a:ext uri="{FF2B5EF4-FFF2-40B4-BE49-F238E27FC236}">
                <a16:creationId xmlns:a16="http://schemas.microsoft.com/office/drawing/2014/main" id="{4D4DEE08-3F0B-51D9-69B7-465432D21B9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AF11C82-2B38-A973-333F-589E97BFDA3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542204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Note:</a:t>
            </a:r>
          </a:p>
          <a:p>
            <a:r>
              <a:rPr lang="en-US"/>
              <a:t>Link to IITA’s research environment—administrators are “process enablers.”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Here is a polished, vivid, facilitator-ready “ideal experience” narrative you can read out or place on a slide. It helps participants clearly imagine what an efficient workflow looks and feels like.</a:t>
            </a:r>
          </a:p>
          <a:p>
            <a:endParaRPr lang="en-US"/>
          </a:p>
          <a:p>
            <a:r>
              <a:rPr lang="en-US"/>
              <a:t>Painting the Picture of the Ideal Administrative Experience at IITA</a:t>
            </a:r>
          </a:p>
          <a:p>
            <a:endParaRPr lang="en-US"/>
          </a:p>
          <a:p>
            <a:r>
              <a:rPr lang="en-US"/>
              <a:t>Imagine this…</a:t>
            </a:r>
          </a:p>
          <a:p>
            <a:endParaRPr lang="en-US"/>
          </a:p>
          <a:p>
            <a:r>
              <a:rPr lang="en-US"/>
              <a:t>You walk into the office in the morning and everything you need to begin your day is already clear.</a:t>
            </a:r>
          </a:p>
          <a:p>
            <a:r>
              <a:rPr lang="en-US"/>
              <a:t>Your tasks are organised, your priorities are set, and you are not starting the day firefighting or searching for missing information.</a:t>
            </a:r>
          </a:p>
          <a:p>
            <a:endParaRPr lang="en-US"/>
          </a:p>
          <a:p>
            <a:r>
              <a:rPr lang="en-US"/>
              <a:t>A researcher sends you a request — and the information is complete.</a:t>
            </a:r>
          </a:p>
          <a:p>
            <a:r>
              <a:rPr lang="en-US"/>
              <a:t>No back-and-forth emails.</a:t>
            </a:r>
          </a:p>
          <a:p>
            <a:r>
              <a:rPr lang="en-US"/>
              <a:t>No guessing.</a:t>
            </a:r>
          </a:p>
          <a:p>
            <a:r>
              <a:rPr lang="en-US"/>
              <a:t>No chasing for details.</a:t>
            </a:r>
          </a:p>
          <a:p>
            <a:endParaRPr lang="en-US"/>
          </a:p>
          <a:p>
            <a:r>
              <a:rPr lang="en-US"/>
              <a:t>Approvals come in on time because the process is clear and everyone understands their role.</a:t>
            </a:r>
          </a:p>
          <a:p>
            <a:r>
              <a:rPr lang="en-US"/>
              <a:t>You know exactly what happens next, who is responsible, and how long it should take.</a:t>
            </a:r>
          </a:p>
          <a:p>
            <a:endParaRPr lang="en-US"/>
          </a:p>
          <a:p>
            <a:r>
              <a:rPr lang="en-US"/>
              <a:t>When you communicate with a colleague in another unit, the response is timely and professional.</a:t>
            </a:r>
          </a:p>
          <a:p>
            <a:r>
              <a:rPr lang="en-US"/>
              <a:t>There is no confusion, no duplication of effort, and no conflicting instructions.</a:t>
            </a:r>
          </a:p>
          <a:p>
            <a:r>
              <a:rPr lang="en-US"/>
              <a:t>Everyone is speaking the same “operational language.”</a:t>
            </a:r>
          </a:p>
          <a:p>
            <a:endParaRPr lang="en-US"/>
          </a:p>
          <a:p>
            <a:r>
              <a:rPr lang="en-US"/>
              <a:t>Your workflow feels smooth and predictable.</a:t>
            </a:r>
          </a:p>
          <a:p>
            <a:r>
              <a:rPr lang="en-US"/>
              <a:t>Documents are easy to find.</a:t>
            </a:r>
          </a:p>
          <a:p>
            <a:r>
              <a:rPr lang="en-US"/>
              <a:t>Templates are standardised.</a:t>
            </a:r>
          </a:p>
          <a:p>
            <a:r>
              <a:rPr lang="en-US"/>
              <a:t>Meetings and events run without last-minute panic.</a:t>
            </a:r>
          </a:p>
          <a:p>
            <a:r>
              <a:rPr lang="en-US"/>
              <a:t>You are not stretched thin or overwhelmed.</a:t>
            </a:r>
          </a:p>
          <a:p>
            <a:endParaRPr lang="en-US"/>
          </a:p>
          <a:p>
            <a:r>
              <a:rPr lang="en-US"/>
              <a:t>Instead, you feel organised, calm, and in control — with enough time to focus on higher-value tasks rather than being stuck fixing avoidable errors or chasing missing pieces.</a:t>
            </a:r>
          </a:p>
          <a:p>
            <a:endParaRPr lang="en-US"/>
          </a:p>
          <a:p>
            <a:r>
              <a:rPr lang="en-US"/>
              <a:t>Your work becomes more accurate, reliable, and respected.</a:t>
            </a:r>
          </a:p>
          <a:p>
            <a:r>
              <a:rPr lang="en-US"/>
              <a:t>Researchers trust your processes.</a:t>
            </a:r>
          </a:p>
          <a:p>
            <a:r>
              <a:rPr lang="en-US"/>
              <a:t>Managers appreciate your efficiency.</a:t>
            </a:r>
          </a:p>
          <a:p>
            <a:r>
              <a:rPr lang="en-US"/>
              <a:t>You feel proud of the value you add to IITA’s mission.</a:t>
            </a:r>
          </a:p>
          <a:p>
            <a:endParaRPr lang="en-US"/>
          </a:p>
          <a:p>
            <a:r>
              <a:rPr lang="en-US"/>
              <a:t>This is the experience we are working towards today:</a:t>
            </a:r>
          </a:p>
          <a:p>
            <a:r>
              <a:rPr lang="en-US"/>
              <a:t>A work environment where processes support you — not stress you.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start with your reality. </a:t>
            </a:r>
          </a:p>
          <a:p>
            <a:endParaRPr lang="en-US"/>
          </a:p>
          <a:p>
            <a:r>
              <a:rPr lang="en-US"/>
              <a:t>Research environments are fast-paced and often unpredictable. You are dealing with researchers, finance teams, donors, and internal stakeholders—all with different expectations.</a:t>
            </a:r>
          </a:p>
          <a:p>
            <a:endParaRPr lang="en-US"/>
          </a:p>
          <a:p>
            <a:r>
              <a:rPr lang="en-US"/>
              <a:t>Let me ask you—what makes your role particularly demanding?”</a:t>
            </a:r>
          </a:p>
          <a:p>
            <a:endParaRPr lang="en-US"/>
          </a:p>
          <a:p>
            <a:r>
              <a:rPr lang="en-US"/>
              <a:t>(Allow responses)</a:t>
            </a:r>
          </a:p>
          <a:p>
            <a:endParaRPr lang="en-US"/>
          </a:p>
          <a:p>
            <a:r>
              <a:rPr lang="en-US"/>
              <a:t>“Thank you. What this shows is that being busy is normal—but being effective requires intention.”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Here are some common challenges many professionals face—interruptions, last-minute requests, and trying to do too many things at once.</a:t>
            </a:r>
          </a:p>
          <a:p>
            <a:endParaRPr lang="en-US"/>
          </a:p>
          <a:p>
            <a:r>
              <a:rPr lang="en-US"/>
              <a:t>Which of these do you personally struggle with the most?”</a:t>
            </a:r>
          </a:p>
          <a:p>
            <a:endParaRPr lang="en-US"/>
          </a:p>
          <a:p>
            <a:r>
              <a:rPr lang="en-US"/>
              <a:t>(Engage participants briefly)</a:t>
            </a:r>
          </a:p>
          <a:p>
            <a:r>
              <a:rPr lang="en-US"/>
              <a:t>“The first step to improving is recognizing where the gaps are.”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exactly needs to be done?”</a:t>
            </a:r>
          </a:p>
          <a:p>
            <a:r>
              <a:rPr lang="en-US"/>
              <a:t>🔍 What this means:</a:t>
            </a:r>
          </a:p>
          <a:p>
            <a:endParaRPr lang="en-US"/>
          </a:p>
          <a:p>
            <a:r>
              <a:rPr lang="en-US"/>
              <a:t>Many tasks feel overwhelming because they are too broad or unclear.</a:t>
            </a:r>
          </a:p>
          <a:p>
            <a:endParaRPr lang="en-US"/>
          </a:p>
          <a:p>
            <a:r>
              <a:rPr lang="en-US"/>
              <a:t>Clarifying tasks means:</a:t>
            </a:r>
          </a:p>
          <a:p>
            <a:endParaRPr lang="en-US"/>
          </a:p>
          <a:p>
            <a:r>
              <a:rPr lang="en-US"/>
              <a:t>Breaking big assignments into specific, actionable steps</a:t>
            </a:r>
          </a:p>
          <a:p>
            <a:r>
              <a:rPr lang="en-US"/>
              <a:t>Removing ambiguity</a:t>
            </a:r>
          </a:p>
          <a:p>
            <a:r>
              <a:rPr lang="en-US"/>
              <a:t>Knowing where to start</a:t>
            </a:r>
          </a:p>
          <a:p>
            <a:r>
              <a:rPr lang="en-US"/>
              <a:t>🧠 IITA Examples:</a:t>
            </a:r>
          </a:p>
          <a:p>
            <a:r>
              <a:rPr lang="en-US"/>
              <a:t>❌ Unclear Task:</a:t>
            </a:r>
          </a:p>
          <a:p>
            <a:endParaRPr lang="en-US"/>
          </a:p>
          <a:p>
            <a:r>
              <a:rPr lang="en-US"/>
              <a:t>“Prepare for donor visit”</a:t>
            </a:r>
          </a:p>
          <a:p>
            <a:endParaRPr lang="en-US"/>
          </a:p>
          <a:p>
            <a:r>
              <a:rPr lang="en-US"/>
              <a:t>✅ Clarified Tasks:</a:t>
            </a:r>
          </a:p>
          <a:p>
            <a:r>
              <a:rPr lang="en-US"/>
              <a:t>Confirm date and time of visit</a:t>
            </a:r>
          </a:p>
          <a:p>
            <a:r>
              <a:rPr lang="en-US"/>
              <a:t>Prepare visitor itinerary</a:t>
            </a:r>
          </a:p>
          <a:p>
            <a:r>
              <a:rPr lang="en-US"/>
              <a:t>Coordinate transport and accommodation</a:t>
            </a:r>
          </a:p>
          <a:p>
            <a:r>
              <a:rPr lang="en-US"/>
              <a:t>Ensure meeting room setup</a:t>
            </a:r>
          </a:p>
          <a:p>
            <a:r>
              <a:rPr lang="en-US"/>
              <a:t>Print briefing documents</a:t>
            </a:r>
          </a:p>
          <a:p>
            <a:r>
              <a:rPr lang="en-US"/>
              <a:t>Liaise with research team for presentations</a:t>
            </a:r>
          </a:p>
          <a:p>
            <a:r>
              <a:rPr lang="en-US"/>
              <a:t>💡 How to Do It:</a:t>
            </a:r>
          </a:p>
          <a:p>
            <a:endParaRPr lang="en-US"/>
          </a:p>
          <a:p>
            <a:r>
              <a:rPr lang="en-US"/>
              <a:t>Ask:</a:t>
            </a:r>
          </a:p>
          <a:p>
            <a:endParaRPr lang="en-US"/>
          </a:p>
          <a:p>
            <a:r>
              <a:rPr lang="en-US"/>
              <a:t>What are the exact deliverables?</a:t>
            </a:r>
          </a:p>
          <a:p>
            <a:r>
              <a:rPr lang="en-US"/>
              <a:t>What steps are required?</a:t>
            </a:r>
          </a:p>
          <a:p>
            <a:r>
              <a:rPr lang="en-US"/>
              <a:t>Who is involved?</a:t>
            </a:r>
          </a:p>
          <a:p>
            <a:r>
              <a:rPr lang="en-US"/>
              <a:t>What resources are needed?</a:t>
            </a:r>
          </a:p>
          <a:p>
            <a:endParaRPr lang="en-US"/>
          </a:p>
          <a:p>
            <a:r>
              <a:rPr lang="en-US"/>
              <a:t>⚠️ Common Mistake:</a:t>
            </a:r>
          </a:p>
          <a:p>
            <a:r>
              <a:rPr lang="en-US"/>
              <a:t>Jumping into execution without clarity → leads to:</a:t>
            </a:r>
          </a:p>
          <a:p>
            <a:endParaRPr lang="en-US"/>
          </a:p>
          <a:p>
            <a:r>
              <a:rPr lang="en-US"/>
              <a:t>Errors</a:t>
            </a:r>
          </a:p>
          <a:p>
            <a:r>
              <a:rPr lang="en-US"/>
              <a:t>Rework</a:t>
            </a:r>
          </a:p>
          <a:p>
            <a:r>
              <a:rPr lang="en-US"/>
              <a:t>Missed steps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How to Do It:</a:t>
            </a:r>
          </a:p>
          <a:p>
            <a:r>
              <a:rPr lang="en-US"/>
              <a:t>Use past experience as a guide</a:t>
            </a:r>
          </a:p>
          <a:p>
            <a:r>
              <a:rPr lang="en-US"/>
              <a:t>Add buffer time for:</a:t>
            </a:r>
          </a:p>
          <a:p>
            <a:r>
              <a:rPr lang="en-US"/>
              <a:t>Delays</a:t>
            </a:r>
          </a:p>
          <a:p>
            <a:r>
              <a:rPr lang="en-US"/>
              <a:t>Approvals</a:t>
            </a:r>
          </a:p>
          <a:p>
            <a:r>
              <a:rPr lang="en-US"/>
              <a:t>External dependencies</a:t>
            </a:r>
          </a:p>
          <a:p>
            <a:r>
              <a:rPr lang="en-US"/>
              <a:t>Consider:</a:t>
            </a:r>
          </a:p>
          <a:p>
            <a:r>
              <a:rPr lang="en-US"/>
              <a:t>Complexity</a:t>
            </a:r>
          </a:p>
          <a:p>
            <a:r>
              <a:rPr lang="en-US"/>
              <a:t>People involved</a:t>
            </a:r>
          </a:p>
          <a:p>
            <a:r>
              <a:rPr lang="en-US"/>
              <a:t>Approval layers</a:t>
            </a:r>
          </a:p>
          <a:p>
            <a:r>
              <a:rPr lang="en-US"/>
              <a:t>⚠️ Common Mistakes:</a:t>
            </a:r>
          </a:p>
          <a:p>
            <a:r>
              <a:rPr lang="en-US"/>
              <a:t>Underestimating tasks → leads to stress and missed deadlines</a:t>
            </a:r>
          </a:p>
          <a:p>
            <a:r>
              <a:rPr lang="en-US"/>
              <a:t>Ignoring dependencies (e.g., waiting for approvals)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this means:</a:t>
            </a:r>
          </a:p>
          <a:p>
            <a:endParaRPr lang="en-US"/>
          </a:p>
          <a:p>
            <a:r>
              <a:rPr lang="en-US"/>
              <a:t>Not all tasks can (or should) be done at once.</a:t>
            </a:r>
          </a:p>
          <a:p>
            <a:endParaRPr lang="en-US"/>
          </a:p>
          <a:p>
            <a:r>
              <a:rPr lang="en-US"/>
              <a:t>Sequencing involves:</a:t>
            </a:r>
          </a:p>
          <a:p>
            <a:endParaRPr lang="en-US"/>
          </a:p>
          <a:p>
            <a:r>
              <a:rPr lang="en-US"/>
              <a:t>Deciding task order</a:t>
            </a:r>
          </a:p>
          <a:p>
            <a:r>
              <a:rPr lang="en-US"/>
              <a:t>Understanding dependencies</a:t>
            </a:r>
          </a:p>
          <a:p>
            <a:r>
              <a:rPr lang="en-US"/>
              <a:t>Prioritizing based on importance and deadlines</a:t>
            </a:r>
          </a:p>
          <a:p>
            <a:r>
              <a:rPr lang="en-US"/>
              <a:t>🧠 IITA Example: Workshop Planning</a:t>
            </a:r>
          </a:p>
          <a:p>
            <a:endParaRPr lang="en-US"/>
          </a:p>
          <a:p>
            <a:r>
              <a:rPr lang="en-US"/>
              <a:t>You cannot:</a:t>
            </a:r>
          </a:p>
          <a:p>
            <a:r>
              <a:rPr lang="en-US"/>
              <a:t>❌ Book travel before confirming dates</a:t>
            </a:r>
          </a:p>
          <a:p>
            <a:r>
              <a:rPr lang="en-US"/>
              <a:t>❌ Print materials before finalizing content</a:t>
            </a:r>
          </a:p>
          <a:p>
            <a:endParaRPr lang="en-US"/>
          </a:p>
          <a:p>
            <a:r>
              <a:rPr lang="en-US"/>
              <a:t>✅ Proper Sequence:</a:t>
            </a:r>
          </a:p>
          <a:p>
            <a:r>
              <a:rPr lang="en-US"/>
              <a:t>Confirm workshop date and agenda</a:t>
            </a:r>
          </a:p>
          <a:p>
            <a:r>
              <a:rPr lang="en-US"/>
              <a:t>Get approval</a:t>
            </a:r>
          </a:p>
          <a:p>
            <a:r>
              <a:rPr lang="en-US"/>
              <a:t>Book venue and logistics</a:t>
            </a:r>
          </a:p>
          <a:p>
            <a:r>
              <a:rPr lang="en-US"/>
              <a:t>Send invitations</a:t>
            </a:r>
          </a:p>
          <a:p>
            <a:r>
              <a:rPr lang="en-US"/>
              <a:t>Prepare materials</a:t>
            </a:r>
          </a:p>
          <a:p>
            <a:r>
              <a:rPr lang="en-US"/>
              <a:t>Final confirmations</a:t>
            </a:r>
          </a:p>
          <a:p>
            <a:r>
              <a:rPr lang="en-US"/>
              <a:t>💡 How to Do It:</a:t>
            </a:r>
          </a:p>
          <a:p>
            <a:endParaRPr lang="en-US"/>
          </a:p>
          <a:p>
            <a:r>
              <a:rPr lang="en-US"/>
              <a:t>Ask:</a:t>
            </a:r>
          </a:p>
          <a:p>
            <a:endParaRPr lang="en-US"/>
          </a:p>
          <a:p>
            <a:r>
              <a:rPr lang="en-US"/>
              <a:t>What must happen first?</a:t>
            </a:r>
          </a:p>
          <a:p>
            <a:r>
              <a:rPr lang="en-US"/>
              <a:t>What tasks depend on others?</a:t>
            </a:r>
          </a:p>
          <a:p>
            <a:r>
              <a:rPr lang="en-US"/>
              <a:t>What deadlines are fixed?</a:t>
            </a:r>
          </a:p>
          <a:p>
            <a:r>
              <a:rPr lang="en-US"/>
              <a:t>⚠️ Common Mistakes:</a:t>
            </a:r>
          </a:p>
          <a:p>
            <a:r>
              <a:rPr lang="en-US"/>
              <a:t>Working on easy tasks first instead of important ones</a:t>
            </a:r>
          </a:p>
          <a:p>
            <a:r>
              <a:rPr lang="en-US"/>
              <a:t>Ignoring dependencies → causes delays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this means:</a:t>
            </a:r>
          </a:p>
          <a:p>
            <a:endParaRPr lang="en-US"/>
          </a:p>
          <a:p>
            <a:r>
              <a:rPr lang="en-US"/>
              <a:t>Regularly checking:</a:t>
            </a:r>
          </a:p>
          <a:p>
            <a:endParaRPr lang="en-US"/>
          </a:p>
          <a:p>
            <a:r>
              <a:rPr lang="en-US"/>
              <a:t>What has been completed</a:t>
            </a:r>
          </a:p>
          <a:p>
            <a:r>
              <a:rPr lang="en-US"/>
              <a:t>What is pending</a:t>
            </a:r>
          </a:p>
          <a:p>
            <a:r>
              <a:rPr lang="en-US"/>
              <a:t>What needs adjustment</a:t>
            </a:r>
          </a:p>
          <a:p>
            <a:r>
              <a:rPr lang="en-US"/>
              <a:t>🧠 IITA Context:</a:t>
            </a:r>
          </a:p>
          <a:p>
            <a:endParaRPr lang="en-US"/>
          </a:p>
          <a:p>
            <a:r>
              <a:rPr lang="en-US"/>
              <a:t>Administrators often juggle:</a:t>
            </a:r>
          </a:p>
          <a:p>
            <a:endParaRPr lang="en-US"/>
          </a:p>
          <a:p>
            <a:r>
              <a:rPr lang="en-US"/>
              <a:t>Procurement</a:t>
            </a:r>
          </a:p>
          <a:p>
            <a:r>
              <a:rPr lang="en-US"/>
              <a:t>Logistics</a:t>
            </a:r>
          </a:p>
          <a:p>
            <a:r>
              <a:rPr lang="en-US"/>
              <a:t>Reporting</a:t>
            </a:r>
          </a:p>
          <a:p>
            <a:r>
              <a:rPr lang="en-US"/>
              <a:t>Stakeholder coordination</a:t>
            </a:r>
          </a:p>
          <a:p>
            <a:endParaRPr lang="en-US"/>
          </a:p>
          <a:p>
            <a:r>
              <a:rPr lang="en-US"/>
              <a:t>Without review → things fall through the cracks</a:t>
            </a:r>
          </a:p>
          <a:p>
            <a:endParaRPr lang="en-US"/>
          </a:p>
          <a:p>
            <a:r>
              <a:rPr lang="en-US"/>
              <a:t>🔁 Two Levels of Review</a:t>
            </a:r>
          </a:p>
          <a:p>
            <a:r>
              <a:rPr lang="en-US"/>
              <a:t>📅 DAILY REVIEW (Short Check – 10–15 mins)</a:t>
            </a:r>
          </a:p>
          <a:p>
            <a:endParaRPr lang="en-US"/>
          </a:p>
          <a:p>
            <a:r>
              <a:rPr lang="en-US"/>
              <a:t>Ask:</a:t>
            </a:r>
          </a:p>
          <a:p>
            <a:endParaRPr lang="en-US"/>
          </a:p>
          <a:p>
            <a:r>
              <a:rPr lang="en-US"/>
              <a:t>What did I complete today?</a:t>
            </a:r>
          </a:p>
          <a:p>
            <a:r>
              <a:rPr lang="en-US"/>
              <a:t>What is pending?</a:t>
            </a:r>
          </a:p>
          <a:p>
            <a:r>
              <a:rPr lang="en-US"/>
              <a:t>What must be done tomorrow?</a:t>
            </a:r>
          </a:p>
          <a:p>
            <a:r>
              <a:rPr lang="en-US"/>
              <a:t>Are there any blockers?</a:t>
            </a:r>
          </a:p>
          <a:p>
            <a:r>
              <a:rPr lang="en-US"/>
              <a:t>📊 WEEKLY REVIEW (Deep Check – 30–60 mins)</a:t>
            </a:r>
          </a:p>
          <a:p>
            <a:endParaRPr lang="en-US"/>
          </a:p>
          <a:p>
            <a:r>
              <a:rPr lang="en-US"/>
              <a:t>Ask:</a:t>
            </a:r>
          </a:p>
          <a:p>
            <a:endParaRPr lang="en-US"/>
          </a:p>
          <a:p>
            <a:r>
              <a:rPr lang="en-US"/>
              <a:t>What progress have I made on key tasks?</a:t>
            </a:r>
          </a:p>
          <a:p>
            <a:r>
              <a:rPr lang="en-US"/>
              <a:t>Am I meeting deadlines?</a:t>
            </a:r>
          </a:p>
          <a:p>
            <a:r>
              <a:rPr lang="en-US"/>
              <a:t>What needs reprioritization?</a:t>
            </a:r>
          </a:p>
          <a:p>
            <a:r>
              <a:rPr lang="en-US"/>
              <a:t>What can be delegated or escalated?</a:t>
            </a:r>
          </a:p>
          <a:p>
            <a:r>
              <a:rPr lang="en-US"/>
              <a:t>💡 IITA Example:</a:t>
            </a:r>
          </a:p>
          <a:p>
            <a:r>
              <a:rPr lang="en-US"/>
              <a:t>A procurement request is delayed</a:t>
            </a:r>
          </a:p>
          <a:p>
            <a:r>
              <a:rPr lang="en-US"/>
              <a:t>👉 Weekly review helps you:</a:t>
            </a:r>
          </a:p>
          <a:p>
            <a:r>
              <a:rPr lang="en-US"/>
              <a:t>Identify delay early</a:t>
            </a:r>
          </a:p>
          <a:p>
            <a:r>
              <a:rPr lang="en-US"/>
              <a:t>Follow up or escalate</a:t>
            </a:r>
          </a:p>
          <a:p>
            <a:r>
              <a:rPr lang="en-US"/>
              <a:t>Prevent project disruption</a:t>
            </a:r>
          </a:p>
          <a:p>
            <a:r>
              <a:rPr lang="en-US"/>
              <a:t>⚠️ Common Mistake:</a:t>
            </a:r>
          </a:p>
          <a:p>
            <a:endParaRPr lang="en-US"/>
          </a:p>
          <a:p>
            <a:r>
              <a:rPr lang="en-US"/>
              <a:t>Working continuously without reflection → leads to:</a:t>
            </a:r>
          </a:p>
          <a:p>
            <a:endParaRPr lang="en-US"/>
          </a:p>
          <a:p>
            <a:r>
              <a:rPr lang="en-US"/>
              <a:t>Missed deadlines</a:t>
            </a:r>
          </a:p>
          <a:p>
            <a:r>
              <a:rPr lang="en-US"/>
              <a:t>Poor coordination</a:t>
            </a:r>
          </a:p>
          <a:p>
            <a:r>
              <a:rPr lang="en-US"/>
              <a:t>Last-minute panic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Tip:</a:t>
            </a:r>
          </a:p>
          <a:p>
            <a:r>
              <a:rPr lang="en-US"/>
              <a:t>Connect each objective to familiar IITA work realities (procurement, workshops, documentation, travel, reporting, etc.).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Note:</a:t>
            </a:r>
          </a:p>
          <a:p>
            <a:r>
              <a:rPr lang="en-US"/>
              <a:t>Connect communication directly to operational excellence.</a:t>
            </a:r>
          </a:p>
          <a:p>
            <a:endParaRPr lang="en-US"/>
          </a:p>
          <a:p>
            <a:r>
              <a:rPr lang="en-US"/>
              <a:t>How Communication Drives Operational Excellence</a:t>
            </a:r>
          </a:p>
          <a:p>
            <a:endParaRPr lang="en-US"/>
          </a:p>
          <a:p>
            <a:r>
              <a:rPr lang="en-US"/>
              <a:t>Operational Excellence is impossible without excellent communication.</a:t>
            </a:r>
          </a:p>
          <a:p>
            <a:r>
              <a:rPr lang="en-US"/>
              <a:t>Here is the direct connection:</a:t>
            </a:r>
          </a:p>
          <a:p>
            <a:endParaRPr lang="en-US"/>
          </a:p>
          <a:p>
            <a:r>
              <a:rPr lang="en-US"/>
              <a:t>✅ 1. Clear communication reduces errors</a:t>
            </a:r>
          </a:p>
          <a:p>
            <a:endParaRPr lang="en-US"/>
          </a:p>
          <a:p>
            <a:r>
              <a:rPr lang="en-US"/>
              <a:t>When instructions, emails, and requests are clear, everyone knows exactly what to do — reducing rework, delays, and mistakes.</a:t>
            </a:r>
          </a:p>
          <a:p>
            <a:endParaRPr lang="en-US"/>
          </a:p>
          <a:p>
            <a:r>
              <a:rPr lang="en-US"/>
              <a:t>✅ 2. Timely communication improves workflow speed</a:t>
            </a:r>
          </a:p>
          <a:p>
            <a:endParaRPr lang="en-US"/>
          </a:p>
          <a:p>
            <a:r>
              <a:rPr lang="en-US"/>
              <a:t>Quick acknowledgements, prompt updates, and clear timelines keep processes moving efficiently.</a:t>
            </a:r>
          </a:p>
          <a:p>
            <a:endParaRPr lang="en-US"/>
          </a:p>
          <a:p>
            <a:r>
              <a:rPr lang="en-US"/>
              <a:t>✅ 3. Complete communication supports compliance</a:t>
            </a:r>
          </a:p>
          <a:p>
            <a:endParaRPr lang="en-US"/>
          </a:p>
          <a:p>
            <a:r>
              <a:rPr lang="en-US"/>
              <a:t>Donor-funded environments like IITA require accuracy, documentation, and consistency — all driven by strong communication habits.</a:t>
            </a:r>
          </a:p>
          <a:p>
            <a:endParaRPr lang="en-US"/>
          </a:p>
          <a:p>
            <a:r>
              <a:rPr lang="en-US"/>
              <a:t>✅ 4. Professional communication strengthens stakeholder trust</a:t>
            </a:r>
          </a:p>
          <a:p>
            <a:endParaRPr lang="en-US"/>
          </a:p>
          <a:p>
            <a:r>
              <a:rPr lang="en-US"/>
              <a:t>Researchers, donors, vendors, and colleagues rely on administrators for reliable information.</a:t>
            </a:r>
          </a:p>
          <a:p>
            <a:r>
              <a:rPr lang="en-US"/>
              <a:t>Good communication equals good reputation.</a:t>
            </a:r>
          </a:p>
          <a:p>
            <a:endParaRPr lang="en-US"/>
          </a:p>
          <a:p>
            <a:r>
              <a:rPr lang="en-US"/>
              <a:t>✅ 5. Effective communication prevents bottlenecks</a:t>
            </a:r>
          </a:p>
          <a:p>
            <a:endParaRPr lang="en-US"/>
          </a:p>
          <a:p>
            <a:r>
              <a:rPr lang="en-US"/>
              <a:t>Missing details, unclear approvals, and unresponded emails are major drivers of operational delays.</a:t>
            </a:r>
          </a:p>
          <a:p>
            <a:endParaRPr lang="en-US"/>
          </a:p>
          <a:p>
            <a:r>
              <a:rPr lang="en-US"/>
              <a:t>✅ 6. Communication ensures accountability</a:t>
            </a:r>
          </a:p>
          <a:p>
            <a:endParaRPr lang="en-US"/>
          </a:p>
          <a:p>
            <a:r>
              <a:rPr lang="en-US"/>
              <a:t>When roles, expectations, and next steps are clearly communicated, everyone knows who is responsible for what.</a:t>
            </a:r>
          </a:p>
          <a:p>
            <a:endParaRPr lang="en-US"/>
          </a:p>
          <a:p>
            <a:r>
              <a:rPr lang="en-US"/>
              <a:t>✅ 7. Communication shapes culture</a:t>
            </a:r>
          </a:p>
          <a:p>
            <a:endParaRPr lang="en-US"/>
          </a:p>
          <a:p>
            <a:r>
              <a:rPr lang="en-US"/>
              <a:t>A culture of politeness, professionalism, and proactive updates enhances teamwork and service quality.</a:t>
            </a:r>
          </a:p>
          <a:p>
            <a:endParaRPr lang="en-US"/>
          </a:p>
          <a:p>
            <a:r>
              <a:rPr lang="en-US"/>
              <a:t>✅ 8. Administrators are the “connective tissue” of operations</a:t>
            </a:r>
          </a:p>
          <a:p>
            <a:endParaRPr lang="en-US"/>
          </a:p>
          <a:p>
            <a:r>
              <a:rPr lang="en-US"/>
              <a:t>They move information between departments — meaning communication is the backbone of their effectiveness.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Facilitator Note:</a:t>
            </a:r>
          </a:p>
          <a:p>
            <a:r>
              <a:rPr lang="en-US" dirty="0"/>
              <a:t>Use examples from earlier group discussions.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 Preparation</a:t>
            </a:r>
          </a:p>
          <a:p>
            <a:endParaRPr lang="en-US"/>
          </a:p>
          <a:p>
            <a:r>
              <a:rPr lang="en-US"/>
              <a:t>Know the purpose of the call</a:t>
            </a:r>
          </a:p>
          <a:p>
            <a:endParaRPr lang="en-US"/>
          </a:p>
          <a:p>
            <a:r>
              <a:rPr lang="en-US"/>
              <a:t>Have documents, facts, and names ready</a:t>
            </a:r>
          </a:p>
          <a:p>
            <a:endParaRPr lang="en-US"/>
          </a:p>
          <a:p>
            <a:r>
              <a:rPr lang="en-US"/>
              <a:t>2. Professional Opening</a:t>
            </a:r>
          </a:p>
          <a:p>
            <a:endParaRPr lang="en-US"/>
          </a:p>
          <a:p>
            <a:r>
              <a:rPr lang="en-US"/>
              <a:t>Greet warmly</a:t>
            </a:r>
          </a:p>
          <a:p>
            <a:endParaRPr lang="en-US"/>
          </a:p>
          <a:p>
            <a:r>
              <a:rPr lang="en-US"/>
              <a:t>Introduce yourself, unit/department, and organization</a:t>
            </a:r>
          </a:p>
          <a:p>
            <a:endParaRPr lang="en-US"/>
          </a:p>
          <a:p>
            <a:r>
              <a:rPr lang="en-US"/>
              <a:t>Confirm you reached the right person</a:t>
            </a:r>
          </a:p>
          <a:p>
            <a:endParaRPr lang="en-US"/>
          </a:p>
          <a:p>
            <a:r>
              <a:rPr lang="en-US"/>
              <a:t>3. State the Purpose Clearly</a:t>
            </a:r>
          </a:p>
          <a:p>
            <a:endParaRPr lang="en-US"/>
          </a:p>
          <a:p>
            <a:r>
              <a:rPr lang="en-US"/>
              <a:t>Briefly describe why you're calling</a:t>
            </a:r>
          </a:p>
          <a:p>
            <a:endParaRPr lang="en-US"/>
          </a:p>
          <a:p>
            <a:r>
              <a:rPr lang="en-US"/>
              <a:t>Link to the stakeholder’s need or context</a:t>
            </a:r>
          </a:p>
          <a:p>
            <a:endParaRPr lang="en-US"/>
          </a:p>
          <a:p>
            <a:r>
              <a:rPr lang="en-US"/>
              <a:t>Avoid long explanations</a:t>
            </a:r>
          </a:p>
          <a:p>
            <a:endParaRPr lang="en-US"/>
          </a:p>
          <a:p>
            <a:r>
              <a:rPr lang="en-US"/>
              <a:t>4. Gather/Share Key Information</a:t>
            </a:r>
          </a:p>
          <a:p>
            <a:endParaRPr lang="en-US"/>
          </a:p>
          <a:p>
            <a:r>
              <a:rPr lang="en-US"/>
              <a:t>Ask focused questions</a:t>
            </a:r>
          </a:p>
          <a:p>
            <a:endParaRPr lang="en-US"/>
          </a:p>
          <a:p>
            <a:r>
              <a:rPr lang="en-US"/>
              <a:t>Provide accurate and concise updates</a:t>
            </a:r>
          </a:p>
          <a:p>
            <a:endParaRPr lang="en-US"/>
          </a:p>
          <a:p>
            <a:r>
              <a:rPr lang="en-US"/>
              <a:t>Confirm understanding consistently</a:t>
            </a:r>
          </a:p>
          <a:p>
            <a:endParaRPr lang="en-US"/>
          </a:p>
          <a:p>
            <a:r>
              <a:rPr lang="en-US"/>
              <a:t>5. Action Points &amp; Next Steps</a:t>
            </a:r>
          </a:p>
          <a:p>
            <a:endParaRPr lang="en-US"/>
          </a:p>
          <a:p>
            <a:r>
              <a:rPr lang="en-US"/>
              <a:t>Clarify tasks, timelines, and who is responsible</a:t>
            </a:r>
          </a:p>
          <a:p>
            <a:endParaRPr lang="en-US"/>
          </a:p>
          <a:p>
            <a:r>
              <a:rPr lang="en-US"/>
              <a:t>Ensure both parties align on expectations</a:t>
            </a:r>
          </a:p>
          <a:p>
            <a:endParaRPr lang="en-US"/>
          </a:p>
          <a:p>
            <a:r>
              <a:rPr lang="en-US"/>
              <a:t>6. Professional Closing</a:t>
            </a:r>
          </a:p>
          <a:p>
            <a:endParaRPr lang="en-US"/>
          </a:p>
          <a:p>
            <a:r>
              <a:rPr lang="en-US"/>
              <a:t>Thank them for their time</a:t>
            </a:r>
          </a:p>
          <a:p>
            <a:endParaRPr lang="en-US"/>
          </a:p>
          <a:p>
            <a:r>
              <a:rPr lang="en-US"/>
              <a:t>Offer further assistance if needed</a:t>
            </a:r>
          </a:p>
          <a:p>
            <a:endParaRPr lang="en-US"/>
          </a:p>
          <a:p>
            <a:r>
              <a:rPr lang="en-US"/>
              <a:t>End the call courteously</a:t>
            </a:r>
          </a:p>
          <a:p>
            <a:endParaRPr lang="en-US"/>
          </a:p>
          <a:p>
            <a:r>
              <a:rPr lang="en-US"/>
              <a:t>7. Post-Call Follow-Up</a:t>
            </a:r>
          </a:p>
          <a:p>
            <a:endParaRPr lang="en-US"/>
          </a:p>
          <a:p>
            <a:r>
              <a:rPr lang="en-US"/>
              <a:t>Document outcomes</a:t>
            </a:r>
          </a:p>
          <a:p>
            <a:endParaRPr lang="en-US"/>
          </a:p>
          <a:p>
            <a:r>
              <a:rPr lang="en-US"/>
              <a:t>Send summary/update if required</a:t>
            </a:r>
          </a:p>
          <a:p>
            <a:endParaRPr lang="en-US"/>
          </a:p>
          <a:p>
            <a:r>
              <a:rPr lang="en-US"/>
              <a:t>Escalate or notify relevant colleagues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1. Prepare &amp; Test Technology</a:t>
            </a:r>
          </a:p>
          <a:p>
            <a:endParaRPr lang="en-US" dirty="0"/>
          </a:p>
          <a:p>
            <a:r>
              <a:rPr lang="en-US" dirty="0"/>
              <a:t>Check audio, video, lighting, and internet</a:t>
            </a:r>
          </a:p>
          <a:p>
            <a:endParaRPr lang="en-US" dirty="0"/>
          </a:p>
          <a:p>
            <a:r>
              <a:rPr lang="en-US" dirty="0"/>
              <a:t>Upload required documents ahead</a:t>
            </a:r>
          </a:p>
          <a:p>
            <a:endParaRPr lang="en-US" dirty="0"/>
          </a:p>
          <a:p>
            <a:r>
              <a:rPr lang="en-US" dirty="0"/>
              <a:t>2. Professional Presence</a:t>
            </a:r>
          </a:p>
          <a:p>
            <a:endParaRPr lang="en-US" dirty="0"/>
          </a:p>
          <a:p>
            <a:r>
              <a:rPr lang="en-US" dirty="0"/>
              <a:t>Dress appropriately</a:t>
            </a:r>
          </a:p>
          <a:p>
            <a:endParaRPr lang="en-US" dirty="0"/>
          </a:p>
          <a:p>
            <a:r>
              <a:rPr lang="en-US" dirty="0"/>
              <a:t>Use a clean, distraction-free background</a:t>
            </a:r>
          </a:p>
          <a:p>
            <a:endParaRPr lang="en-US" dirty="0"/>
          </a:p>
          <a:p>
            <a:r>
              <a:rPr lang="en-US" dirty="0"/>
              <a:t>Maintain eye contact through the camera</a:t>
            </a:r>
          </a:p>
          <a:p>
            <a:endParaRPr lang="en-US" dirty="0"/>
          </a:p>
          <a:p>
            <a:r>
              <a:rPr lang="en-US" dirty="0"/>
              <a:t>3. Effective Opening</a:t>
            </a:r>
          </a:p>
          <a:p>
            <a:endParaRPr lang="en-US" dirty="0"/>
          </a:p>
          <a:p>
            <a:r>
              <a:rPr lang="en-US" dirty="0"/>
              <a:t>Greet participants</a:t>
            </a:r>
          </a:p>
          <a:p>
            <a:endParaRPr lang="en-US" dirty="0"/>
          </a:p>
          <a:p>
            <a:r>
              <a:rPr lang="en-US" dirty="0"/>
              <a:t>Introduce yourself and your role</a:t>
            </a:r>
          </a:p>
          <a:p>
            <a:endParaRPr lang="en-US" dirty="0"/>
          </a:p>
          <a:p>
            <a:r>
              <a:rPr lang="en-US" dirty="0"/>
              <a:t>State the meeting purpose and agenda briefly</a:t>
            </a:r>
          </a:p>
          <a:p>
            <a:endParaRPr lang="en-US" dirty="0"/>
          </a:p>
          <a:p>
            <a:r>
              <a:rPr lang="en-US" dirty="0"/>
              <a:t>4. Stay Engaged &amp; Structured</a:t>
            </a:r>
          </a:p>
          <a:p>
            <a:endParaRPr lang="en-US" dirty="0"/>
          </a:p>
          <a:p>
            <a:r>
              <a:rPr lang="en-US" dirty="0"/>
              <a:t>Mute when not speaking</a:t>
            </a:r>
          </a:p>
          <a:p>
            <a:endParaRPr lang="en-US" dirty="0"/>
          </a:p>
          <a:p>
            <a:r>
              <a:rPr lang="en-US" dirty="0"/>
              <a:t>Use clear, concise contributions</a:t>
            </a:r>
          </a:p>
          <a:p>
            <a:endParaRPr lang="en-US" dirty="0"/>
          </a:p>
          <a:p>
            <a:r>
              <a:rPr lang="en-US" dirty="0"/>
              <a:t>Avoid side conversations and multitasking</a:t>
            </a:r>
          </a:p>
          <a:p>
            <a:endParaRPr lang="en-US" dirty="0"/>
          </a:p>
          <a:p>
            <a:r>
              <a:rPr lang="en-US" dirty="0"/>
              <a:t>5. Manage Digital Tools Well</a:t>
            </a:r>
          </a:p>
          <a:p>
            <a:endParaRPr lang="en-US" dirty="0"/>
          </a:p>
          <a:p>
            <a:r>
              <a:rPr lang="en-US" dirty="0"/>
              <a:t>Use “Raise Hand,” chat, or reactions appropriately</a:t>
            </a:r>
          </a:p>
          <a:p>
            <a:endParaRPr lang="en-US" dirty="0"/>
          </a:p>
          <a:p>
            <a:r>
              <a:rPr lang="en-US" dirty="0"/>
              <a:t>Share screen only when prepared</a:t>
            </a:r>
          </a:p>
          <a:p>
            <a:endParaRPr lang="en-US" dirty="0"/>
          </a:p>
          <a:p>
            <a:r>
              <a:rPr lang="en-US" dirty="0"/>
              <a:t>Name documents/files clearly</a:t>
            </a:r>
          </a:p>
          <a:p>
            <a:endParaRPr lang="en-US" dirty="0"/>
          </a:p>
          <a:p>
            <a:r>
              <a:rPr lang="en-US" dirty="0"/>
              <a:t>6. Clarity &amp; Confirmation</a:t>
            </a:r>
          </a:p>
          <a:p>
            <a:endParaRPr lang="en-US" dirty="0"/>
          </a:p>
          <a:p>
            <a:r>
              <a:rPr lang="en-US" dirty="0"/>
              <a:t>Summarize decisions and agreements</a:t>
            </a:r>
          </a:p>
          <a:p>
            <a:endParaRPr lang="en-US" dirty="0"/>
          </a:p>
          <a:p>
            <a:r>
              <a:rPr lang="en-US" dirty="0"/>
              <a:t>Confirm responsibilities and timelines</a:t>
            </a:r>
          </a:p>
          <a:p>
            <a:endParaRPr lang="en-US" dirty="0"/>
          </a:p>
          <a:p>
            <a:r>
              <a:rPr lang="en-US" dirty="0"/>
              <a:t>7. Professional Closing</a:t>
            </a:r>
          </a:p>
          <a:p>
            <a:endParaRPr lang="en-US" dirty="0"/>
          </a:p>
          <a:p>
            <a:r>
              <a:rPr lang="en-US" dirty="0"/>
              <a:t>Recap key outcomes</a:t>
            </a:r>
          </a:p>
          <a:p>
            <a:endParaRPr lang="en-US" dirty="0"/>
          </a:p>
          <a:p>
            <a:r>
              <a:rPr lang="en-US" dirty="0"/>
              <a:t>Appreciate participants</a:t>
            </a:r>
          </a:p>
          <a:p>
            <a:endParaRPr lang="en-US" dirty="0"/>
          </a:p>
          <a:p>
            <a:r>
              <a:rPr lang="en-US" dirty="0"/>
              <a:t>Log off courteously and on time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Example:</a:t>
            </a:r>
          </a:p>
          <a:p>
            <a:r>
              <a:rPr lang="en-US"/>
              <a:t> Instead of: “You didn’t send what I asked for.”</a:t>
            </a:r>
          </a:p>
          <a:p>
            <a:r>
              <a:rPr lang="en-US"/>
              <a:t> Say: “I noticed the document is still pending. What’s the best way we can complete it today?”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ROLE-PLAY COMPETITION MARKING SCHEME (Total: 100 Points)</a:t>
            </a:r>
          </a:p>
          <a:p>
            <a:endParaRPr lang="en-US"/>
          </a:p>
          <a:p>
            <a:r>
              <a:rPr lang="en-US"/>
              <a:t>To be used by facilitators—and optionally, by peer judges if you want added fun.</a:t>
            </a:r>
          </a:p>
          <a:p>
            <a:endParaRPr lang="en-US"/>
          </a:p>
          <a:p>
            <a:r>
              <a:rPr lang="en-US"/>
              <a:t>1. Clarity of Communication – 20 points</a:t>
            </a:r>
          </a:p>
          <a:p>
            <a:endParaRPr lang="en-US"/>
          </a:p>
          <a:p>
            <a:r>
              <a:rPr lang="en-US"/>
              <a:t>Clear message delivery</a:t>
            </a:r>
          </a:p>
          <a:p>
            <a:endParaRPr lang="en-US"/>
          </a:p>
          <a:p>
            <a:r>
              <a:rPr lang="en-US"/>
              <a:t>Logical sequencing</a:t>
            </a:r>
          </a:p>
          <a:p>
            <a:endParaRPr lang="en-US"/>
          </a:p>
          <a:p>
            <a:r>
              <a:rPr lang="en-US"/>
              <a:t>Avoidance of jargon and ambiguity</a:t>
            </a:r>
          </a:p>
          <a:p>
            <a:endParaRPr lang="en-US"/>
          </a:p>
          <a:p>
            <a:r>
              <a:rPr lang="en-US"/>
              <a:t>Scoring Guide:</a:t>
            </a:r>
          </a:p>
          <a:p>
            <a:endParaRPr lang="en-US"/>
          </a:p>
          <a:p>
            <a:r>
              <a:rPr lang="en-US"/>
              <a:t>17–20: Exceptionally clear</a:t>
            </a:r>
          </a:p>
          <a:p>
            <a:endParaRPr lang="en-US"/>
          </a:p>
          <a:p>
            <a:r>
              <a:rPr lang="en-US"/>
              <a:t>13–16: Mostly clear</a:t>
            </a:r>
          </a:p>
          <a:p>
            <a:endParaRPr lang="en-US"/>
          </a:p>
          <a:p>
            <a:r>
              <a:rPr lang="en-US"/>
              <a:t>9–12: Some clarity gaps</a:t>
            </a:r>
          </a:p>
          <a:p>
            <a:endParaRPr lang="en-US"/>
          </a:p>
          <a:p>
            <a:r>
              <a:rPr lang="en-US"/>
              <a:t>0–8: Unclear or confusing</a:t>
            </a:r>
          </a:p>
          <a:p>
            <a:endParaRPr lang="en-US"/>
          </a:p>
          <a:p>
            <a:r>
              <a:rPr lang="en-US"/>
              <a:t>2. Professionalism &amp; Tone – 20 points</a:t>
            </a:r>
          </a:p>
          <a:p>
            <a:endParaRPr lang="en-US"/>
          </a:p>
          <a:p>
            <a:r>
              <a:rPr lang="en-US"/>
              <a:t>Courteous language</a:t>
            </a:r>
          </a:p>
          <a:p>
            <a:endParaRPr lang="en-US"/>
          </a:p>
          <a:p>
            <a:r>
              <a:rPr lang="en-US"/>
              <a:t>Respectful and calm demeanor</a:t>
            </a:r>
          </a:p>
          <a:p>
            <a:endParaRPr lang="en-US"/>
          </a:p>
          <a:p>
            <a:r>
              <a:rPr lang="en-US"/>
              <a:t>Appropriate empathy depending on scenario</a:t>
            </a:r>
          </a:p>
          <a:p>
            <a:endParaRPr lang="en-US"/>
          </a:p>
          <a:p>
            <a:r>
              <a:rPr lang="en-US"/>
              <a:t>Scoring Guide:</a:t>
            </a:r>
          </a:p>
          <a:p>
            <a:endParaRPr lang="en-US"/>
          </a:p>
          <a:p>
            <a:r>
              <a:rPr lang="en-US"/>
              <a:t>17–20: Excellent professionalism</a:t>
            </a:r>
          </a:p>
          <a:p>
            <a:endParaRPr lang="en-US"/>
          </a:p>
          <a:p>
            <a:r>
              <a:rPr lang="en-US"/>
              <a:t>13–16: Generally professional</a:t>
            </a:r>
          </a:p>
          <a:p>
            <a:endParaRPr lang="en-US"/>
          </a:p>
          <a:p>
            <a:r>
              <a:rPr lang="en-US"/>
              <a:t>9–12: Tone needs improvement</a:t>
            </a:r>
          </a:p>
          <a:p>
            <a:endParaRPr lang="en-US"/>
          </a:p>
          <a:p>
            <a:r>
              <a:rPr lang="en-US"/>
              <a:t>0–8: Poor tone/unprofessional</a:t>
            </a:r>
          </a:p>
          <a:p>
            <a:endParaRPr lang="en-US"/>
          </a:p>
          <a:p>
            <a:r>
              <a:rPr lang="en-US"/>
              <a:t>3. Stakeholder Handling – 20 points</a:t>
            </a:r>
          </a:p>
          <a:p>
            <a:endParaRPr lang="en-US"/>
          </a:p>
          <a:p>
            <a:r>
              <a:rPr lang="en-US"/>
              <a:t>Identifies stakeholder needs correctly</a:t>
            </a:r>
          </a:p>
          <a:p>
            <a:endParaRPr lang="en-US"/>
          </a:p>
          <a:p>
            <a:r>
              <a:rPr lang="en-US"/>
              <a:t>Manages conflict or concerns effectively</a:t>
            </a:r>
          </a:p>
          <a:p>
            <a:endParaRPr lang="en-US"/>
          </a:p>
          <a:p>
            <a:r>
              <a:rPr lang="en-US"/>
              <a:t>Maintains control of the conversation</a:t>
            </a:r>
          </a:p>
          <a:p>
            <a:endParaRPr lang="en-US"/>
          </a:p>
          <a:p>
            <a:r>
              <a:rPr lang="en-US"/>
              <a:t>Scoring Guide:</a:t>
            </a:r>
          </a:p>
          <a:p>
            <a:endParaRPr lang="en-US"/>
          </a:p>
          <a:p>
            <a:r>
              <a:rPr lang="en-US"/>
              <a:t>17–20: Outstanding handling</a:t>
            </a:r>
          </a:p>
          <a:p>
            <a:endParaRPr lang="en-US"/>
          </a:p>
          <a:p>
            <a:r>
              <a:rPr lang="en-US"/>
              <a:t>13–16: Good handling</a:t>
            </a:r>
          </a:p>
          <a:p>
            <a:endParaRPr lang="en-US"/>
          </a:p>
          <a:p>
            <a:r>
              <a:rPr lang="en-US"/>
              <a:t>9–12: Average</a:t>
            </a:r>
          </a:p>
          <a:p>
            <a:endParaRPr lang="en-US"/>
          </a:p>
          <a:p>
            <a:r>
              <a:rPr lang="en-US"/>
              <a:t>0–8: Weak handling</a:t>
            </a:r>
          </a:p>
          <a:p>
            <a:endParaRPr lang="en-US"/>
          </a:p>
          <a:p>
            <a:r>
              <a:rPr lang="en-US"/>
              <a:t>4. Communication Structure – 15 points</a:t>
            </a:r>
          </a:p>
          <a:p>
            <a:endParaRPr lang="en-US"/>
          </a:p>
          <a:p>
            <a:r>
              <a:rPr lang="en-US"/>
              <a:t>Assesses adherence to the taught frameworks:</a:t>
            </a:r>
          </a:p>
          <a:p>
            <a:endParaRPr lang="en-US"/>
          </a:p>
          <a:p>
            <a:r>
              <a:rPr lang="en-US"/>
              <a:t>Telephone call structure</a:t>
            </a:r>
          </a:p>
          <a:p>
            <a:endParaRPr lang="en-US"/>
          </a:p>
          <a:p>
            <a:r>
              <a:rPr lang="en-US"/>
              <a:t>Email structure</a:t>
            </a:r>
          </a:p>
          <a:p>
            <a:endParaRPr lang="en-US"/>
          </a:p>
          <a:p>
            <a:r>
              <a:rPr lang="en-US"/>
              <a:t>Virtual communication structure</a:t>
            </a:r>
          </a:p>
          <a:p>
            <a:endParaRPr lang="en-US"/>
          </a:p>
          <a:p>
            <a:r>
              <a:rPr lang="en-US"/>
              <a:t>5 Cs of communication</a:t>
            </a:r>
          </a:p>
          <a:p>
            <a:endParaRPr lang="en-US"/>
          </a:p>
          <a:p>
            <a:r>
              <a:rPr lang="en-US"/>
              <a:t>Scoring Guide:</a:t>
            </a:r>
          </a:p>
          <a:p>
            <a:endParaRPr lang="en-US"/>
          </a:p>
          <a:p>
            <a:r>
              <a:rPr lang="en-US"/>
              <a:t>13–15: Strong structure</a:t>
            </a:r>
          </a:p>
          <a:p>
            <a:endParaRPr lang="en-US"/>
          </a:p>
          <a:p>
            <a:r>
              <a:rPr lang="en-US"/>
              <a:t>10–12: Good structure</a:t>
            </a:r>
          </a:p>
          <a:p>
            <a:endParaRPr lang="en-US"/>
          </a:p>
          <a:p>
            <a:r>
              <a:rPr lang="en-US"/>
              <a:t>7–9: Weak structure</a:t>
            </a:r>
          </a:p>
          <a:p>
            <a:endParaRPr lang="en-US"/>
          </a:p>
          <a:p>
            <a:r>
              <a:rPr lang="en-US"/>
              <a:t>0–6: No clear structure</a:t>
            </a:r>
          </a:p>
          <a:p>
            <a:endParaRPr lang="en-US"/>
          </a:p>
          <a:p>
            <a:r>
              <a:rPr lang="en-US"/>
              <a:t>5. Accuracy &amp; Relevance of Information – 10 points</a:t>
            </a:r>
          </a:p>
          <a:p>
            <a:endParaRPr lang="en-US"/>
          </a:p>
          <a:p>
            <a:r>
              <a:rPr lang="en-US"/>
              <a:t>Provides correct and complete information</a:t>
            </a:r>
          </a:p>
          <a:p>
            <a:endParaRPr lang="en-US"/>
          </a:p>
          <a:p>
            <a:r>
              <a:rPr lang="en-US"/>
              <a:t>Avoids misleading statements</a:t>
            </a:r>
          </a:p>
          <a:p>
            <a:endParaRPr lang="en-US"/>
          </a:p>
          <a:p>
            <a:r>
              <a:rPr lang="en-US"/>
              <a:t>Stays within scope of scenario</a:t>
            </a:r>
          </a:p>
          <a:p>
            <a:endParaRPr lang="en-US"/>
          </a:p>
          <a:p>
            <a:r>
              <a:rPr lang="en-US"/>
              <a:t>Scoring Guide:</a:t>
            </a:r>
          </a:p>
          <a:p>
            <a:endParaRPr lang="en-US"/>
          </a:p>
          <a:p>
            <a:r>
              <a:rPr lang="en-US"/>
              <a:t>9–10: Excellent accuracy</a:t>
            </a:r>
          </a:p>
          <a:p>
            <a:endParaRPr lang="en-US"/>
          </a:p>
          <a:p>
            <a:r>
              <a:rPr lang="en-US"/>
              <a:t>7–8: Mostly accurate</a:t>
            </a:r>
          </a:p>
          <a:p>
            <a:endParaRPr lang="en-US"/>
          </a:p>
          <a:p>
            <a:r>
              <a:rPr lang="en-US"/>
              <a:t>5–6: Incomplete portions</a:t>
            </a:r>
          </a:p>
          <a:p>
            <a:endParaRPr lang="en-US"/>
          </a:p>
          <a:p>
            <a:r>
              <a:rPr lang="en-US"/>
              <a:t>0–4: Largely inaccurate</a:t>
            </a:r>
          </a:p>
          <a:p>
            <a:endParaRPr lang="en-US"/>
          </a:p>
          <a:p>
            <a:r>
              <a:rPr lang="en-US"/>
              <a:t>6. Teamwork &amp; Coordination – 10 points</a:t>
            </a:r>
          </a:p>
          <a:p>
            <a:endParaRPr lang="en-US"/>
          </a:p>
          <a:p>
            <a:r>
              <a:rPr lang="en-US"/>
              <a:t>Smooth transitions between speakers</a:t>
            </a:r>
          </a:p>
          <a:p>
            <a:endParaRPr lang="en-US"/>
          </a:p>
          <a:p>
            <a:r>
              <a:rPr lang="en-US"/>
              <a:t>Equal participation where needed</a:t>
            </a:r>
          </a:p>
          <a:p>
            <a:endParaRPr lang="en-US"/>
          </a:p>
          <a:p>
            <a:r>
              <a:rPr lang="en-US"/>
              <a:t>Clear internal alignment</a:t>
            </a:r>
          </a:p>
          <a:p>
            <a:endParaRPr lang="en-US"/>
          </a:p>
          <a:p>
            <a:r>
              <a:rPr lang="en-US"/>
              <a:t>Scoring Guide:</a:t>
            </a:r>
          </a:p>
          <a:p>
            <a:endParaRPr lang="en-US"/>
          </a:p>
          <a:p>
            <a:r>
              <a:rPr lang="en-US"/>
              <a:t>9–10: Excellent team coordination</a:t>
            </a:r>
          </a:p>
          <a:p>
            <a:endParaRPr lang="en-US"/>
          </a:p>
          <a:p>
            <a:r>
              <a:rPr lang="en-US"/>
              <a:t>7–8: Good teamwork</a:t>
            </a:r>
          </a:p>
          <a:p>
            <a:endParaRPr lang="en-US"/>
          </a:p>
          <a:p>
            <a:r>
              <a:rPr lang="en-US"/>
              <a:t>5–6: Uneven participation</a:t>
            </a:r>
          </a:p>
          <a:p>
            <a:endParaRPr lang="en-US"/>
          </a:p>
          <a:p>
            <a:r>
              <a:rPr lang="en-US"/>
              <a:t>0–4: Poor teamwork</a:t>
            </a:r>
          </a:p>
          <a:p>
            <a:endParaRPr lang="en-US"/>
          </a:p>
          <a:p>
            <a:r>
              <a:rPr lang="en-US"/>
              <a:t>7. Creativity &amp; Practicality – 5 points</a:t>
            </a:r>
          </a:p>
          <a:p>
            <a:endParaRPr lang="en-US"/>
          </a:p>
          <a:p>
            <a:r>
              <a:rPr lang="en-US"/>
              <a:t>Realistic portrayal of IITA work context</a:t>
            </a:r>
          </a:p>
          <a:p>
            <a:endParaRPr lang="en-US"/>
          </a:p>
          <a:p>
            <a:r>
              <a:rPr lang="en-US"/>
              <a:t>Creative problem-solving</a:t>
            </a:r>
          </a:p>
          <a:p>
            <a:endParaRPr lang="en-US"/>
          </a:p>
          <a:p>
            <a:r>
              <a:rPr lang="en-US"/>
              <a:t>Practical and workable solutions</a:t>
            </a:r>
          </a:p>
          <a:p>
            <a:endParaRPr lang="en-US"/>
          </a:p>
          <a:p>
            <a:r>
              <a:rPr lang="en-US"/>
              <a:t>Scoring Guide:</a:t>
            </a:r>
          </a:p>
          <a:p>
            <a:endParaRPr lang="en-US"/>
          </a:p>
          <a:p>
            <a:r>
              <a:rPr lang="en-US"/>
              <a:t>5: Very creative &amp; relevant</a:t>
            </a:r>
          </a:p>
          <a:p>
            <a:endParaRPr lang="en-US"/>
          </a:p>
          <a:p>
            <a:r>
              <a:rPr lang="en-US"/>
              <a:t>4: Good creativity</a:t>
            </a:r>
          </a:p>
          <a:p>
            <a:endParaRPr lang="en-US"/>
          </a:p>
          <a:p>
            <a:r>
              <a:rPr lang="en-US"/>
              <a:t>3: Average</a:t>
            </a:r>
          </a:p>
          <a:p>
            <a:endParaRPr lang="en-US"/>
          </a:p>
          <a:p>
            <a:r>
              <a:rPr lang="en-US"/>
              <a:t>0–2: Low effort</a:t>
            </a:r>
          </a:p>
          <a:p>
            <a:endParaRPr lang="en-US"/>
          </a:p>
          <a:p>
            <a:r>
              <a:rPr lang="en-US"/>
              <a:t>TOTAL: 100 Points</a:t>
            </a:r>
          </a:p>
          <a:p>
            <a:r>
              <a:rPr lang="en-US"/>
              <a:t>🏆 Optional Fun Add-Ons</a:t>
            </a:r>
          </a:p>
          <a:p>
            <a:endParaRPr lang="en-US"/>
          </a:p>
          <a:p>
            <a:r>
              <a:rPr lang="en-US"/>
              <a:t>You can include:</a:t>
            </a:r>
          </a:p>
          <a:p>
            <a:endParaRPr lang="en-US"/>
          </a:p>
          <a:p>
            <a:r>
              <a:rPr lang="en-US"/>
              <a:t>• Best Communicator Award</a:t>
            </a:r>
          </a:p>
          <a:p>
            <a:endParaRPr lang="en-US"/>
          </a:p>
          <a:p>
            <a:r>
              <a:rPr lang="en-US"/>
              <a:t>(Most articulate individual)</a:t>
            </a:r>
          </a:p>
          <a:p>
            <a:endParaRPr lang="en-US"/>
          </a:p>
          <a:p>
            <a:r>
              <a:rPr lang="en-US"/>
              <a:t>• Best Team Spirit Award</a:t>
            </a:r>
          </a:p>
          <a:p>
            <a:endParaRPr lang="en-US"/>
          </a:p>
          <a:p>
            <a:r>
              <a:rPr lang="en-US"/>
              <a:t>(Group with the best collaboration)</a:t>
            </a:r>
          </a:p>
          <a:p>
            <a:endParaRPr lang="en-US"/>
          </a:p>
          <a:p>
            <a:r>
              <a:rPr lang="en-US"/>
              <a:t>• Most Improved Performance</a:t>
            </a:r>
          </a:p>
          <a:p>
            <a:endParaRPr lang="en-US"/>
          </a:p>
          <a:p>
            <a:r>
              <a:rPr lang="en-US"/>
              <a:t>(For groups that refine their communication style during feedback)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Scenerio 1</a:t>
            </a:r>
          </a:p>
          <a:p>
            <a:r>
              <a:rPr lang="en-US"/>
              <a:t>Facilitator Note:</a:t>
            </a:r>
          </a:p>
          <a:p>
            <a:r>
              <a:rPr lang="en-US"/>
              <a:t>Emphasise tone and clarity.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Trainer Script: “Now that we’ve talked about managing time, let’s talk about the quality of your work.</a:t>
            </a:r>
          </a:p>
          <a:p>
            <a:endParaRPr lang="en-US"/>
          </a:p>
          <a:p>
            <a:r>
              <a:rPr lang="en-US"/>
              <a:t>Because delivering work on time is good—but delivering accurate work is what builds trust.”</a:t>
            </a:r>
          </a:p>
          <a:p>
            <a:endParaRPr lang="en-US"/>
          </a:p>
          <a:p>
            <a:r>
              <a:rPr lang="en-US"/>
              <a:t>“Let’s start with your reality. </a:t>
            </a:r>
          </a:p>
          <a:p>
            <a:endParaRPr lang="en-US"/>
          </a:p>
          <a:p>
            <a:r>
              <a:rPr lang="en-US"/>
              <a:t>Research environments are fast-paced and often unpredictable. You are dealing with researchers, finance teams, donors, and internal stakeholders—all with different expectations.</a:t>
            </a:r>
          </a:p>
          <a:p>
            <a:endParaRPr lang="en-US"/>
          </a:p>
          <a:p>
            <a:r>
              <a:rPr lang="en-US"/>
              <a:t>Let me ask you—what makes your role particularly demanding?”</a:t>
            </a:r>
          </a:p>
          <a:p>
            <a:endParaRPr lang="en-US"/>
          </a:p>
          <a:p>
            <a:r>
              <a:rPr lang="en-US"/>
              <a:t>(Allow responses)</a:t>
            </a:r>
          </a:p>
          <a:p>
            <a:endParaRPr lang="en-US"/>
          </a:p>
          <a:p>
            <a:r>
              <a:rPr lang="en-US"/>
              <a:t>“Thank you. What this shows is that being busy is normal—but being effective requires intention.”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Link responses back to real consequences (delays, funding loss, reputational risk)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After the activity, ask:</a:t>
            </a:r>
          </a:p>
          <a:p>
            <a:r>
              <a:rPr lang="en-US"/>
              <a:t>•	“Which errors were easiest to spot?” </a:t>
            </a:r>
          </a:p>
          <a:p>
            <a:r>
              <a:rPr lang="en-US"/>
              <a:t>•	“Which ones were missed—and why?” </a:t>
            </a:r>
          </a:p>
          <a:p>
            <a:endParaRPr lang="en-US"/>
          </a:p>
          <a:p>
            <a:r>
              <a:rPr lang="en-US"/>
              <a:t>👉 This drives home the lesson:</a:t>
            </a:r>
          </a:p>
          <a:p>
            <a:r>
              <a:rPr lang="en-US"/>
              <a:t>“Accuracy requires deliberate attention—not assumption.”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Debrief:</a:t>
            </a:r>
          </a:p>
          <a:p>
            <a:r>
              <a:rPr lang="en-US"/>
              <a:t>Highlight themes: communication gaps, workload, delays, accuracy demands, etc.</a:t>
            </a:r>
          </a:p>
          <a:p>
            <a:endParaRPr lang="en-US"/>
          </a:p>
          <a:p>
            <a:r>
              <a:rPr lang="en-US"/>
              <a:t>A. POSSIBLE ADMINISTRATIVE CHALLENGES (Grouped into 8 Headings)</a:t>
            </a:r>
          </a:p>
          <a:p>
            <a:r>
              <a:rPr lang="en-US"/>
              <a:t>1. Communication Gaps</a:t>
            </a:r>
          </a:p>
          <a:p>
            <a:endParaRPr lang="en-US"/>
          </a:p>
          <a:p>
            <a:r>
              <a:rPr lang="en-US"/>
              <a:t>Unclear instructions</a:t>
            </a:r>
          </a:p>
          <a:p>
            <a:endParaRPr lang="en-US"/>
          </a:p>
          <a:p>
            <a:r>
              <a:rPr lang="en-US"/>
              <a:t>Delayed feedback</a:t>
            </a:r>
          </a:p>
          <a:p>
            <a:endParaRPr lang="en-US"/>
          </a:p>
          <a:p>
            <a:r>
              <a:rPr lang="en-US"/>
              <a:t>Misunderstood requests</a:t>
            </a:r>
          </a:p>
          <a:p>
            <a:endParaRPr lang="en-US"/>
          </a:p>
          <a:p>
            <a:r>
              <a:rPr lang="en-US"/>
              <a:t>Inconsistent messaging between departments</a:t>
            </a:r>
          </a:p>
          <a:p>
            <a:endParaRPr lang="en-US"/>
          </a:p>
          <a:p>
            <a:r>
              <a:rPr lang="en-US"/>
              <a:t>2. Workflow &amp; Process Inefficiencies</a:t>
            </a:r>
          </a:p>
          <a:p>
            <a:endParaRPr lang="en-US"/>
          </a:p>
          <a:p>
            <a:r>
              <a:rPr lang="en-US"/>
              <a:t>Repetitive manual tasks</a:t>
            </a:r>
          </a:p>
          <a:p>
            <a:endParaRPr lang="en-US"/>
          </a:p>
          <a:p>
            <a:r>
              <a:rPr lang="en-US"/>
              <a:t>Lack of standard operating procedures (SOPs)</a:t>
            </a:r>
          </a:p>
          <a:p>
            <a:endParaRPr lang="en-US"/>
          </a:p>
          <a:p>
            <a:r>
              <a:rPr lang="en-US"/>
              <a:t>Task duplication</a:t>
            </a:r>
          </a:p>
          <a:p>
            <a:endParaRPr lang="en-US"/>
          </a:p>
          <a:p>
            <a:r>
              <a:rPr lang="en-US"/>
              <a:t>Slow approval processes</a:t>
            </a:r>
          </a:p>
          <a:p>
            <a:endParaRPr lang="en-US"/>
          </a:p>
          <a:p>
            <a:r>
              <a:rPr lang="en-US"/>
              <a:t>3. Time &amp; Priority Management Issues</a:t>
            </a:r>
          </a:p>
          <a:p>
            <a:endParaRPr lang="en-US"/>
          </a:p>
          <a:p>
            <a:r>
              <a:rPr lang="en-US"/>
              <a:t>Competing urgent requests</a:t>
            </a:r>
          </a:p>
          <a:p>
            <a:endParaRPr lang="en-US"/>
          </a:p>
          <a:p>
            <a:r>
              <a:rPr lang="en-US"/>
              <a:t>Interruptions and distractions</a:t>
            </a:r>
          </a:p>
          <a:p>
            <a:endParaRPr lang="en-US"/>
          </a:p>
          <a:p>
            <a:r>
              <a:rPr lang="en-US"/>
              <a:t>Poor task scheduling</a:t>
            </a:r>
          </a:p>
          <a:p>
            <a:endParaRPr lang="en-US"/>
          </a:p>
          <a:p>
            <a:r>
              <a:rPr lang="en-US"/>
              <a:t>Difficulty determining what matters most</a:t>
            </a:r>
          </a:p>
          <a:p>
            <a:endParaRPr lang="en-US"/>
          </a:p>
          <a:p>
            <a:r>
              <a:rPr lang="en-US"/>
              <a:t>4. Resource &amp; Tools Constraints</a:t>
            </a:r>
          </a:p>
          <a:p>
            <a:endParaRPr lang="en-US"/>
          </a:p>
          <a:p>
            <a:r>
              <a:rPr lang="en-US"/>
              <a:t>Inadequate office supplies or outdated tools</a:t>
            </a:r>
          </a:p>
          <a:p>
            <a:endParaRPr lang="en-US"/>
          </a:p>
          <a:p>
            <a:r>
              <a:rPr lang="en-US"/>
              <a:t>Limited access to technology</a:t>
            </a:r>
          </a:p>
          <a:p>
            <a:endParaRPr lang="en-US"/>
          </a:p>
          <a:p>
            <a:r>
              <a:rPr lang="en-US"/>
              <a:t>Slow systems or poor internet connectivity</a:t>
            </a:r>
          </a:p>
          <a:p>
            <a:endParaRPr lang="en-US"/>
          </a:p>
          <a:p>
            <a:r>
              <a:rPr lang="en-US"/>
              <a:t>Lack of user-friendly platforms for documentation</a:t>
            </a:r>
          </a:p>
          <a:p>
            <a:endParaRPr lang="en-US"/>
          </a:p>
          <a:p>
            <a:r>
              <a:rPr lang="en-US"/>
              <a:t>5. Stakeholder Management Difficulties</a:t>
            </a:r>
          </a:p>
          <a:p>
            <a:endParaRPr lang="en-US"/>
          </a:p>
          <a:p>
            <a:r>
              <a:rPr lang="en-US"/>
              <a:t>Challenging personalities</a:t>
            </a:r>
          </a:p>
          <a:p>
            <a:endParaRPr lang="en-US"/>
          </a:p>
          <a:p>
            <a:r>
              <a:rPr lang="en-US"/>
              <a:t>Managing expectations from researchers, donors, vendors, and managers</a:t>
            </a:r>
          </a:p>
          <a:p>
            <a:endParaRPr lang="en-US"/>
          </a:p>
          <a:p>
            <a:r>
              <a:rPr lang="en-US"/>
              <a:t>Pressure from multiple directions</a:t>
            </a:r>
          </a:p>
          <a:p>
            <a:endParaRPr lang="en-US"/>
          </a:p>
          <a:p>
            <a:r>
              <a:rPr lang="en-US"/>
              <a:t>Handling complaints or dissatisfaction</a:t>
            </a:r>
          </a:p>
          <a:p>
            <a:endParaRPr lang="en-US"/>
          </a:p>
          <a:p>
            <a:r>
              <a:rPr lang="en-US"/>
              <a:t>6. Documentation &amp; Record-Keeping Problems</a:t>
            </a:r>
          </a:p>
          <a:p>
            <a:endParaRPr lang="en-US"/>
          </a:p>
          <a:p>
            <a:r>
              <a:rPr lang="en-US"/>
              <a:t>Missing files</a:t>
            </a:r>
          </a:p>
          <a:p>
            <a:endParaRPr lang="en-US"/>
          </a:p>
          <a:p>
            <a:r>
              <a:rPr lang="en-US"/>
              <a:t>Poor archival systems</a:t>
            </a:r>
          </a:p>
          <a:p>
            <a:endParaRPr lang="en-US"/>
          </a:p>
          <a:p>
            <a:r>
              <a:rPr lang="en-US"/>
              <a:t>Incomplete or inaccurate documentation</a:t>
            </a:r>
          </a:p>
          <a:p>
            <a:endParaRPr lang="en-US"/>
          </a:p>
          <a:p>
            <a:r>
              <a:rPr lang="en-US"/>
              <a:t>Difficulty tracing information</a:t>
            </a:r>
          </a:p>
          <a:p>
            <a:endParaRPr lang="en-US"/>
          </a:p>
          <a:p>
            <a:r>
              <a:rPr lang="en-US"/>
              <a:t>7. Capacity &amp; Skill Gaps</a:t>
            </a:r>
          </a:p>
          <a:p>
            <a:endParaRPr lang="en-US"/>
          </a:p>
          <a:p>
            <a:r>
              <a:rPr lang="en-US"/>
              <a:t>Limited training opportunities</a:t>
            </a:r>
          </a:p>
          <a:p>
            <a:endParaRPr lang="en-US"/>
          </a:p>
          <a:p>
            <a:r>
              <a:rPr lang="en-US"/>
              <a:t>Gaps in digital literacy</a:t>
            </a:r>
          </a:p>
          <a:p>
            <a:endParaRPr lang="en-US"/>
          </a:p>
          <a:p>
            <a:r>
              <a:rPr lang="en-US"/>
              <a:t>Insufficient knowledge of best practices</a:t>
            </a:r>
          </a:p>
          <a:p>
            <a:endParaRPr lang="en-US"/>
          </a:p>
          <a:p>
            <a:r>
              <a:rPr lang="en-US"/>
              <a:t>Inability to adapt to new administrative tools</a:t>
            </a:r>
          </a:p>
          <a:p>
            <a:endParaRPr lang="en-US"/>
          </a:p>
          <a:p>
            <a:r>
              <a:rPr lang="en-US"/>
              <a:t>8. Stress, Overload &amp; Emotional Pressure</a:t>
            </a:r>
          </a:p>
          <a:p>
            <a:endParaRPr lang="en-US"/>
          </a:p>
          <a:p>
            <a:r>
              <a:rPr lang="en-US"/>
              <a:t>High workload</a:t>
            </a:r>
          </a:p>
          <a:p>
            <a:endParaRPr lang="en-US"/>
          </a:p>
          <a:p>
            <a:r>
              <a:rPr lang="en-US"/>
              <a:t>Tight deadlines</a:t>
            </a:r>
          </a:p>
          <a:p>
            <a:endParaRPr lang="en-US"/>
          </a:p>
          <a:p>
            <a:r>
              <a:rPr lang="en-US"/>
              <a:t>Burnout risks</a:t>
            </a:r>
          </a:p>
          <a:p>
            <a:endParaRPr lang="en-US"/>
          </a:p>
          <a:p>
            <a:r>
              <a:rPr lang="en-US"/>
              <a:t>Feeling undervalued or overextended</a:t>
            </a:r>
          </a:p>
          <a:p>
            <a:endParaRPr lang="en-US"/>
          </a:p>
          <a:p>
            <a:r>
              <a:rPr lang="en-US"/>
              <a:t>B. WHAT CAN BE ENJOYED IN THE WORKPLACE ADMINISTRATIVELY (Grouped into 8 Headings)</a:t>
            </a:r>
          </a:p>
          <a:p>
            <a:r>
              <a:rPr lang="en-US"/>
              <a:t>1. Effective Communication &amp; Clear Direction</a:t>
            </a:r>
          </a:p>
          <a:p>
            <a:endParaRPr lang="en-US"/>
          </a:p>
          <a:p>
            <a:r>
              <a:rPr lang="en-US"/>
              <a:t>Clear instructions</a:t>
            </a:r>
          </a:p>
          <a:p>
            <a:endParaRPr lang="en-US"/>
          </a:p>
          <a:p>
            <a:r>
              <a:rPr lang="en-US"/>
              <a:t>Regular updates</a:t>
            </a:r>
          </a:p>
          <a:p>
            <a:endParaRPr lang="en-US"/>
          </a:p>
          <a:p>
            <a:r>
              <a:rPr lang="en-US"/>
              <a:t>Open-door communication</a:t>
            </a:r>
          </a:p>
          <a:p>
            <a:endParaRPr lang="en-US"/>
          </a:p>
          <a:p>
            <a:r>
              <a:rPr lang="en-US"/>
              <a:t>Direct, respectful feedback</a:t>
            </a:r>
          </a:p>
          <a:p>
            <a:endParaRPr lang="en-US"/>
          </a:p>
          <a:p>
            <a:r>
              <a:rPr lang="en-US"/>
              <a:t>2. Smooth, Efficient Processes</a:t>
            </a:r>
          </a:p>
          <a:p>
            <a:endParaRPr lang="en-US"/>
          </a:p>
          <a:p>
            <a:r>
              <a:rPr lang="en-US"/>
              <a:t>Well-designed workflows</a:t>
            </a:r>
          </a:p>
          <a:p>
            <a:endParaRPr lang="en-US"/>
          </a:p>
          <a:p>
            <a:r>
              <a:rPr lang="en-US"/>
              <a:t>Faster approvals</a:t>
            </a:r>
          </a:p>
          <a:p>
            <a:endParaRPr lang="en-US"/>
          </a:p>
          <a:p>
            <a:r>
              <a:rPr lang="en-US"/>
              <a:t>Reduced duplication and delays</a:t>
            </a:r>
          </a:p>
          <a:p>
            <a:endParaRPr lang="en-US"/>
          </a:p>
          <a:p>
            <a:r>
              <a:rPr lang="en-US"/>
              <a:t>Automation of routine tasks</a:t>
            </a:r>
          </a:p>
          <a:p>
            <a:endParaRPr lang="en-US"/>
          </a:p>
          <a:p>
            <a:r>
              <a:rPr lang="en-US"/>
              <a:t>3. Supportive Work Environment</a:t>
            </a:r>
          </a:p>
          <a:p>
            <a:endParaRPr lang="en-US"/>
          </a:p>
          <a:p>
            <a:r>
              <a:rPr lang="en-US"/>
              <a:t>Helpful colleagues</a:t>
            </a:r>
          </a:p>
          <a:p>
            <a:endParaRPr lang="en-US"/>
          </a:p>
          <a:p>
            <a:r>
              <a:rPr lang="en-US"/>
              <a:t>Cooperative teams</a:t>
            </a:r>
          </a:p>
          <a:p>
            <a:endParaRPr lang="en-US"/>
          </a:p>
          <a:p>
            <a:r>
              <a:rPr lang="en-US"/>
              <a:t>Encouraging supervisors</a:t>
            </a:r>
          </a:p>
          <a:p>
            <a:endParaRPr lang="en-US"/>
          </a:p>
          <a:p>
            <a:r>
              <a:rPr lang="en-US"/>
              <a:t>Respect for diverse roles</a:t>
            </a:r>
          </a:p>
          <a:p>
            <a:endParaRPr lang="en-US"/>
          </a:p>
          <a:p>
            <a:r>
              <a:rPr lang="en-US"/>
              <a:t>4. Reliable Tools &amp; Resources</a:t>
            </a:r>
          </a:p>
          <a:p>
            <a:endParaRPr lang="en-US"/>
          </a:p>
          <a:p>
            <a:r>
              <a:rPr lang="en-US"/>
              <a:t>Functional office equipment</a:t>
            </a:r>
          </a:p>
          <a:p>
            <a:endParaRPr lang="en-US"/>
          </a:p>
          <a:p>
            <a:r>
              <a:rPr lang="en-US"/>
              <a:t>Good internet and systems</a:t>
            </a:r>
          </a:p>
          <a:p>
            <a:endParaRPr lang="en-US"/>
          </a:p>
          <a:p>
            <a:r>
              <a:rPr lang="en-US"/>
              <a:t>Access to digital tools</a:t>
            </a:r>
          </a:p>
          <a:p>
            <a:endParaRPr lang="en-US"/>
          </a:p>
          <a:p>
            <a:r>
              <a:rPr lang="en-US"/>
              <a:t>Adequate supplies to do the job well</a:t>
            </a:r>
          </a:p>
          <a:p>
            <a:endParaRPr lang="en-US"/>
          </a:p>
          <a:p>
            <a:r>
              <a:rPr lang="en-US"/>
              <a:t>5. Professional Growth &amp; Learning Opportunities</a:t>
            </a:r>
          </a:p>
          <a:p>
            <a:endParaRPr lang="en-US"/>
          </a:p>
          <a:p>
            <a:r>
              <a:rPr lang="en-US"/>
              <a:t>Skills development training</a:t>
            </a:r>
          </a:p>
          <a:p>
            <a:endParaRPr lang="en-US"/>
          </a:p>
          <a:p>
            <a:r>
              <a:rPr lang="en-US"/>
              <a:t>Exposure to new tools and systems</a:t>
            </a:r>
          </a:p>
          <a:p>
            <a:endParaRPr lang="en-US"/>
          </a:p>
          <a:p>
            <a:r>
              <a:rPr lang="en-US"/>
              <a:t>Coaching and mentorship</a:t>
            </a:r>
          </a:p>
          <a:p>
            <a:endParaRPr lang="en-US"/>
          </a:p>
          <a:p>
            <a:r>
              <a:rPr lang="en-US"/>
              <a:t>Opportunities to take on higher responsibilities</a:t>
            </a:r>
          </a:p>
          <a:p>
            <a:endParaRPr lang="en-US"/>
          </a:p>
          <a:p>
            <a:r>
              <a:rPr lang="en-US"/>
              <a:t>6. Recognition &amp; Appreciation</a:t>
            </a:r>
          </a:p>
          <a:p>
            <a:endParaRPr lang="en-US"/>
          </a:p>
          <a:p>
            <a:r>
              <a:rPr lang="en-US"/>
              <a:t>Feeling valued by colleagues and supervisors</a:t>
            </a:r>
          </a:p>
          <a:p>
            <a:endParaRPr lang="en-US"/>
          </a:p>
          <a:p>
            <a:r>
              <a:rPr lang="en-US"/>
              <a:t>Acknowledgment of good performance</a:t>
            </a:r>
          </a:p>
          <a:p>
            <a:endParaRPr lang="en-US"/>
          </a:p>
          <a:p>
            <a:r>
              <a:rPr lang="en-US"/>
              <a:t>Positive reinforcement</a:t>
            </a:r>
          </a:p>
          <a:p>
            <a:endParaRPr lang="en-US"/>
          </a:p>
          <a:p>
            <a:r>
              <a:rPr lang="en-US"/>
              <a:t>Celebrating team accomplishments</a:t>
            </a:r>
          </a:p>
          <a:p>
            <a:endParaRPr lang="en-US"/>
          </a:p>
          <a:p>
            <a:r>
              <a:rPr lang="en-US"/>
              <a:t>7. Job Confidence &amp; Clarity</a:t>
            </a:r>
          </a:p>
          <a:p>
            <a:endParaRPr lang="en-US"/>
          </a:p>
          <a:p>
            <a:r>
              <a:rPr lang="en-US"/>
              <a:t>Knowing expectations</a:t>
            </a:r>
          </a:p>
          <a:p>
            <a:endParaRPr lang="en-US"/>
          </a:p>
          <a:p>
            <a:r>
              <a:rPr lang="en-US"/>
              <a:t>Understanding one's role clearly</a:t>
            </a:r>
          </a:p>
          <a:p>
            <a:endParaRPr lang="en-US"/>
          </a:p>
          <a:p>
            <a:r>
              <a:rPr lang="en-US"/>
              <a:t>Confidence in processes and support systems</a:t>
            </a:r>
          </a:p>
          <a:p>
            <a:endParaRPr lang="en-US"/>
          </a:p>
          <a:p>
            <a:r>
              <a:rPr lang="en-US"/>
              <a:t>Working with predictable standards</a:t>
            </a:r>
          </a:p>
          <a:p>
            <a:endParaRPr lang="en-US"/>
          </a:p>
          <a:p>
            <a:r>
              <a:rPr lang="en-US"/>
              <a:t>8. Work-Life Balance &amp; General Well-being</a:t>
            </a:r>
          </a:p>
          <a:p>
            <a:endParaRPr lang="en-US"/>
          </a:p>
          <a:p>
            <a:r>
              <a:rPr lang="en-US"/>
              <a:t>Reasonable workload</a:t>
            </a:r>
          </a:p>
          <a:p>
            <a:endParaRPr lang="en-US"/>
          </a:p>
          <a:p>
            <a:r>
              <a:rPr lang="en-US"/>
              <a:t>Structured work hours</a:t>
            </a:r>
          </a:p>
          <a:p>
            <a:endParaRPr lang="en-US"/>
          </a:p>
          <a:p>
            <a:r>
              <a:rPr lang="en-US"/>
              <a:t>Lower stress levels</a:t>
            </a:r>
          </a:p>
          <a:p>
            <a:endParaRPr lang="en-US"/>
          </a:p>
          <a:p>
            <a:r>
              <a:rPr lang="en-US"/>
              <a:t>A healthy, positive work atmosphere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Link responses back to real consequences (delays, funding loss, reputational risk)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After the activity, ask:</a:t>
            </a:r>
          </a:p>
          <a:p>
            <a:r>
              <a:rPr lang="en-US"/>
              <a:t>•	“Which errors were easiest to spot?” </a:t>
            </a:r>
          </a:p>
          <a:p>
            <a:r>
              <a:rPr lang="en-US"/>
              <a:t>•	“Which ones were missed—and why?” </a:t>
            </a:r>
          </a:p>
          <a:p>
            <a:endParaRPr lang="en-US"/>
          </a:p>
          <a:p>
            <a:r>
              <a:rPr lang="en-US"/>
              <a:t>👉 This drives home the lesson:</a:t>
            </a:r>
          </a:p>
          <a:p>
            <a:r>
              <a:rPr lang="en-US"/>
              <a:t>“Accuracy requires deliberate attention—not assumption.”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“Have you ever rushed a task and regretted it?”</a:t>
            </a:r>
          </a:p>
          <a:p>
            <a:endParaRPr lang="en-US"/>
          </a:p>
          <a:p>
            <a:endParaRPr lang="en-US"/>
          </a:p>
          <a:p>
            <a:r>
              <a:rPr lang="en-US"/>
              <a:t>🎯 Key Insight:</a:t>
            </a:r>
          </a:p>
          <a:p>
            <a:r>
              <a:rPr lang="en-US"/>
              <a:t>“Speed without accuracy creates rework—and rework wastes more time.”</a:t>
            </a:r>
          </a:p>
          <a:p>
            <a:endParaRPr lang="en-US"/>
          </a:p>
          <a:p>
            <a:r>
              <a:rPr lang="en-US"/>
              <a:t>The Quality Mindset Shift is the transition from merely completing tasks to intentionally delivering excellence. It means moving away from the attitude of “just get it done” to “get it done correctly, professionally, and consistently.”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Link responses back to real consequences (delays, funding loss, reputational risk)</a:t>
            </a:r>
          </a:p>
          <a:p>
            <a:endParaRPr lang="en-US"/>
          </a:p>
          <a:p>
            <a:endParaRPr lang="en-US"/>
          </a:p>
          <a:p>
            <a:r>
              <a:rPr lang="en-US"/>
              <a:t>A quality mindset focuses on:</a:t>
            </a:r>
          </a:p>
          <a:p>
            <a:endParaRPr lang="en-US"/>
          </a:p>
          <a:p>
            <a:r>
              <a:rPr lang="en-US"/>
              <a:t>Paying attention to details</a:t>
            </a:r>
          </a:p>
          <a:p>
            <a:r>
              <a:rPr lang="en-US"/>
              <a:t>Taking ownership of work</a:t>
            </a:r>
          </a:p>
          <a:p>
            <a:r>
              <a:rPr lang="en-US"/>
              <a:t>Preventing errors instead of correcting them later</a:t>
            </a:r>
          </a:p>
          <a:p>
            <a:r>
              <a:rPr lang="en-US"/>
              <a:t>Continuously improving processes and outcomes</a:t>
            </a:r>
          </a:p>
          <a:p>
            <a:r>
              <a:rPr lang="en-US"/>
              <a:t>Understanding that every task affects the organization’s reputation and service delivery</a:t>
            </a:r>
          </a:p>
          <a:p>
            <a:endParaRPr lang="en-US"/>
          </a:p>
          <a:p>
            <a:r>
              <a:rPr lang="en-US"/>
              <a:t>In the workplace, this shift encourages staff to see quality not as an extra responsibility, but as a daily habit and personal standard. It creates a culture where employees aim for accuracy, professionalism, efficiency, and excellence in everything they do.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Debrief:</a:t>
            </a:r>
          </a:p>
          <a:p>
            <a:r>
              <a:rPr lang="en-US"/>
              <a:t>Highlight themes: communication gaps, workload, delays, accuracy demands, etc.</a:t>
            </a:r>
          </a:p>
          <a:p>
            <a:endParaRPr lang="en-US"/>
          </a:p>
          <a:p>
            <a:r>
              <a:rPr lang="en-US"/>
              <a:t>A. POSSIBLE ADMINISTRATIVE CHALLENGES (Grouped into 8 Headings)</a:t>
            </a:r>
          </a:p>
          <a:p>
            <a:r>
              <a:rPr lang="en-US"/>
              <a:t>1. Communication Gaps</a:t>
            </a:r>
          </a:p>
          <a:p>
            <a:endParaRPr lang="en-US"/>
          </a:p>
          <a:p>
            <a:r>
              <a:rPr lang="en-US"/>
              <a:t>Unclear instructions</a:t>
            </a:r>
          </a:p>
          <a:p>
            <a:endParaRPr lang="en-US"/>
          </a:p>
          <a:p>
            <a:r>
              <a:rPr lang="en-US"/>
              <a:t>Delayed feedback</a:t>
            </a:r>
          </a:p>
          <a:p>
            <a:endParaRPr lang="en-US"/>
          </a:p>
          <a:p>
            <a:r>
              <a:rPr lang="en-US"/>
              <a:t>Misunderstood requests</a:t>
            </a:r>
          </a:p>
          <a:p>
            <a:endParaRPr lang="en-US"/>
          </a:p>
          <a:p>
            <a:r>
              <a:rPr lang="en-US"/>
              <a:t>Inconsistent messaging between departments</a:t>
            </a:r>
          </a:p>
          <a:p>
            <a:endParaRPr lang="en-US"/>
          </a:p>
          <a:p>
            <a:r>
              <a:rPr lang="en-US"/>
              <a:t>2. Workflow &amp; Process Inefficiencies</a:t>
            </a:r>
          </a:p>
          <a:p>
            <a:endParaRPr lang="en-US"/>
          </a:p>
          <a:p>
            <a:r>
              <a:rPr lang="en-US"/>
              <a:t>Repetitive manual tasks</a:t>
            </a:r>
          </a:p>
          <a:p>
            <a:endParaRPr lang="en-US"/>
          </a:p>
          <a:p>
            <a:r>
              <a:rPr lang="en-US"/>
              <a:t>Lack of standard operating procedures (SOPs)</a:t>
            </a:r>
          </a:p>
          <a:p>
            <a:endParaRPr lang="en-US"/>
          </a:p>
          <a:p>
            <a:r>
              <a:rPr lang="en-US"/>
              <a:t>Task duplication</a:t>
            </a:r>
          </a:p>
          <a:p>
            <a:endParaRPr lang="en-US"/>
          </a:p>
          <a:p>
            <a:r>
              <a:rPr lang="en-US"/>
              <a:t>Slow approval processes</a:t>
            </a:r>
          </a:p>
          <a:p>
            <a:endParaRPr lang="en-US"/>
          </a:p>
          <a:p>
            <a:r>
              <a:rPr lang="en-US"/>
              <a:t>3. Time &amp; Priority Management Issues</a:t>
            </a:r>
          </a:p>
          <a:p>
            <a:endParaRPr lang="en-US"/>
          </a:p>
          <a:p>
            <a:r>
              <a:rPr lang="en-US"/>
              <a:t>Competing urgent requests</a:t>
            </a:r>
          </a:p>
          <a:p>
            <a:endParaRPr lang="en-US"/>
          </a:p>
          <a:p>
            <a:r>
              <a:rPr lang="en-US"/>
              <a:t>Interruptions and distractions</a:t>
            </a:r>
          </a:p>
          <a:p>
            <a:endParaRPr lang="en-US"/>
          </a:p>
          <a:p>
            <a:r>
              <a:rPr lang="en-US"/>
              <a:t>Poor task scheduling</a:t>
            </a:r>
          </a:p>
          <a:p>
            <a:endParaRPr lang="en-US"/>
          </a:p>
          <a:p>
            <a:r>
              <a:rPr lang="en-US"/>
              <a:t>Difficulty determining what matters most</a:t>
            </a:r>
          </a:p>
          <a:p>
            <a:endParaRPr lang="en-US"/>
          </a:p>
          <a:p>
            <a:r>
              <a:rPr lang="en-US"/>
              <a:t>4. Resource &amp; Tools Constraints</a:t>
            </a:r>
          </a:p>
          <a:p>
            <a:endParaRPr lang="en-US"/>
          </a:p>
          <a:p>
            <a:r>
              <a:rPr lang="en-US"/>
              <a:t>Inadequate office supplies or outdated tools</a:t>
            </a:r>
          </a:p>
          <a:p>
            <a:endParaRPr lang="en-US"/>
          </a:p>
          <a:p>
            <a:r>
              <a:rPr lang="en-US"/>
              <a:t>Limited access to technology</a:t>
            </a:r>
          </a:p>
          <a:p>
            <a:endParaRPr lang="en-US"/>
          </a:p>
          <a:p>
            <a:r>
              <a:rPr lang="en-US"/>
              <a:t>Slow systems or poor internet connectivity</a:t>
            </a:r>
          </a:p>
          <a:p>
            <a:endParaRPr lang="en-US"/>
          </a:p>
          <a:p>
            <a:r>
              <a:rPr lang="en-US"/>
              <a:t>Lack of user-friendly platforms for documentation</a:t>
            </a:r>
          </a:p>
          <a:p>
            <a:endParaRPr lang="en-US"/>
          </a:p>
          <a:p>
            <a:r>
              <a:rPr lang="en-US"/>
              <a:t>5. Stakeholder Management Difficulties</a:t>
            </a:r>
          </a:p>
          <a:p>
            <a:endParaRPr lang="en-US"/>
          </a:p>
          <a:p>
            <a:r>
              <a:rPr lang="en-US"/>
              <a:t>Challenging personalities</a:t>
            </a:r>
          </a:p>
          <a:p>
            <a:endParaRPr lang="en-US"/>
          </a:p>
          <a:p>
            <a:r>
              <a:rPr lang="en-US"/>
              <a:t>Managing expectations from researchers, donors, vendors, and managers</a:t>
            </a:r>
          </a:p>
          <a:p>
            <a:endParaRPr lang="en-US"/>
          </a:p>
          <a:p>
            <a:r>
              <a:rPr lang="en-US"/>
              <a:t>Pressure from multiple directions</a:t>
            </a:r>
          </a:p>
          <a:p>
            <a:endParaRPr lang="en-US"/>
          </a:p>
          <a:p>
            <a:r>
              <a:rPr lang="en-US"/>
              <a:t>Handling complaints or dissatisfaction</a:t>
            </a:r>
          </a:p>
          <a:p>
            <a:endParaRPr lang="en-US"/>
          </a:p>
          <a:p>
            <a:r>
              <a:rPr lang="en-US"/>
              <a:t>6. Documentation &amp; Record-Keeping Problems</a:t>
            </a:r>
          </a:p>
          <a:p>
            <a:endParaRPr lang="en-US"/>
          </a:p>
          <a:p>
            <a:r>
              <a:rPr lang="en-US"/>
              <a:t>Missing files</a:t>
            </a:r>
          </a:p>
          <a:p>
            <a:endParaRPr lang="en-US"/>
          </a:p>
          <a:p>
            <a:r>
              <a:rPr lang="en-US"/>
              <a:t>Poor archival systems</a:t>
            </a:r>
          </a:p>
          <a:p>
            <a:endParaRPr lang="en-US"/>
          </a:p>
          <a:p>
            <a:r>
              <a:rPr lang="en-US"/>
              <a:t>Incomplete or inaccurate documentation</a:t>
            </a:r>
          </a:p>
          <a:p>
            <a:endParaRPr lang="en-US"/>
          </a:p>
          <a:p>
            <a:r>
              <a:rPr lang="en-US"/>
              <a:t>Difficulty tracing information</a:t>
            </a:r>
          </a:p>
          <a:p>
            <a:endParaRPr lang="en-US"/>
          </a:p>
          <a:p>
            <a:r>
              <a:rPr lang="en-US"/>
              <a:t>7. Capacity &amp; Skill Gaps</a:t>
            </a:r>
          </a:p>
          <a:p>
            <a:endParaRPr lang="en-US"/>
          </a:p>
          <a:p>
            <a:r>
              <a:rPr lang="en-US"/>
              <a:t>Limited training opportunities</a:t>
            </a:r>
          </a:p>
          <a:p>
            <a:endParaRPr lang="en-US"/>
          </a:p>
          <a:p>
            <a:r>
              <a:rPr lang="en-US"/>
              <a:t>Gaps in digital literacy</a:t>
            </a:r>
          </a:p>
          <a:p>
            <a:endParaRPr lang="en-US"/>
          </a:p>
          <a:p>
            <a:r>
              <a:rPr lang="en-US"/>
              <a:t>Insufficient knowledge of best practices</a:t>
            </a:r>
          </a:p>
          <a:p>
            <a:endParaRPr lang="en-US"/>
          </a:p>
          <a:p>
            <a:r>
              <a:rPr lang="en-US"/>
              <a:t>Inability to adapt to new administrative tools</a:t>
            </a:r>
          </a:p>
          <a:p>
            <a:endParaRPr lang="en-US"/>
          </a:p>
          <a:p>
            <a:r>
              <a:rPr lang="en-US"/>
              <a:t>8. Stress, Overload &amp; Emotional Pressure</a:t>
            </a:r>
          </a:p>
          <a:p>
            <a:endParaRPr lang="en-US"/>
          </a:p>
          <a:p>
            <a:r>
              <a:rPr lang="en-US"/>
              <a:t>High workload</a:t>
            </a:r>
          </a:p>
          <a:p>
            <a:endParaRPr lang="en-US"/>
          </a:p>
          <a:p>
            <a:r>
              <a:rPr lang="en-US"/>
              <a:t>Tight deadlines</a:t>
            </a:r>
          </a:p>
          <a:p>
            <a:endParaRPr lang="en-US"/>
          </a:p>
          <a:p>
            <a:r>
              <a:rPr lang="en-US"/>
              <a:t>Burnout risks</a:t>
            </a:r>
          </a:p>
          <a:p>
            <a:endParaRPr lang="en-US"/>
          </a:p>
          <a:p>
            <a:r>
              <a:rPr lang="en-US"/>
              <a:t>Feeling undervalued or overextended</a:t>
            </a:r>
          </a:p>
          <a:p>
            <a:endParaRPr lang="en-US"/>
          </a:p>
          <a:p>
            <a:r>
              <a:rPr lang="en-US"/>
              <a:t>B. WHAT CAN BE ENJOYED IN THE WORKPLACE ADMINISTRATIVELY (Grouped into 8 Headings)</a:t>
            </a:r>
          </a:p>
          <a:p>
            <a:r>
              <a:rPr lang="en-US"/>
              <a:t>1. Effective Communication &amp; Clear Direction</a:t>
            </a:r>
          </a:p>
          <a:p>
            <a:endParaRPr lang="en-US"/>
          </a:p>
          <a:p>
            <a:r>
              <a:rPr lang="en-US"/>
              <a:t>Clear instructions</a:t>
            </a:r>
          </a:p>
          <a:p>
            <a:endParaRPr lang="en-US"/>
          </a:p>
          <a:p>
            <a:r>
              <a:rPr lang="en-US"/>
              <a:t>Regular updates</a:t>
            </a:r>
          </a:p>
          <a:p>
            <a:endParaRPr lang="en-US"/>
          </a:p>
          <a:p>
            <a:r>
              <a:rPr lang="en-US"/>
              <a:t>Open-door communication</a:t>
            </a:r>
          </a:p>
          <a:p>
            <a:endParaRPr lang="en-US"/>
          </a:p>
          <a:p>
            <a:r>
              <a:rPr lang="en-US"/>
              <a:t>Direct, respectful feedback</a:t>
            </a:r>
          </a:p>
          <a:p>
            <a:endParaRPr lang="en-US"/>
          </a:p>
          <a:p>
            <a:r>
              <a:rPr lang="en-US"/>
              <a:t>2. Smooth, Efficient Processes</a:t>
            </a:r>
          </a:p>
          <a:p>
            <a:endParaRPr lang="en-US"/>
          </a:p>
          <a:p>
            <a:r>
              <a:rPr lang="en-US"/>
              <a:t>Well-designed workflows</a:t>
            </a:r>
          </a:p>
          <a:p>
            <a:endParaRPr lang="en-US"/>
          </a:p>
          <a:p>
            <a:r>
              <a:rPr lang="en-US"/>
              <a:t>Faster approvals</a:t>
            </a:r>
          </a:p>
          <a:p>
            <a:endParaRPr lang="en-US"/>
          </a:p>
          <a:p>
            <a:r>
              <a:rPr lang="en-US"/>
              <a:t>Reduced duplication and delays</a:t>
            </a:r>
          </a:p>
          <a:p>
            <a:endParaRPr lang="en-US"/>
          </a:p>
          <a:p>
            <a:r>
              <a:rPr lang="en-US"/>
              <a:t>Automation of routine tasks</a:t>
            </a:r>
          </a:p>
          <a:p>
            <a:endParaRPr lang="en-US"/>
          </a:p>
          <a:p>
            <a:r>
              <a:rPr lang="en-US"/>
              <a:t>3. Supportive Work Environment</a:t>
            </a:r>
          </a:p>
          <a:p>
            <a:endParaRPr lang="en-US"/>
          </a:p>
          <a:p>
            <a:r>
              <a:rPr lang="en-US"/>
              <a:t>Helpful colleagues</a:t>
            </a:r>
          </a:p>
          <a:p>
            <a:endParaRPr lang="en-US"/>
          </a:p>
          <a:p>
            <a:r>
              <a:rPr lang="en-US"/>
              <a:t>Cooperative teams</a:t>
            </a:r>
          </a:p>
          <a:p>
            <a:endParaRPr lang="en-US"/>
          </a:p>
          <a:p>
            <a:r>
              <a:rPr lang="en-US"/>
              <a:t>Encouraging supervisors</a:t>
            </a:r>
          </a:p>
          <a:p>
            <a:endParaRPr lang="en-US"/>
          </a:p>
          <a:p>
            <a:r>
              <a:rPr lang="en-US"/>
              <a:t>Respect for diverse roles</a:t>
            </a:r>
          </a:p>
          <a:p>
            <a:endParaRPr lang="en-US"/>
          </a:p>
          <a:p>
            <a:r>
              <a:rPr lang="en-US"/>
              <a:t>4. Reliable Tools &amp; Resources</a:t>
            </a:r>
          </a:p>
          <a:p>
            <a:endParaRPr lang="en-US"/>
          </a:p>
          <a:p>
            <a:r>
              <a:rPr lang="en-US"/>
              <a:t>Functional office equipment</a:t>
            </a:r>
          </a:p>
          <a:p>
            <a:endParaRPr lang="en-US"/>
          </a:p>
          <a:p>
            <a:r>
              <a:rPr lang="en-US"/>
              <a:t>Good internet and systems</a:t>
            </a:r>
          </a:p>
          <a:p>
            <a:endParaRPr lang="en-US"/>
          </a:p>
          <a:p>
            <a:r>
              <a:rPr lang="en-US"/>
              <a:t>Access to digital tools</a:t>
            </a:r>
          </a:p>
          <a:p>
            <a:endParaRPr lang="en-US"/>
          </a:p>
          <a:p>
            <a:r>
              <a:rPr lang="en-US"/>
              <a:t>Adequate supplies to do the job well</a:t>
            </a:r>
          </a:p>
          <a:p>
            <a:endParaRPr lang="en-US"/>
          </a:p>
          <a:p>
            <a:r>
              <a:rPr lang="en-US"/>
              <a:t>5. Professional Growth &amp; Learning Opportunities</a:t>
            </a:r>
          </a:p>
          <a:p>
            <a:endParaRPr lang="en-US"/>
          </a:p>
          <a:p>
            <a:r>
              <a:rPr lang="en-US"/>
              <a:t>Skills development training</a:t>
            </a:r>
          </a:p>
          <a:p>
            <a:endParaRPr lang="en-US"/>
          </a:p>
          <a:p>
            <a:r>
              <a:rPr lang="en-US"/>
              <a:t>Exposure to new tools and systems</a:t>
            </a:r>
          </a:p>
          <a:p>
            <a:endParaRPr lang="en-US"/>
          </a:p>
          <a:p>
            <a:r>
              <a:rPr lang="en-US"/>
              <a:t>Coaching and mentorship</a:t>
            </a:r>
          </a:p>
          <a:p>
            <a:endParaRPr lang="en-US"/>
          </a:p>
          <a:p>
            <a:r>
              <a:rPr lang="en-US"/>
              <a:t>Opportunities to take on higher responsibilities</a:t>
            </a:r>
          </a:p>
          <a:p>
            <a:endParaRPr lang="en-US"/>
          </a:p>
          <a:p>
            <a:r>
              <a:rPr lang="en-US"/>
              <a:t>6. Recognition &amp; Appreciation</a:t>
            </a:r>
          </a:p>
          <a:p>
            <a:endParaRPr lang="en-US"/>
          </a:p>
          <a:p>
            <a:r>
              <a:rPr lang="en-US"/>
              <a:t>Feeling valued by colleagues and supervisors</a:t>
            </a:r>
          </a:p>
          <a:p>
            <a:endParaRPr lang="en-US"/>
          </a:p>
          <a:p>
            <a:r>
              <a:rPr lang="en-US"/>
              <a:t>Acknowledgment of good performance</a:t>
            </a:r>
          </a:p>
          <a:p>
            <a:endParaRPr lang="en-US"/>
          </a:p>
          <a:p>
            <a:r>
              <a:rPr lang="en-US"/>
              <a:t>Positive reinforcement</a:t>
            </a:r>
          </a:p>
          <a:p>
            <a:endParaRPr lang="en-US"/>
          </a:p>
          <a:p>
            <a:r>
              <a:rPr lang="en-US"/>
              <a:t>Celebrating team accomplishments</a:t>
            </a:r>
          </a:p>
          <a:p>
            <a:endParaRPr lang="en-US"/>
          </a:p>
          <a:p>
            <a:r>
              <a:rPr lang="en-US"/>
              <a:t>7. Job Confidence &amp; Clarity</a:t>
            </a:r>
          </a:p>
          <a:p>
            <a:endParaRPr lang="en-US"/>
          </a:p>
          <a:p>
            <a:r>
              <a:rPr lang="en-US"/>
              <a:t>Knowing expectations</a:t>
            </a:r>
          </a:p>
          <a:p>
            <a:endParaRPr lang="en-US"/>
          </a:p>
          <a:p>
            <a:r>
              <a:rPr lang="en-US"/>
              <a:t>Understanding one's role clearly</a:t>
            </a:r>
          </a:p>
          <a:p>
            <a:endParaRPr lang="en-US"/>
          </a:p>
          <a:p>
            <a:r>
              <a:rPr lang="en-US"/>
              <a:t>Confidence in processes and support systems</a:t>
            </a:r>
          </a:p>
          <a:p>
            <a:endParaRPr lang="en-US"/>
          </a:p>
          <a:p>
            <a:r>
              <a:rPr lang="en-US"/>
              <a:t>Working with predictable standards</a:t>
            </a:r>
          </a:p>
          <a:p>
            <a:endParaRPr lang="en-US"/>
          </a:p>
          <a:p>
            <a:r>
              <a:rPr lang="en-US"/>
              <a:t>8. Work-Life Balance &amp; General Well-being</a:t>
            </a:r>
          </a:p>
          <a:p>
            <a:endParaRPr lang="en-US"/>
          </a:p>
          <a:p>
            <a:r>
              <a:rPr lang="en-US"/>
              <a:t>Reasonable workload</a:t>
            </a:r>
          </a:p>
          <a:p>
            <a:endParaRPr lang="en-US"/>
          </a:p>
          <a:p>
            <a:r>
              <a:rPr lang="en-US"/>
              <a:t>Structured work hours</a:t>
            </a:r>
          </a:p>
          <a:p>
            <a:endParaRPr lang="en-US"/>
          </a:p>
          <a:p>
            <a:r>
              <a:rPr lang="en-US"/>
              <a:t>Lower stress levels</a:t>
            </a:r>
          </a:p>
          <a:p>
            <a:endParaRPr lang="en-US"/>
          </a:p>
          <a:p>
            <a:r>
              <a:rPr lang="en-US"/>
              <a:t>A healthy, positive work atmosphere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Instructions:</a:t>
            </a:r>
          </a:p>
          <a:p>
            <a:r>
              <a:rPr lang="en-US"/>
              <a:t>•	Take 4–5 responses </a:t>
            </a:r>
          </a:p>
          <a:p>
            <a:r>
              <a:rPr lang="en-US"/>
              <a:t>•	Write keywords on flipchart (e.g., fast, helpful, clear, respectful) </a:t>
            </a:r>
          </a:p>
          <a:p>
            <a:endParaRPr lang="en-US"/>
          </a:p>
          <a:p>
            <a:r>
              <a:rPr lang="en-US"/>
              <a:t>Facilitator Link:</a:t>
            </a:r>
          </a:p>
          <a:p>
            <a:r>
              <a:rPr lang="en-US"/>
              <a:t>•	“That expectation you had—that is exactly what researchers expect from us.” </a:t>
            </a:r>
          </a:p>
          <a:p>
            <a:endParaRPr lang="en-US"/>
          </a:p>
          <a:p>
            <a:r>
              <a:rPr lang="en-US"/>
              <a:t>•	“Today, we’re talking about how to consistently deliver that experience through a service mindset.”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Service Mindset in Research Support, especially for an administrator at IITA goes beyond just completing tasks—it is about intentionally enabling research success through proactive, responsive, and thoughtful support.</a:t>
            </a:r>
          </a:p>
          <a:p>
            <a:endParaRPr lang="en-US"/>
          </a:p>
          <a:p>
            <a:r>
              <a:rPr lang="en-US"/>
              <a:t>Put simply:</a:t>
            </a:r>
          </a:p>
          <a:p>
            <a:r>
              <a:rPr lang="en-US"/>
              <a:t>It is the attitude of seeing researchers, partners, and stakeholders as customers and consistently asking:</a:t>
            </a:r>
          </a:p>
          <a:p>
            <a:r>
              <a:rPr lang="en-US"/>
              <a:t>“How can I make their work easier, faster, and more effective?”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Core Behaviours </a:t>
            </a:r>
          </a:p>
          <a:p>
            <a:r>
              <a:rPr lang="en-US"/>
              <a:t>Walk through each behaviour with quick explanations and examples:</a:t>
            </a:r>
          </a:p>
          <a:p>
            <a:r>
              <a:rPr lang="en-US"/>
              <a:t>1. Ownership</a:t>
            </a:r>
          </a:p>
          <a:p>
            <a:r>
              <a:rPr lang="en-US"/>
              <a:t>•	“Don’t pass problems—help solve them.” </a:t>
            </a:r>
          </a:p>
          <a:p>
            <a:r>
              <a:rPr lang="en-US"/>
              <a:t>•	Example: Following up instead of saying ‘that’s not my department’ </a:t>
            </a:r>
          </a:p>
          <a:p>
            <a:r>
              <a:rPr lang="en-US"/>
              <a:t>2. Proactiveness</a:t>
            </a:r>
          </a:p>
          <a:p>
            <a:r>
              <a:rPr lang="en-US"/>
              <a:t>•	“Think ahead.” </a:t>
            </a:r>
          </a:p>
          <a:p>
            <a:r>
              <a:rPr lang="en-US"/>
              <a:t>•	Example: Reminding researchers of deadlines before they ask </a:t>
            </a:r>
          </a:p>
          <a:p>
            <a:r>
              <a:rPr lang="en-US"/>
              <a:t>3. Accuracy</a:t>
            </a:r>
          </a:p>
          <a:p>
            <a:r>
              <a:rPr lang="en-US"/>
              <a:t>•	“Details matter.” </a:t>
            </a:r>
          </a:p>
          <a:p>
            <a:r>
              <a:rPr lang="en-US"/>
              <a:t>•	Example: Double-checking figures, names, and compliance requirements </a:t>
            </a:r>
          </a:p>
          <a:p>
            <a:r>
              <a:rPr lang="en-US"/>
              <a:t>4. Responsiveness</a:t>
            </a:r>
          </a:p>
          <a:p>
            <a:r>
              <a:rPr lang="en-US"/>
              <a:t>•	“Acknowledge quickly—even if you can’t complete immediately” </a:t>
            </a:r>
          </a:p>
          <a:p>
            <a:r>
              <a:rPr lang="en-US"/>
              <a:t>•	Example: “I’ve received this; I’ll revert by 2pm” </a:t>
            </a:r>
          </a:p>
          <a:p>
            <a:r>
              <a:rPr lang="en-US"/>
              <a:t>5. Empathy</a:t>
            </a:r>
          </a:p>
          <a:p>
            <a:r>
              <a:rPr lang="en-US"/>
              <a:t>•	“Understand the pressure researchers are under” </a:t>
            </a:r>
          </a:p>
          <a:p>
            <a:r>
              <a:rPr lang="en-US"/>
              <a:t>•	Example: Prioritizing urgent grant submissions </a:t>
            </a:r>
          </a:p>
          <a:p>
            <a:r>
              <a:rPr lang="en-US"/>
              <a:t>6. Collaboration</a:t>
            </a:r>
          </a:p>
          <a:p>
            <a:r>
              <a:rPr lang="en-US"/>
              <a:t>•	“Work across teams to get results” </a:t>
            </a:r>
          </a:p>
          <a:p>
            <a:r>
              <a:rPr lang="en-US"/>
              <a:t>•	Example: Coordinating with finance/procurement to avoid delays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Call a few participants to respond before showing them the next page.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Expected Insights</a:t>
            </a:r>
          </a:p>
          <a:p>
            <a:r>
              <a:rPr lang="en-US"/>
              <a:t>Participants should identify:</a:t>
            </a:r>
          </a:p>
          <a:p>
            <a:r>
              <a:rPr lang="en-US"/>
              <a:t>•	Lack of responsiveness </a:t>
            </a:r>
          </a:p>
          <a:p>
            <a:r>
              <a:rPr lang="en-US"/>
              <a:t>•	Lack of proactiveness </a:t>
            </a:r>
          </a:p>
          <a:p>
            <a:r>
              <a:rPr lang="en-US"/>
              <a:t>•	Poor ownership </a:t>
            </a:r>
          </a:p>
          <a:p>
            <a:r>
              <a:rPr lang="en-US"/>
              <a:t>•	Weak communication </a:t>
            </a:r>
          </a:p>
          <a:p>
            <a:endParaRPr lang="en-US"/>
          </a:p>
          <a:p>
            <a:r>
              <a:rPr lang="en-US"/>
              <a:t>Facilitator Reinforcement</a:t>
            </a:r>
          </a:p>
          <a:p>
            <a:r>
              <a:rPr lang="en-US"/>
              <a:t>•	“Even when work is incomplete, how we respond matters.” </a:t>
            </a:r>
          </a:p>
          <a:p>
            <a:endParaRPr lang="en-US"/>
          </a:p>
          <a:p>
            <a:r>
              <a:rPr lang="en-US"/>
              <a:t>•	“Delay without communication is one of the biggest service failures.”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53.sv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1.svg"/><Relationship Id="rId1" Type="http://schemas.openxmlformats.org/officeDocument/2006/relationships/slideLayout" Target="../slideLayouts/slideLayout7.xml"/><Relationship Id="rId4" Type="http://schemas.openxmlformats.org/officeDocument/2006/relationships/image" Target="../media/image73.svg"/></Relationships>
</file>

<file path=ppt/slides/_rels/slide10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75.svg"/><Relationship Id="rId4" Type="http://schemas.openxmlformats.org/officeDocument/2006/relationships/image" Target="../media/image74.svg"/></Relationships>
</file>

<file path=ppt/slides/_rels/slide104.xml.rels><?xml version="1.0" encoding="UTF-8" standalone="yes"?>
<Relationships xmlns="http://schemas.openxmlformats.org/package/2006/relationships"><Relationship Id="rId2" Type="http://schemas.openxmlformats.org/officeDocument/2006/relationships/image" Target="../media/image53.sv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74.svg"/><Relationship Id="rId5" Type="http://schemas.openxmlformats.org/officeDocument/2006/relationships/image" Target="../media/image73.svg"/><Relationship Id="rId4" Type="http://schemas.openxmlformats.org/officeDocument/2006/relationships/image" Target="../media/image72.svg"/></Relationships>
</file>

<file path=ppt/slides/_rels/slide109.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74.svg"/><Relationship Id="rId5" Type="http://schemas.openxmlformats.org/officeDocument/2006/relationships/image" Target="../media/image73.svg"/><Relationship Id="rId4" Type="http://schemas.openxmlformats.org/officeDocument/2006/relationships/image" Target="../media/image72.svg"/></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47.sv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svg"/><Relationship Id="rId1" Type="http://schemas.openxmlformats.org/officeDocument/2006/relationships/slideLayout" Target="../slideLayouts/slideLayout7.xml"/><Relationship Id="rId4" Type="http://schemas.openxmlformats.org/officeDocument/2006/relationships/image" Target="../media/image40.sv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6.sv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7.sv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6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7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52.sv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53.sv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8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67.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47.sv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74.svg"/><Relationship Id="rId5" Type="http://schemas.openxmlformats.org/officeDocument/2006/relationships/image" Target="../media/image73.svg"/><Relationship Id="rId4" Type="http://schemas.openxmlformats.org/officeDocument/2006/relationships/image" Target="../media/image72.svg"/></Relationships>
</file>

<file path=ppt/slides/_rels/slide99.xml.rels><?xml version="1.0" encoding="UTF-8" standalone="yes"?>
<Relationships xmlns="http://schemas.openxmlformats.org/package/2006/relationships"><Relationship Id="rId2" Type="http://schemas.openxmlformats.org/officeDocument/2006/relationships/image" Target="../media/image53.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73762" y="635271"/>
            <a:ext cx="16740476" cy="9016458"/>
          </a:xfrm>
          <a:custGeom>
            <a:avLst/>
            <a:gdLst/>
            <a:ahLst/>
            <a:cxnLst/>
            <a:rect l="l" t="t" r="r" b="b"/>
            <a:pathLst>
              <a:path w="16740476" h="9016458">
                <a:moveTo>
                  <a:pt x="0" y="0"/>
                </a:moveTo>
                <a:lnTo>
                  <a:pt x="16740476" y="0"/>
                </a:lnTo>
                <a:lnTo>
                  <a:pt x="16740476" y="9016458"/>
                </a:lnTo>
                <a:lnTo>
                  <a:pt x="0" y="9016458"/>
                </a:lnTo>
                <a:lnTo>
                  <a:pt x="0" y="0"/>
                </a:lnTo>
                <a:close/>
              </a:path>
            </a:pathLst>
          </a:custGeom>
          <a:blipFill>
            <a:blip r:embed="rId2">
              <a:alphaModFix amt="35000"/>
            </a:blip>
            <a:stretch>
              <a:fillRect t="-11965" b="-11965"/>
            </a:stretch>
          </a:blipFill>
        </p:spPr>
        <p:txBody>
          <a:bodyPr/>
          <a:lstStyle/>
          <a:p>
            <a:endParaRPr lang="en-US"/>
          </a:p>
        </p:txBody>
      </p:sp>
      <p:grpSp>
        <p:nvGrpSpPr>
          <p:cNvPr id="3" name="Group 3"/>
          <p:cNvGrpSpPr/>
          <p:nvPr/>
        </p:nvGrpSpPr>
        <p:grpSpPr>
          <a:xfrm>
            <a:off x="0" y="5589982"/>
            <a:ext cx="18350389" cy="4697018"/>
            <a:chOff x="0" y="0"/>
            <a:chExt cx="4538202" cy="1161611"/>
          </a:xfrm>
        </p:grpSpPr>
        <p:sp>
          <p:nvSpPr>
            <p:cNvPr id="4" name="Freeform 4"/>
            <p:cNvSpPr/>
            <p:nvPr/>
          </p:nvSpPr>
          <p:spPr>
            <a:xfrm>
              <a:off x="0" y="0"/>
              <a:ext cx="4538202" cy="1161611"/>
            </a:xfrm>
            <a:custGeom>
              <a:avLst/>
              <a:gdLst/>
              <a:ahLst/>
              <a:cxnLst/>
              <a:rect l="l" t="t" r="r" b="b"/>
              <a:pathLst>
                <a:path w="4538202" h="1161611">
                  <a:moveTo>
                    <a:pt x="10547" y="0"/>
                  </a:moveTo>
                  <a:lnTo>
                    <a:pt x="4527655" y="0"/>
                  </a:lnTo>
                  <a:cubicBezTo>
                    <a:pt x="4530453" y="0"/>
                    <a:pt x="4533135" y="1111"/>
                    <a:pt x="4535113" y="3089"/>
                  </a:cubicBezTo>
                  <a:cubicBezTo>
                    <a:pt x="4537091" y="5067"/>
                    <a:pt x="4538202" y="7750"/>
                    <a:pt x="4538202" y="10547"/>
                  </a:cubicBezTo>
                  <a:lnTo>
                    <a:pt x="4538202" y="1151064"/>
                  </a:lnTo>
                  <a:cubicBezTo>
                    <a:pt x="4538202" y="1153861"/>
                    <a:pt x="4537091" y="1156544"/>
                    <a:pt x="4535113" y="1158522"/>
                  </a:cubicBezTo>
                  <a:cubicBezTo>
                    <a:pt x="4533135" y="1160500"/>
                    <a:pt x="4530453" y="1161611"/>
                    <a:pt x="4527655" y="1161611"/>
                  </a:cubicBezTo>
                  <a:lnTo>
                    <a:pt x="10547" y="1161611"/>
                  </a:lnTo>
                  <a:cubicBezTo>
                    <a:pt x="7750" y="1161611"/>
                    <a:pt x="5067" y="1160500"/>
                    <a:pt x="3089" y="1158522"/>
                  </a:cubicBezTo>
                  <a:cubicBezTo>
                    <a:pt x="1111" y="1156544"/>
                    <a:pt x="0" y="1153861"/>
                    <a:pt x="0" y="1151064"/>
                  </a:cubicBezTo>
                  <a:lnTo>
                    <a:pt x="0" y="10547"/>
                  </a:lnTo>
                  <a:cubicBezTo>
                    <a:pt x="0" y="7750"/>
                    <a:pt x="1111" y="5067"/>
                    <a:pt x="3089" y="3089"/>
                  </a:cubicBezTo>
                  <a:cubicBezTo>
                    <a:pt x="5067" y="1111"/>
                    <a:pt x="7750" y="0"/>
                    <a:pt x="10547" y="0"/>
                  </a:cubicBezTo>
                  <a:close/>
                </a:path>
              </a:pathLst>
            </a:custGeom>
            <a:solidFill>
              <a:srgbClr val="202322">
                <a:alpha val="81961"/>
              </a:srgbClr>
            </a:solidFill>
          </p:spPr>
          <p:txBody>
            <a:bodyPr/>
            <a:lstStyle/>
            <a:p>
              <a:endParaRPr lang="en-US"/>
            </a:p>
          </p:txBody>
        </p:sp>
        <p:sp>
          <p:nvSpPr>
            <p:cNvPr id="5" name="TextBox 5"/>
            <p:cNvSpPr txBox="1"/>
            <p:nvPr/>
          </p:nvSpPr>
          <p:spPr>
            <a:xfrm>
              <a:off x="0" y="-38100"/>
              <a:ext cx="4538202" cy="1199711"/>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7259300" y="0"/>
            <a:ext cx="1028700" cy="3086100"/>
            <a:chOff x="0" y="0"/>
            <a:chExt cx="270933" cy="812800"/>
          </a:xfrm>
        </p:grpSpPr>
        <p:sp>
          <p:nvSpPr>
            <p:cNvPr id="7" name="Freeform 7"/>
            <p:cNvSpPr/>
            <p:nvPr/>
          </p:nvSpPr>
          <p:spPr>
            <a:xfrm>
              <a:off x="0" y="0"/>
              <a:ext cx="270933" cy="812800"/>
            </a:xfrm>
            <a:custGeom>
              <a:avLst/>
              <a:gdLst/>
              <a:ahLst/>
              <a:cxnLst/>
              <a:rect l="l" t="t" r="r" b="b"/>
              <a:pathLst>
                <a:path w="270933" h="812800">
                  <a:moveTo>
                    <a:pt x="135467" y="0"/>
                  </a:moveTo>
                  <a:lnTo>
                    <a:pt x="135467" y="0"/>
                  </a:lnTo>
                  <a:cubicBezTo>
                    <a:pt x="171395" y="0"/>
                    <a:pt x="205851" y="14272"/>
                    <a:pt x="231256" y="39677"/>
                  </a:cubicBezTo>
                  <a:cubicBezTo>
                    <a:pt x="256661" y="65082"/>
                    <a:pt x="270933" y="99539"/>
                    <a:pt x="270933" y="135467"/>
                  </a:cubicBezTo>
                  <a:lnTo>
                    <a:pt x="270933" y="677333"/>
                  </a:lnTo>
                  <a:cubicBezTo>
                    <a:pt x="270933" y="713261"/>
                    <a:pt x="256661" y="747718"/>
                    <a:pt x="231256" y="773123"/>
                  </a:cubicBezTo>
                  <a:cubicBezTo>
                    <a:pt x="205851" y="798528"/>
                    <a:pt x="171395" y="812800"/>
                    <a:pt x="135467" y="812800"/>
                  </a:cubicBezTo>
                  <a:lnTo>
                    <a:pt x="135467" y="812800"/>
                  </a:lnTo>
                  <a:cubicBezTo>
                    <a:pt x="99539" y="812800"/>
                    <a:pt x="65082" y="798528"/>
                    <a:pt x="39677" y="773123"/>
                  </a:cubicBezTo>
                  <a:cubicBezTo>
                    <a:pt x="14272" y="747718"/>
                    <a:pt x="0" y="713261"/>
                    <a:pt x="0" y="677333"/>
                  </a:cubicBezTo>
                  <a:lnTo>
                    <a:pt x="0" y="135467"/>
                  </a:lnTo>
                  <a:cubicBezTo>
                    <a:pt x="0" y="99539"/>
                    <a:pt x="14272" y="65082"/>
                    <a:pt x="39677" y="39677"/>
                  </a:cubicBezTo>
                  <a:cubicBezTo>
                    <a:pt x="65082" y="14272"/>
                    <a:pt x="99539" y="0"/>
                    <a:pt x="135467" y="0"/>
                  </a:cubicBezTo>
                  <a:close/>
                </a:path>
              </a:pathLst>
            </a:custGeom>
            <a:solidFill>
              <a:srgbClr val="202322">
                <a:alpha val="81961"/>
              </a:srgbClr>
            </a:solidFill>
          </p:spPr>
          <p:txBody>
            <a:bodyPr/>
            <a:lstStyle/>
            <a:p>
              <a:endParaRPr lang="en-US"/>
            </a:p>
          </p:txBody>
        </p:sp>
        <p:sp>
          <p:nvSpPr>
            <p:cNvPr id="8" name="TextBox 8"/>
            <p:cNvSpPr txBox="1"/>
            <p:nvPr/>
          </p:nvSpPr>
          <p:spPr>
            <a:xfrm>
              <a:off x="0" y="-9525"/>
              <a:ext cx="270933" cy="822325"/>
            </a:xfrm>
            <a:prstGeom prst="rect">
              <a:avLst/>
            </a:prstGeom>
          </p:spPr>
          <p:txBody>
            <a:bodyPr lIns="50800" tIns="50800" rIns="50800" bIns="50800" rtlCol="0" anchor="ctr"/>
            <a:lstStyle/>
            <a:p>
              <a:pPr marL="0" lvl="0" indent="0" algn="ctr">
                <a:lnSpc>
                  <a:spcPts val="280"/>
                </a:lnSpc>
                <a:spcBef>
                  <a:spcPct val="0"/>
                </a:spcBef>
              </a:pPr>
              <a:endParaRPr/>
            </a:p>
          </p:txBody>
        </p:sp>
      </p:grpSp>
      <p:sp>
        <p:nvSpPr>
          <p:cNvPr id="9" name="TextBox 9"/>
          <p:cNvSpPr txBox="1"/>
          <p:nvPr/>
        </p:nvSpPr>
        <p:spPr>
          <a:xfrm>
            <a:off x="1028700" y="6978471"/>
            <a:ext cx="13620845" cy="1387474"/>
          </a:xfrm>
          <a:prstGeom prst="rect">
            <a:avLst/>
          </a:prstGeom>
        </p:spPr>
        <p:txBody>
          <a:bodyPr lIns="0" tIns="0" rIns="0" bIns="0" rtlCol="0" anchor="t">
            <a:spAutoFit/>
          </a:bodyPr>
          <a:lstStyle/>
          <a:p>
            <a:pPr algn="l">
              <a:lnSpc>
                <a:spcPts val="11200"/>
              </a:lnSpc>
            </a:pPr>
            <a:r>
              <a:rPr lang="en-US" sz="8000" b="1" spc="608">
                <a:solidFill>
                  <a:srgbClr val="FFFFFF"/>
                </a:solidFill>
                <a:latin typeface="Glacial Indifference Bold"/>
                <a:ea typeface="Glacial Indifference Bold"/>
                <a:cs typeface="Glacial Indifference Bold"/>
                <a:sym typeface="Glacial Indifference Bold"/>
              </a:rPr>
              <a:t>OFFICE ADMINISTRATION</a:t>
            </a:r>
          </a:p>
        </p:txBody>
      </p:sp>
      <p:sp>
        <p:nvSpPr>
          <p:cNvPr id="10" name="TextBox 10"/>
          <p:cNvSpPr txBox="1"/>
          <p:nvPr/>
        </p:nvSpPr>
        <p:spPr>
          <a:xfrm>
            <a:off x="1028700" y="6029146"/>
            <a:ext cx="11948708" cy="1120775"/>
          </a:xfrm>
          <a:prstGeom prst="rect">
            <a:avLst/>
          </a:prstGeom>
        </p:spPr>
        <p:txBody>
          <a:bodyPr lIns="0" tIns="0" rIns="0" bIns="0" rtlCol="0" anchor="t">
            <a:spAutoFit/>
          </a:bodyPr>
          <a:lstStyle/>
          <a:p>
            <a:pPr algn="l">
              <a:lnSpc>
                <a:spcPts val="9100"/>
              </a:lnSpc>
            </a:pPr>
            <a:r>
              <a:rPr lang="en-US" sz="6500" spc="-481">
                <a:solidFill>
                  <a:srgbClr val="FFFFFF"/>
                </a:solidFill>
                <a:latin typeface="Glacial Indifference"/>
                <a:ea typeface="Glacial Indifference"/>
                <a:cs typeface="Glacial Indifference"/>
                <a:sym typeface="Glacial Indifference"/>
              </a:rPr>
              <a:t>OPERATIONAL EXCELLENCE IN </a:t>
            </a:r>
          </a:p>
        </p:txBody>
      </p:sp>
      <p:sp>
        <p:nvSpPr>
          <p:cNvPr id="11" name="TextBox 11"/>
          <p:cNvSpPr txBox="1"/>
          <p:nvPr/>
        </p:nvSpPr>
        <p:spPr>
          <a:xfrm>
            <a:off x="1028700" y="8365185"/>
            <a:ext cx="9254137" cy="422275"/>
          </a:xfrm>
          <a:prstGeom prst="rect">
            <a:avLst/>
          </a:prstGeom>
        </p:spPr>
        <p:txBody>
          <a:bodyPr lIns="0" tIns="0" rIns="0" bIns="0" rtlCol="0" anchor="t">
            <a:spAutoFit/>
          </a:bodyPr>
          <a:lstStyle/>
          <a:p>
            <a:pPr algn="l">
              <a:lnSpc>
                <a:spcPts val="3499"/>
              </a:lnSpc>
            </a:pPr>
            <a:r>
              <a:rPr lang="en-US" sz="2499" spc="-74">
                <a:solidFill>
                  <a:srgbClr val="FFFFFF"/>
                </a:solidFill>
                <a:latin typeface="Aileron"/>
                <a:ea typeface="Aileron"/>
                <a:cs typeface="Aileron"/>
                <a:sym typeface="Aileron"/>
              </a:rPr>
              <a:t>Tailored for the International Institute of Tropical Agriculture (IITA)</a:t>
            </a:r>
          </a:p>
        </p:txBody>
      </p:sp>
      <p:sp>
        <p:nvSpPr>
          <p:cNvPr id="12" name="Freeform 12"/>
          <p:cNvSpPr/>
          <p:nvPr/>
        </p:nvSpPr>
        <p:spPr>
          <a:xfrm>
            <a:off x="13921957" y="8787460"/>
            <a:ext cx="1640564" cy="967655"/>
          </a:xfrm>
          <a:custGeom>
            <a:avLst/>
            <a:gdLst/>
            <a:ahLst/>
            <a:cxnLst/>
            <a:rect l="l" t="t" r="r" b="b"/>
            <a:pathLst>
              <a:path w="1640564" h="967655">
                <a:moveTo>
                  <a:pt x="0" y="0"/>
                </a:moveTo>
                <a:lnTo>
                  <a:pt x="1640564" y="0"/>
                </a:lnTo>
                <a:lnTo>
                  <a:pt x="1640564" y="967655"/>
                </a:lnTo>
                <a:lnTo>
                  <a:pt x="0" y="967655"/>
                </a:lnTo>
                <a:lnTo>
                  <a:pt x="0" y="0"/>
                </a:lnTo>
                <a:close/>
              </a:path>
            </a:pathLst>
          </a:custGeom>
          <a:blipFill>
            <a:blip r:embed="rId3"/>
            <a:stretch>
              <a:fillRect/>
            </a:stretch>
          </a:blipFill>
        </p:spPr>
        <p:txBody>
          <a:bodyPr/>
          <a:lstStyle/>
          <a:p>
            <a:endParaRPr lang="en-US"/>
          </a:p>
        </p:txBody>
      </p:sp>
      <p:sp>
        <p:nvSpPr>
          <p:cNvPr id="13" name="Freeform 13"/>
          <p:cNvSpPr/>
          <p:nvPr/>
        </p:nvSpPr>
        <p:spPr>
          <a:xfrm>
            <a:off x="15818796" y="8787460"/>
            <a:ext cx="1695442" cy="967655"/>
          </a:xfrm>
          <a:custGeom>
            <a:avLst/>
            <a:gdLst/>
            <a:ahLst/>
            <a:cxnLst/>
            <a:rect l="l" t="t" r="r" b="b"/>
            <a:pathLst>
              <a:path w="1695442" h="967655">
                <a:moveTo>
                  <a:pt x="0" y="0"/>
                </a:moveTo>
                <a:lnTo>
                  <a:pt x="1695442" y="0"/>
                </a:lnTo>
                <a:lnTo>
                  <a:pt x="1695442" y="967655"/>
                </a:lnTo>
                <a:lnTo>
                  <a:pt x="0" y="967655"/>
                </a:lnTo>
                <a:lnTo>
                  <a:pt x="0" y="0"/>
                </a:lnTo>
                <a:close/>
              </a:path>
            </a:pathLst>
          </a:custGeom>
          <a:blipFill>
            <a:blip r:embed="rId4"/>
            <a:stretch>
              <a:fillRect l="-8985" r="-16809"/>
            </a:stretch>
          </a:blipFill>
        </p:spPr>
        <p:txBody>
          <a:bodyPr/>
          <a:lstStyle/>
          <a:p>
            <a:endParaRPr lang="en-US"/>
          </a:p>
        </p:txBody>
      </p:sp>
      <p:sp>
        <p:nvSpPr>
          <p:cNvPr id="14" name="TextBox 14"/>
          <p:cNvSpPr txBox="1"/>
          <p:nvPr/>
        </p:nvSpPr>
        <p:spPr>
          <a:xfrm>
            <a:off x="1028700" y="8836025"/>
            <a:ext cx="1441847" cy="422275"/>
          </a:xfrm>
          <a:prstGeom prst="rect">
            <a:avLst/>
          </a:prstGeom>
        </p:spPr>
        <p:txBody>
          <a:bodyPr lIns="0" tIns="0" rIns="0" bIns="0" rtlCol="0" anchor="t">
            <a:spAutoFit/>
          </a:bodyPr>
          <a:lstStyle/>
          <a:p>
            <a:pPr algn="ctr">
              <a:lnSpc>
                <a:spcPts val="3499"/>
              </a:lnSpc>
              <a:spcBef>
                <a:spcPct val="0"/>
              </a:spcBef>
            </a:pPr>
            <a:r>
              <a:rPr lang="en-US" sz="2499">
                <a:solidFill>
                  <a:srgbClr val="FFFFFF"/>
                </a:solidFill>
                <a:latin typeface="Aileron"/>
                <a:ea typeface="Aileron"/>
                <a:cs typeface="Aileron"/>
                <a:sym typeface="Aileron"/>
              </a:rPr>
              <a:t>MAY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871062"/>
            <a:ext cx="4034154" cy="3561224"/>
            <a:chOff x="0" y="0"/>
            <a:chExt cx="633009" cy="558800"/>
          </a:xfrm>
        </p:grpSpPr>
        <p:sp>
          <p:nvSpPr>
            <p:cNvPr id="3" name="Freeform 3"/>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000000"/>
            </a:solidFill>
          </p:spPr>
          <p:txBody>
            <a:bodyPr/>
            <a:lstStyle/>
            <a:p>
              <a:endParaRPr lang="en-US"/>
            </a:p>
          </p:txBody>
        </p:sp>
        <p:sp>
          <p:nvSpPr>
            <p:cNvPr id="4" name="TextBox 4"/>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FFFFFF"/>
                  </a:solidFill>
                  <a:latin typeface="Montserrat Bold"/>
                  <a:ea typeface="Montserrat Bold"/>
                  <a:cs typeface="Montserrat Bold"/>
                  <a:sym typeface="Montserrat Bold"/>
                </a:rPr>
                <a:t>Practical, relevant tools</a:t>
              </a:r>
            </a:p>
          </p:txBody>
        </p:sp>
      </p:grpSp>
      <p:sp>
        <p:nvSpPr>
          <p:cNvPr id="5" name="TextBox 5"/>
          <p:cNvSpPr txBox="1"/>
          <p:nvPr/>
        </p:nvSpPr>
        <p:spPr>
          <a:xfrm>
            <a:off x="895376" y="653746"/>
            <a:ext cx="13549549" cy="646689"/>
          </a:xfrm>
          <a:prstGeom prst="rect">
            <a:avLst/>
          </a:prstGeom>
        </p:spPr>
        <p:txBody>
          <a:bodyPr lIns="0" tIns="0" rIns="0" bIns="0" rtlCol="0" anchor="t">
            <a:spAutoFit/>
          </a:bodyPr>
          <a:lstStyle/>
          <a:p>
            <a:pPr algn="l">
              <a:lnSpc>
                <a:spcPts val="5305"/>
              </a:lnSpc>
              <a:spcBef>
                <a:spcPct val="0"/>
              </a:spcBef>
            </a:pPr>
            <a:r>
              <a:rPr lang="en-US" sz="3789" b="1" dirty="0">
                <a:solidFill>
                  <a:srgbClr val="000000"/>
                </a:solidFill>
                <a:latin typeface="Montserrat Bold"/>
                <a:ea typeface="Montserrat Bold"/>
                <a:cs typeface="Montserrat Bold"/>
                <a:sym typeface="Montserrat Bold"/>
              </a:rPr>
              <a:t>What Participants Can Expect From Us (Facilitators)</a:t>
            </a:r>
          </a:p>
        </p:txBody>
      </p:sp>
      <p:sp>
        <p:nvSpPr>
          <p:cNvPr id="6" name="TextBox 6"/>
          <p:cNvSpPr txBox="1"/>
          <p:nvPr/>
        </p:nvSpPr>
        <p:spPr>
          <a:xfrm>
            <a:off x="895376" y="1660179"/>
            <a:ext cx="7509956" cy="538104"/>
          </a:xfrm>
          <a:prstGeom prst="rect">
            <a:avLst/>
          </a:prstGeom>
        </p:spPr>
        <p:txBody>
          <a:bodyPr lIns="0" tIns="0" rIns="0" bIns="0" rtlCol="0" anchor="t">
            <a:spAutoFit/>
          </a:bodyPr>
          <a:lstStyle/>
          <a:p>
            <a:pPr algn="l">
              <a:lnSpc>
                <a:spcPts val="4465"/>
              </a:lnSpc>
              <a:spcBef>
                <a:spcPct val="0"/>
              </a:spcBef>
            </a:pPr>
            <a:r>
              <a:rPr lang="en-US" sz="3189" dirty="0">
                <a:solidFill>
                  <a:srgbClr val="000000"/>
                </a:solidFill>
                <a:latin typeface="Montserrat"/>
                <a:ea typeface="Montserrat"/>
                <a:cs typeface="Montserrat"/>
                <a:sym typeface="Montserrat"/>
              </a:rPr>
              <a:t>We will provide:</a:t>
            </a:r>
          </a:p>
        </p:txBody>
      </p:sp>
      <p:grpSp>
        <p:nvGrpSpPr>
          <p:cNvPr id="7" name="Group 7"/>
          <p:cNvGrpSpPr/>
          <p:nvPr/>
        </p:nvGrpSpPr>
        <p:grpSpPr>
          <a:xfrm>
            <a:off x="4078775" y="6450660"/>
            <a:ext cx="3901742" cy="3444335"/>
            <a:chOff x="0" y="0"/>
            <a:chExt cx="633009" cy="558800"/>
          </a:xfrm>
        </p:grpSpPr>
        <p:sp>
          <p:nvSpPr>
            <p:cNvPr id="8" name="Freeform 8"/>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000000"/>
            </a:solidFill>
          </p:spPr>
          <p:txBody>
            <a:bodyPr/>
            <a:lstStyle/>
            <a:p>
              <a:endParaRPr lang="en-US"/>
            </a:p>
          </p:txBody>
        </p:sp>
        <p:sp>
          <p:nvSpPr>
            <p:cNvPr id="9" name="TextBox 9"/>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FFFFFF"/>
                  </a:solidFill>
                  <a:latin typeface="Montserrat Bold"/>
                  <a:ea typeface="Montserrat Bold"/>
                  <a:cs typeface="Montserrat Bold"/>
                  <a:sym typeface="Montserrat Bold"/>
                </a:rPr>
                <a:t>Respectful and engaging facilitation</a:t>
              </a:r>
            </a:p>
          </p:txBody>
        </p:sp>
      </p:grpSp>
      <p:grpSp>
        <p:nvGrpSpPr>
          <p:cNvPr id="10" name="Group 10"/>
          <p:cNvGrpSpPr/>
          <p:nvPr/>
        </p:nvGrpSpPr>
        <p:grpSpPr>
          <a:xfrm>
            <a:off x="7085302" y="2806479"/>
            <a:ext cx="4107314" cy="3625807"/>
            <a:chOff x="0" y="0"/>
            <a:chExt cx="633009" cy="558800"/>
          </a:xfrm>
        </p:grpSpPr>
        <p:sp>
          <p:nvSpPr>
            <p:cNvPr id="11" name="Freeform 11"/>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000000"/>
            </a:solidFill>
          </p:spPr>
          <p:txBody>
            <a:bodyPr/>
            <a:lstStyle/>
            <a:p>
              <a:endParaRPr lang="en-US"/>
            </a:p>
          </p:txBody>
        </p:sp>
        <p:sp>
          <p:nvSpPr>
            <p:cNvPr id="12" name="TextBox 12"/>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FFFFFF"/>
                  </a:solidFill>
                  <a:latin typeface="Montserrat Bold"/>
                  <a:ea typeface="Montserrat Bold"/>
                  <a:cs typeface="Montserrat Bold"/>
                  <a:sym typeface="Montserrat Bold"/>
                </a:rPr>
                <a:t>Clear action steps you can implement immediately</a:t>
              </a:r>
            </a:p>
          </p:txBody>
        </p:sp>
      </p:grpSp>
      <p:grpSp>
        <p:nvGrpSpPr>
          <p:cNvPr id="13" name="Group 13"/>
          <p:cNvGrpSpPr/>
          <p:nvPr/>
        </p:nvGrpSpPr>
        <p:grpSpPr>
          <a:xfrm>
            <a:off x="10405765" y="6436736"/>
            <a:ext cx="3917514" cy="3458258"/>
            <a:chOff x="0" y="0"/>
            <a:chExt cx="633009" cy="558800"/>
          </a:xfrm>
        </p:grpSpPr>
        <p:sp>
          <p:nvSpPr>
            <p:cNvPr id="14" name="Freeform 14"/>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000000"/>
            </a:solidFill>
          </p:spPr>
          <p:txBody>
            <a:bodyPr/>
            <a:lstStyle/>
            <a:p>
              <a:endParaRPr lang="en-US"/>
            </a:p>
          </p:txBody>
        </p:sp>
        <p:sp>
          <p:nvSpPr>
            <p:cNvPr id="15" name="TextBox 15"/>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FFFFFF"/>
                  </a:solidFill>
                  <a:latin typeface="Montserrat Bold"/>
                  <a:ea typeface="Montserrat Bold"/>
                  <a:cs typeface="Montserrat Bold"/>
                  <a:sym typeface="Montserrat Bold"/>
                </a:rPr>
                <a:t>A safe learning space</a:t>
              </a:r>
            </a:p>
          </p:txBody>
        </p:sp>
      </p:grpSp>
      <p:grpSp>
        <p:nvGrpSpPr>
          <p:cNvPr id="16" name="Group 16"/>
          <p:cNvGrpSpPr/>
          <p:nvPr/>
        </p:nvGrpSpPr>
        <p:grpSpPr>
          <a:xfrm>
            <a:off x="13211916" y="2610239"/>
            <a:ext cx="4044235" cy="3570124"/>
            <a:chOff x="0" y="0"/>
            <a:chExt cx="633009" cy="558800"/>
          </a:xfrm>
        </p:grpSpPr>
        <p:sp>
          <p:nvSpPr>
            <p:cNvPr id="17" name="Freeform 17"/>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000000"/>
            </a:solidFill>
          </p:spPr>
          <p:txBody>
            <a:bodyPr/>
            <a:lstStyle/>
            <a:p>
              <a:endParaRPr lang="en-US"/>
            </a:p>
          </p:txBody>
        </p:sp>
        <p:sp>
          <p:nvSpPr>
            <p:cNvPr id="18" name="TextBox 18"/>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FFFFFF"/>
                  </a:solidFill>
                  <a:latin typeface="Montserrat Bold"/>
                  <a:ea typeface="Montserrat Bold"/>
                  <a:cs typeface="Montserrat Bold"/>
                  <a:sym typeface="Montserrat Bold"/>
                </a:rPr>
                <a:t>Real IITA scenarios and examples</a:t>
              </a:r>
            </a:p>
          </p:txBody>
        </p:sp>
      </p:gr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TextBox 2"/>
          <p:cNvSpPr txBox="1"/>
          <p:nvPr/>
        </p:nvSpPr>
        <p:spPr>
          <a:xfrm>
            <a:off x="1284532" y="693102"/>
            <a:ext cx="15718935" cy="775971"/>
          </a:xfrm>
          <a:prstGeom prst="rect">
            <a:avLst/>
          </a:prstGeom>
        </p:spPr>
        <p:txBody>
          <a:bodyPr lIns="0" tIns="0" rIns="0" bIns="0" rtlCol="0" anchor="t">
            <a:spAutoFit/>
          </a:bodyPr>
          <a:lstStyle/>
          <a:p>
            <a:pPr algn="ctr">
              <a:lnSpc>
                <a:spcPts val="5800"/>
              </a:lnSpc>
            </a:pPr>
            <a:r>
              <a:rPr lang="en-US" sz="5800" b="1" spc="-319">
                <a:solidFill>
                  <a:srgbClr val="0B0A0A"/>
                </a:solidFill>
                <a:latin typeface="Montserrat Bold"/>
                <a:ea typeface="Montserrat Bold"/>
                <a:cs typeface="Montserrat Bold"/>
                <a:sym typeface="Montserrat Bold"/>
              </a:rPr>
              <a:t>Common Causes of Errors</a:t>
            </a:r>
          </a:p>
        </p:txBody>
      </p:sp>
      <p:grpSp>
        <p:nvGrpSpPr>
          <p:cNvPr id="3" name="Group 3"/>
          <p:cNvGrpSpPr/>
          <p:nvPr/>
        </p:nvGrpSpPr>
        <p:grpSpPr>
          <a:xfrm>
            <a:off x="4949417" y="7608433"/>
            <a:ext cx="8936039" cy="2130251"/>
            <a:chOff x="0" y="0"/>
            <a:chExt cx="2455480" cy="585359"/>
          </a:xfrm>
        </p:grpSpPr>
        <p:sp>
          <p:nvSpPr>
            <p:cNvPr id="4" name="Freeform 4"/>
            <p:cNvSpPr/>
            <p:nvPr/>
          </p:nvSpPr>
          <p:spPr>
            <a:xfrm>
              <a:off x="0" y="0"/>
              <a:ext cx="2455480" cy="585359"/>
            </a:xfrm>
            <a:custGeom>
              <a:avLst/>
              <a:gdLst/>
              <a:ahLst/>
              <a:cxnLst/>
              <a:rect l="l" t="t" r="r" b="b"/>
              <a:pathLst>
                <a:path w="2455480" h="585359">
                  <a:moveTo>
                    <a:pt x="44185" y="0"/>
                  </a:moveTo>
                  <a:lnTo>
                    <a:pt x="2411295" y="0"/>
                  </a:lnTo>
                  <a:cubicBezTo>
                    <a:pt x="2423013" y="0"/>
                    <a:pt x="2434252" y="4655"/>
                    <a:pt x="2442538" y="12941"/>
                  </a:cubicBezTo>
                  <a:cubicBezTo>
                    <a:pt x="2450824" y="21228"/>
                    <a:pt x="2455480" y="32466"/>
                    <a:pt x="2455480" y="44185"/>
                  </a:cubicBezTo>
                  <a:lnTo>
                    <a:pt x="2455480" y="541174"/>
                  </a:lnTo>
                  <a:cubicBezTo>
                    <a:pt x="2455480" y="552892"/>
                    <a:pt x="2450824" y="564131"/>
                    <a:pt x="2442538" y="572417"/>
                  </a:cubicBezTo>
                  <a:cubicBezTo>
                    <a:pt x="2434252" y="580704"/>
                    <a:pt x="2423013" y="585359"/>
                    <a:pt x="2411295" y="585359"/>
                  </a:cubicBezTo>
                  <a:lnTo>
                    <a:pt x="44185" y="585359"/>
                  </a:lnTo>
                  <a:cubicBezTo>
                    <a:pt x="32466" y="585359"/>
                    <a:pt x="21228" y="580704"/>
                    <a:pt x="12941" y="572417"/>
                  </a:cubicBezTo>
                  <a:cubicBezTo>
                    <a:pt x="4655" y="564131"/>
                    <a:pt x="0" y="552892"/>
                    <a:pt x="0" y="541174"/>
                  </a:cubicBezTo>
                  <a:lnTo>
                    <a:pt x="0" y="44185"/>
                  </a:lnTo>
                  <a:cubicBezTo>
                    <a:pt x="0" y="32466"/>
                    <a:pt x="4655" y="21228"/>
                    <a:pt x="12941" y="12941"/>
                  </a:cubicBezTo>
                  <a:cubicBezTo>
                    <a:pt x="21228" y="4655"/>
                    <a:pt x="32466" y="0"/>
                    <a:pt x="44185" y="0"/>
                  </a:cubicBezTo>
                  <a:close/>
                </a:path>
              </a:pathLst>
            </a:custGeom>
            <a:solidFill>
              <a:srgbClr val="060B37"/>
            </a:solidFill>
          </p:spPr>
          <p:txBody>
            <a:bodyPr/>
            <a:lstStyle/>
            <a:p>
              <a:endParaRPr lang="en-US"/>
            </a:p>
          </p:txBody>
        </p:sp>
        <p:sp>
          <p:nvSpPr>
            <p:cNvPr id="5" name="TextBox 5"/>
            <p:cNvSpPr txBox="1"/>
            <p:nvPr/>
          </p:nvSpPr>
          <p:spPr>
            <a:xfrm>
              <a:off x="0" y="-38100"/>
              <a:ext cx="2455480" cy="623459"/>
            </a:xfrm>
            <a:prstGeom prst="rect">
              <a:avLst/>
            </a:prstGeom>
          </p:spPr>
          <p:txBody>
            <a:bodyPr lIns="50800" tIns="50800" rIns="50800" bIns="50800" rtlCol="0" anchor="ctr"/>
            <a:lstStyle/>
            <a:p>
              <a:pPr algn="ctr">
                <a:lnSpc>
                  <a:spcPts val="3360"/>
                </a:lnSpc>
              </a:pPr>
              <a:endParaRPr/>
            </a:p>
          </p:txBody>
        </p:sp>
      </p:grpSp>
      <p:grpSp>
        <p:nvGrpSpPr>
          <p:cNvPr id="6" name="Group 6"/>
          <p:cNvGrpSpPr/>
          <p:nvPr/>
        </p:nvGrpSpPr>
        <p:grpSpPr>
          <a:xfrm>
            <a:off x="566700" y="5046230"/>
            <a:ext cx="7800466" cy="2130251"/>
            <a:chOff x="0" y="0"/>
            <a:chExt cx="2143443" cy="585359"/>
          </a:xfrm>
        </p:grpSpPr>
        <p:sp>
          <p:nvSpPr>
            <p:cNvPr id="7" name="Freeform 7"/>
            <p:cNvSpPr/>
            <p:nvPr/>
          </p:nvSpPr>
          <p:spPr>
            <a:xfrm>
              <a:off x="0" y="0"/>
              <a:ext cx="2143443" cy="585359"/>
            </a:xfrm>
            <a:custGeom>
              <a:avLst/>
              <a:gdLst/>
              <a:ahLst/>
              <a:cxnLst/>
              <a:rect l="l" t="t" r="r" b="b"/>
              <a:pathLst>
                <a:path w="2143443" h="585359">
                  <a:moveTo>
                    <a:pt x="50617" y="0"/>
                  </a:moveTo>
                  <a:lnTo>
                    <a:pt x="2092825" y="0"/>
                  </a:lnTo>
                  <a:cubicBezTo>
                    <a:pt x="2106250" y="0"/>
                    <a:pt x="2119125" y="5333"/>
                    <a:pt x="2128617" y="14825"/>
                  </a:cubicBezTo>
                  <a:cubicBezTo>
                    <a:pt x="2138110" y="24318"/>
                    <a:pt x="2143443" y="37193"/>
                    <a:pt x="2143443" y="50617"/>
                  </a:cubicBezTo>
                  <a:lnTo>
                    <a:pt x="2143443" y="534742"/>
                  </a:lnTo>
                  <a:cubicBezTo>
                    <a:pt x="2143443" y="562697"/>
                    <a:pt x="2120780" y="585359"/>
                    <a:pt x="2092825" y="585359"/>
                  </a:cubicBezTo>
                  <a:lnTo>
                    <a:pt x="50617" y="585359"/>
                  </a:lnTo>
                  <a:cubicBezTo>
                    <a:pt x="22662" y="585359"/>
                    <a:pt x="0" y="562697"/>
                    <a:pt x="0" y="534742"/>
                  </a:cubicBezTo>
                  <a:lnTo>
                    <a:pt x="0" y="50617"/>
                  </a:lnTo>
                  <a:cubicBezTo>
                    <a:pt x="0" y="22662"/>
                    <a:pt x="22662" y="0"/>
                    <a:pt x="50617" y="0"/>
                  </a:cubicBezTo>
                  <a:close/>
                </a:path>
              </a:pathLst>
            </a:custGeom>
            <a:solidFill>
              <a:srgbClr val="060B37"/>
            </a:solidFill>
          </p:spPr>
          <p:txBody>
            <a:bodyPr/>
            <a:lstStyle/>
            <a:p>
              <a:endParaRPr lang="en-US"/>
            </a:p>
          </p:txBody>
        </p:sp>
        <p:sp>
          <p:nvSpPr>
            <p:cNvPr id="8" name="TextBox 8"/>
            <p:cNvSpPr txBox="1"/>
            <p:nvPr/>
          </p:nvSpPr>
          <p:spPr>
            <a:xfrm>
              <a:off x="0" y="-38100"/>
              <a:ext cx="2143443" cy="623459"/>
            </a:xfrm>
            <a:prstGeom prst="rect">
              <a:avLst/>
            </a:prstGeom>
          </p:spPr>
          <p:txBody>
            <a:bodyPr lIns="50800" tIns="50800" rIns="50800" bIns="50800" rtlCol="0" anchor="ctr"/>
            <a:lstStyle/>
            <a:p>
              <a:pPr algn="ctr">
                <a:lnSpc>
                  <a:spcPts val="3360"/>
                </a:lnSpc>
              </a:pPr>
              <a:endParaRPr/>
            </a:p>
          </p:txBody>
        </p:sp>
      </p:grpSp>
      <p:grpSp>
        <p:nvGrpSpPr>
          <p:cNvPr id="9" name="Group 9"/>
          <p:cNvGrpSpPr/>
          <p:nvPr/>
        </p:nvGrpSpPr>
        <p:grpSpPr>
          <a:xfrm>
            <a:off x="10059985" y="5046230"/>
            <a:ext cx="7650943" cy="2130251"/>
            <a:chOff x="0" y="0"/>
            <a:chExt cx="2102356" cy="585359"/>
          </a:xfrm>
        </p:grpSpPr>
        <p:sp>
          <p:nvSpPr>
            <p:cNvPr id="10" name="Freeform 10"/>
            <p:cNvSpPr/>
            <p:nvPr/>
          </p:nvSpPr>
          <p:spPr>
            <a:xfrm>
              <a:off x="0" y="0"/>
              <a:ext cx="2102356" cy="585359"/>
            </a:xfrm>
            <a:custGeom>
              <a:avLst/>
              <a:gdLst/>
              <a:ahLst/>
              <a:cxnLst/>
              <a:rect l="l" t="t" r="r" b="b"/>
              <a:pathLst>
                <a:path w="2102356" h="585359">
                  <a:moveTo>
                    <a:pt x="51606" y="0"/>
                  </a:moveTo>
                  <a:lnTo>
                    <a:pt x="2050750" y="0"/>
                  </a:lnTo>
                  <a:cubicBezTo>
                    <a:pt x="2064436" y="0"/>
                    <a:pt x="2077563" y="5437"/>
                    <a:pt x="2087241" y="15115"/>
                  </a:cubicBezTo>
                  <a:cubicBezTo>
                    <a:pt x="2096919" y="24793"/>
                    <a:pt x="2102356" y="37920"/>
                    <a:pt x="2102356" y="51606"/>
                  </a:cubicBezTo>
                  <a:lnTo>
                    <a:pt x="2102356" y="533752"/>
                  </a:lnTo>
                  <a:cubicBezTo>
                    <a:pt x="2102356" y="562254"/>
                    <a:pt x="2079251" y="585359"/>
                    <a:pt x="2050750" y="585359"/>
                  </a:cubicBezTo>
                  <a:lnTo>
                    <a:pt x="51606" y="585359"/>
                  </a:lnTo>
                  <a:cubicBezTo>
                    <a:pt x="23105" y="585359"/>
                    <a:pt x="0" y="562254"/>
                    <a:pt x="0" y="533752"/>
                  </a:cubicBezTo>
                  <a:lnTo>
                    <a:pt x="0" y="51606"/>
                  </a:lnTo>
                  <a:cubicBezTo>
                    <a:pt x="0" y="23105"/>
                    <a:pt x="23105" y="0"/>
                    <a:pt x="51606" y="0"/>
                  </a:cubicBezTo>
                  <a:close/>
                </a:path>
              </a:pathLst>
            </a:custGeom>
            <a:solidFill>
              <a:srgbClr val="060B37"/>
            </a:solidFill>
          </p:spPr>
          <p:txBody>
            <a:bodyPr/>
            <a:lstStyle/>
            <a:p>
              <a:endParaRPr lang="en-US"/>
            </a:p>
          </p:txBody>
        </p:sp>
        <p:sp>
          <p:nvSpPr>
            <p:cNvPr id="11" name="TextBox 11"/>
            <p:cNvSpPr txBox="1"/>
            <p:nvPr/>
          </p:nvSpPr>
          <p:spPr>
            <a:xfrm>
              <a:off x="0" y="-38100"/>
              <a:ext cx="2102356" cy="623459"/>
            </a:xfrm>
            <a:prstGeom prst="rect">
              <a:avLst/>
            </a:prstGeom>
          </p:spPr>
          <p:txBody>
            <a:bodyPr lIns="50800" tIns="50800" rIns="50800" bIns="50800" rtlCol="0" anchor="ctr"/>
            <a:lstStyle/>
            <a:p>
              <a:pPr algn="ctr">
                <a:lnSpc>
                  <a:spcPts val="3360"/>
                </a:lnSpc>
              </a:pPr>
              <a:endParaRPr/>
            </a:p>
          </p:txBody>
        </p:sp>
      </p:grpSp>
      <p:sp>
        <p:nvSpPr>
          <p:cNvPr id="12" name="TextBox 12"/>
          <p:cNvSpPr txBox="1"/>
          <p:nvPr/>
        </p:nvSpPr>
        <p:spPr>
          <a:xfrm>
            <a:off x="12162324" y="5824212"/>
            <a:ext cx="5096976"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Fatigue and distractions</a:t>
            </a:r>
          </a:p>
        </p:txBody>
      </p:sp>
      <p:sp>
        <p:nvSpPr>
          <p:cNvPr id="13" name="TextBox 13"/>
          <p:cNvSpPr txBox="1"/>
          <p:nvPr/>
        </p:nvSpPr>
        <p:spPr>
          <a:xfrm>
            <a:off x="1748207" y="5886253"/>
            <a:ext cx="6402421"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Poor documentation systems</a:t>
            </a:r>
          </a:p>
        </p:txBody>
      </p:sp>
      <p:sp>
        <p:nvSpPr>
          <p:cNvPr id="14" name="TextBox 14"/>
          <p:cNvSpPr txBox="1"/>
          <p:nvPr/>
        </p:nvSpPr>
        <p:spPr>
          <a:xfrm>
            <a:off x="6203742" y="8386415"/>
            <a:ext cx="7558975"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Lack of structured review processes</a:t>
            </a:r>
          </a:p>
        </p:txBody>
      </p:sp>
      <p:sp>
        <p:nvSpPr>
          <p:cNvPr id="15" name="Freeform 15"/>
          <p:cNvSpPr/>
          <p:nvPr/>
        </p:nvSpPr>
        <p:spPr>
          <a:xfrm>
            <a:off x="5276393" y="8209884"/>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6" name="Freeform 16"/>
          <p:cNvSpPr/>
          <p:nvPr/>
        </p:nvSpPr>
        <p:spPr>
          <a:xfrm>
            <a:off x="820858" y="5709723"/>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7" name="Freeform 17"/>
          <p:cNvSpPr/>
          <p:nvPr/>
        </p:nvSpPr>
        <p:spPr>
          <a:xfrm>
            <a:off x="10867148" y="5647681"/>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18" name="Group 18"/>
          <p:cNvGrpSpPr/>
          <p:nvPr/>
        </p:nvGrpSpPr>
        <p:grpSpPr>
          <a:xfrm>
            <a:off x="1732994" y="2192526"/>
            <a:ext cx="7096172" cy="2130251"/>
            <a:chOff x="0" y="0"/>
            <a:chExt cx="1949914" cy="585359"/>
          </a:xfrm>
        </p:grpSpPr>
        <p:sp>
          <p:nvSpPr>
            <p:cNvPr id="19" name="Freeform 19"/>
            <p:cNvSpPr/>
            <p:nvPr/>
          </p:nvSpPr>
          <p:spPr>
            <a:xfrm>
              <a:off x="0" y="0"/>
              <a:ext cx="1949914" cy="585359"/>
            </a:xfrm>
            <a:custGeom>
              <a:avLst/>
              <a:gdLst/>
              <a:ahLst/>
              <a:cxnLst/>
              <a:rect l="l" t="t" r="r" b="b"/>
              <a:pathLst>
                <a:path w="1949914" h="585359">
                  <a:moveTo>
                    <a:pt x="55641" y="0"/>
                  </a:moveTo>
                  <a:lnTo>
                    <a:pt x="1894273" y="0"/>
                  </a:lnTo>
                  <a:cubicBezTo>
                    <a:pt x="1925003" y="0"/>
                    <a:pt x="1949914" y="24911"/>
                    <a:pt x="1949914" y="55641"/>
                  </a:cubicBezTo>
                  <a:lnTo>
                    <a:pt x="1949914" y="529718"/>
                  </a:lnTo>
                  <a:cubicBezTo>
                    <a:pt x="1949914" y="560447"/>
                    <a:pt x="1925003" y="585359"/>
                    <a:pt x="1894273" y="585359"/>
                  </a:cubicBezTo>
                  <a:lnTo>
                    <a:pt x="55641" y="585359"/>
                  </a:lnTo>
                  <a:cubicBezTo>
                    <a:pt x="24911" y="585359"/>
                    <a:pt x="0" y="560447"/>
                    <a:pt x="0" y="529718"/>
                  </a:cubicBezTo>
                  <a:lnTo>
                    <a:pt x="0" y="55641"/>
                  </a:lnTo>
                  <a:cubicBezTo>
                    <a:pt x="0" y="24911"/>
                    <a:pt x="24911" y="0"/>
                    <a:pt x="55641" y="0"/>
                  </a:cubicBezTo>
                  <a:close/>
                </a:path>
              </a:pathLst>
            </a:custGeom>
            <a:solidFill>
              <a:srgbClr val="060B37"/>
            </a:solidFill>
          </p:spPr>
          <p:txBody>
            <a:bodyPr/>
            <a:lstStyle/>
            <a:p>
              <a:endParaRPr lang="en-US"/>
            </a:p>
          </p:txBody>
        </p:sp>
        <p:sp>
          <p:nvSpPr>
            <p:cNvPr id="20" name="TextBox 20"/>
            <p:cNvSpPr txBox="1"/>
            <p:nvPr/>
          </p:nvSpPr>
          <p:spPr>
            <a:xfrm>
              <a:off x="0" y="-38100"/>
              <a:ext cx="1949914" cy="623459"/>
            </a:xfrm>
            <a:prstGeom prst="rect">
              <a:avLst/>
            </a:prstGeom>
          </p:spPr>
          <p:txBody>
            <a:bodyPr lIns="50800" tIns="50800" rIns="50800" bIns="50800" rtlCol="0" anchor="ctr"/>
            <a:lstStyle/>
            <a:p>
              <a:pPr algn="ctr">
                <a:lnSpc>
                  <a:spcPts val="3360"/>
                </a:lnSpc>
              </a:pPr>
              <a:endParaRPr/>
            </a:p>
          </p:txBody>
        </p:sp>
      </p:grpSp>
      <p:grpSp>
        <p:nvGrpSpPr>
          <p:cNvPr id="21" name="Group 21"/>
          <p:cNvGrpSpPr/>
          <p:nvPr/>
        </p:nvGrpSpPr>
        <p:grpSpPr>
          <a:xfrm>
            <a:off x="9612834" y="2192526"/>
            <a:ext cx="7096172" cy="2130251"/>
            <a:chOff x="0" y="0"/>
            <a:chExt cx="1949914" cy="585359"/>
          </a:xfrm>
        </p:grpSpPr>
        <p:sp>
          <p:nvSpPr>
            <p:cNvPr id="22" name="Freeform 22"/>
            <p:cNvSpPr/>
            <p:nvPr/>
          </p:nvSpPr>
          <p:spPr>
            <a:xfrm>
              <a:off x="0" y="0"/>
              <a:ext cx="1949914" cy="585359"/>
            </a:xfrm>
            <a:custGeom>
              <a:avLst/>
              <a:gdLst/>
              <a:ahLst/>
              <a:cxnLst/>
              <a:rect l="l" t="t" r="r" b="b"/>
              <a:pathLst>
                <a:path w="1949914" h="585359">
                  <a:moveTo>
                    <a:pt x="55641" y="0"/>
                  </a:moveTo>
                  <a:lnTo>
                    <a:pt x="1894273" y="0"/>
                  </a:lnTo>
                  <a:cubicBezTo>
                    <a:pt x="1925003" y="0"/>
                    <a:pt x="1949914" y="24911"/>
                    <a:pt x="1949914" y="55641"/>
                  </a:cubicBezTo>
                  <a:lnTo>
                    <a:pt x="1949914" y="529718"/>
                  </a:lnTo>
                  <a:cubicBezTo>
                    <a:pt x="1949914" y="560447"/>
                    <a:pt x="1925003" y="585359"/>
                    <a:pt x="1894273" y="585359"/>
                  </a:cubicBezTo>
                  <a:lnTo>
                    <a:pt x="55641" y="585359"/>
                  </a:lnTo>
                  <a:cubicBezTo>
                    <a:pt x="24911" y="585359"/>
                    <a:pt x="0" y="560447"/>
                    <a:pt x="0" y="529718"/>
                  </a:cubicBezTo>
                  <a:lnTo>
                    <a:pt x="0" y="55641"/>
                  </a:lnTo>
                  <a:cubicBezTo>
                    <a:pt x="0" y="24911"/>
                    <a:pt x="24911" y="0"/>
                    <a:pt x="55641" y="0"/>
                  </a:cubicBezTo>
                  <a:close/>
                </a:path>
              </a:pathLst>
            </a:custGeom>
            <a:solidFill>
              <a:srgbClr val="060B37"/>
            </a:solidFill>
          </p:spPr>
          <p:txBody>
            <a:bodyPr/>
            <a:lstStyle/>
            <a:p>
              <a:endParaRPr lang="en-US"/>
            </a:p>
          </p:txBody>
        </p:sp>
        <p:sp>
          <p:nvSpPr>
            <p:cNvPr id="23" name="TextBox 23"/>
            <p:cNvSpPr txBox="1"/>
            <p:nvPr/>
          </p:nvSpPr>
          <p:spPr>
            <a:xfrm>
              <a:off x="0" y="-38100"/>
              <a:ext cx="1949914" cy="623459"/>
            </a:xfrm>
            <a:prstGeom prst="rect">
              <a:avLst/>
            </a:prstGeom>
          </p:spPr>
          <p:txBody>
            <a:bodyPr lIns="50800" tIns="50800" rIns="50800" bIns="50800" rtlCol="0" anchor="ctr"/>
            <a:lstStyle/>
            <a:p>
              <a:pPr algn="ctr">
                <a:lnSpc>
                  <a:spcPts val="3360"/>
                </a:lnSpc>
              </a:pPr>
              <a:endParaRPr/>
            </a:p>
          </p:txBody>
        </p:sp>
      </p:grpSp>
      <p:sp>
        <p:nvSpPr>
          <p:cNvPr id="24" name="TextBox 24"/>
          <p:cNvSpPr txBox="1"/>
          <p:nvPr/>
        </p:nvSpPr>
        <p:spPr>
          <a:xfrm>
            <a:off x="4256857" y="2970508"/>
            <a:ext cx="3893771"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Deadline pressure</a:t>
            </a:r>
          </a:p>
        </p:txBody>
      </p:sp>
      <p:sp>
        <p:nvSpPr>
          <p:cNvPr id="25" name="TextBox 25"/>
          <p:cNvSpPr txBox="1"/>
          <p:nvPr/>
        </p:nvSpPr>
        <p:spPr>
          <a:xfrm>
            <a:off x="11330822" y="2922418"/>
            <a:ext cx="4879372"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Multitasking overload</a:t>
            </a:r>
          </a:p>
        </p:txBody>
      </p:sp>
      <p:sp>
        <p:nvSpPr>
          <p:cNvPr id="26" name="Freeform 26"/>
          <p:cNvSpPr/>
          <p:nvPr/>
        </p:nvSpPr>
        <p:spPr>
          <a:xfrm>
            <a:off x="2986608" y="2793977"/>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7" name="Freeform 27"/>
          <p:cNvSpPr/>
          <p:nvPr/>
        </p:nvSpPr>
        <p:spPr>
          <a:xfrm>
            <a:off x="10059985" y="2793977"/>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rot="5400000" flipV="1">
            <a:off x="9984151" y="2438503"/>
            <a:ext cx="10287000" cy="5409993"/>
          </a:xfrm>
          <a:custGeom>
            <a:avLst/>
            <a:gdLst/>
            <a:ahLst/>
            <a:cxnLst/>
            <a:rect l="l" t="t" r="r" b="b"/>
            <a:pathLst>
              <a:path w="10287000" h="5409993">
                <a:moveTo>
                  <a:pt x="0" y="5409994"/>
                </a:moveTo>
                <a:lnTo>
                  <a:pt x="10287000" y="5409994"/>
                </a:lnTo>
                <a:lnTo>
                  <a:pt x="10287000" y="0"/>
                </a:lnTo>
                <a:lnTo>
                  <a:pt x="0" y="0"/>
                </a:lnTo>
                <a:lnTo>
                  <a:pt x="0" y="5409994"/>
                </a:lnTo>
                <a:close/>
              </a:path>
            </a:pathLst>
          </a:custGeom>
          <a:blipFill>
            <a:blip>
              <a:alphaModFix amt="89000"/>
              <a:extLst>
                <a:ext uri="{96DAC541-7B7A-43D3-8B79-37D633B846F1}">
                  <asvg:svgBlip xmlns:asvg="http://schemas.microsoft.com/office/drawing/2016/SVG/main" r:embed="rId2"/>
                </a:ext>
              </a:extLst>
            </a:blip>
            <a:stretch>
              <a:fillRect t="-90148"/>
            </a:stretch>
          </a:blipFill>
        </p:spPr>
        <p:txBody>
          <a:bodyPr/>
          <a:lstStyle/>
          <a:p>
            <a:endParaRPr lang="en-US"/>
          </a:p>
        </p:txBody>
      </p:sp>
      <p:sp>
        <p:nvSpPr>
          <p:cNvPr id="3" name="TextBox 3"/>
          <p:cNvSpPr txBox="1"/>
          <p:nvPr/>
        </p:nvSpPr>
        <p:spPr>
          <a:xfrm>
            <a:off x="3716280" y="1092879"/>
            <a:ext cx="7578394" cy="697192"/>
          </a:xfrm>
          <a:prstGeom prst="rect">
            <a:avLst/>
          </a:prstGeom>
        </p:spPr>
        <p:txBody>
          <a:bodyPr lIns="0" tIns="0" rIns="0" bIns="0" rtlCol="0" anchor="t">
            <a:spAutoFit/>
          </a:bodyPr>
          <a:lstStyle/>
          <a:p>
            <a:pPr algn="l">
              <a:lnSpc>
                <a:spcPts val="5547"/>
              </a:lnSpc>
            </a:pPr>
            <a:r>
              <a:rPr lang="en-US" sz="4509">
                <a:solidFill>
                  <a:srgbClr val="000000"/>
                </a:solidFill>
                <a:latin typeface="League Spartan"/>
                <a:ea typeface="League Spartan"/>
                <a:cs typeface="League Spartan"/>
                <a:sym typeface="League Spartan"/>
              </a:rPr>
              <a:t>Error Investigation Lab</a:t>
            </a:r>
          </a:p>
        </p:txBody>
      </p:sp>
      <p:sp>
        <p:nvSpPr>
          <p:cNvPr id="4" name="Freeform 4"/>
          <p:cNvSpPr/>
          <p:nvPr/>
        </p:nvSpPr>
        <p:spPr>
          <a:xfrm>
            <a:off x="16332742" y="479971"/>
            <a:ext cx="1499906" cy="1746616"/>
          </a:xfrm>
          <a:custGeom>
            <a:avLst/>
            <a:gdLst/>
            <a:ahLst/>
            <a:cxnLst/>
            <a:rect l="l" t="t" r="r" b="b"/>
            <a:pathLst>
              <a:path w="1499906" h="1746616">
                <a:moveTo>
                  <a:pt x="0" y="0"/>
                </a:moveTo>
                <a:lnTo>
                  <a:pt x="1499906" y="0"/>
                </a:lnTo>
                <a:lnTo>
                  <a:pt x="1499906" y="1746615"/>
                </a:lnTo>
                <a:lnTo>
                  <a:pt x="0" y="174661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3728645">
            <a:off x="-234564" y="-269839"/>
            <a:ext cx="2147443" cy="2147443"/>
          </a:xfrm>
          <a:custGeom>
            <a:avLst/>
            <a:gdLst/>
            <a:ahLst/>
            <a:cxnLst/>
            <a:rect l="l" t="t" r="r" b="b"/>
            <a:pathLst>
              <a:path w="2147443" h="2147443">
                <a:moveTo>
                  <a:pt x="0" y="0"/>
                </a:moveTo>
                <a:lnTo>
                  <a:pt x="2147443" y="0"/>
                </a:lnTo>
                <a:lnTo>
                  <a:pt x="2147443" y="2147444"/>
                </a:lnTo>
                <a:lnTo>
                  <a:pt x="0" y="2147444"/>
                </a:lnTo>
                <a:lnTo>
                  <a:pt x="0" y="0"/>
                </a:lnTo>
                <a:close/>
              </a:path>
            </a:pathLst>
          </a:custGeom>
          <a:blipFill>
            <a:blip>
              <a:alphaModFix amt="96000"/>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rot="-5400000">
            <a:off x="2083384" y="6903960"/>
            <a:ext cx="413551" cy="4580320"/>
            <a:chOff x="0" y="0"/>
            <a:chExt cx="2354580" cy="26078363"/>
          </a:xfrm>
        </p:grpSpPr>
        <p:sp>
          <p:nvSpPr>
            <p:cNvPr id="7" name="Freeform 7"/>
            <p:cNvSpPr/>
            <p:nvPr/>
          </p:nvSpPr>
          <p:spPr>
            <a:xfrm>
              <a:off x="0" y="0"/>
              <a:ext cx="2353310" cy="26078362"/>
            </a:xfrm>
            <a:custGeom>
              <a:avLst/>
              <a:gdLst/>
              <a:ahLst/>
              <a:cxnLst/>
              <a:rect l="l" t="t" r="r" b="b"/>
              <a:pathLst>
                <a:path w="2353310" h="26078362">
                  <a:moveTo>
                    <a:pt x="784860" y="26011054"/>
                  </a:moveTo>
                  <a:cubicBezTo>
                    <a:pt x="905510" y="26051694"/>
                    <a:pt x="1042670" y="26078362"/>
                    <a:pt x="1177290" y="26078362"/>
                  </a:cubicBezTo>
                  <a:cubicBezTo>
                    <a:pt x="1311910" y="26078362"/>
                    <a:pt x="1441450" y="26055504"/>
                    <a:pt x="1560830" y="26014862"/>
                  </a:cubicBezTo>
                  <a:cubicBezTo>
                    <a:pt x="1563370" y="26013594"/>
                    <a:pt x="1565910" y="26013594"/>
                    <a:pt x="1568450" y="26012322"/>
                  </a:cubicBezTo>
                  <a:cubicBezTo>
                    <a:pt x="2016760" y="25849763"/>
                    <a:pt x="2346960" y="25420503"/>
                    <a:pt x="2353310" y="24847440"/>
                  </a:cubicBezTo>
                  <a:lnTo>
                    <a:pt x="2353310" y="0"/>
                  </a:lnTo>
                  <a:lnTo>
                    <a:pt x="0" y="0"/>
                  </a:lnTo>
                  <a:lnTo>
                    <a:pt x="0" y="24828316"/>
                  </a:lnTo>
                  <a:cubicBezTo>
                    <a:pt x="6350" y="25423042"/>
                    <a:pt x="331470" y="25852303"/>
                    <a:pt x="784860" y="26011054"/>
                  </a:cubicBezTo>
                  <a:close/>
                </a:path>
              </a:pathLst>
            </a:custGeom>
            <a:solidFill>
              <a:srgbClr val="000000"/>
            </a:solidFill>
          </p:spPr>
          <p:txBody>
            <a:bodyPr/>
            <a:lstStyle/>
            <a:p>
              <a:endParaRPr lang="en-US"/>
            </a:p>
          </p:txBody>
        </p:sp>
      </p:grpSp>
      <p:sp>
        <p:nvSpPr>
          <p:cNvPr id="8" name="TextBox 8"/>
          <p:cNvSpPr txBox="1"/>
          <p:nvPr/>
        </p:nvSpPr>
        <p:spPr>
          <a:xfrm>
            <a:off x="2180831" y="2373630"/>
            <a:ext cx="8379195" cy="5463540"/>
          </a:xfrm>
          <a:prstGeom prst="rect">
            <a:avLst/>
          </a:prstGeom>
        </p:spPr>
        <p:txBody>
          <a:bodyPr lIns="0" tIns="0" rIns="0" bIns="0" rtlCol="0" anchor="t">
            <a:spAutoFit/>
          </a:bodyPr>
          <a:lstStyle/>
          <a:p>
            <a:pPr algn="ctr">
              <a:lnSpc>
                <a:spcPts val="5459"/>
              </a:lnSpc>
            </a:pPr>
            <a:endParaRPr/>
          </a:p>
          <a:p>
            <a:pPr algn="ctr">
              <a:lnSpc>
                <a:spcPts val="5459"/>
              </a:lnSpc>
            </a:pPr>
            <a:endParaRPr/>
          </a:p>
          <a:p>
            <a:pPr algn="ctr">
              <a:lnSpc>
                <a:spcPts val="5459"/>
              </a:lnSpc>
            </a:pPr>
            <a:r>
              <a:rPr lang="en-US" sz="3899">
                <a:solidFill>
                  <a:srgbClr val="000000"/>
                </a:solidFill>
                <a:latin typeface="Canva Sans"/>
                <a:ea typeface="Canva Sans"/>
                <a:cs typeface="Canva Sans"/>
                <a:sym typeface="Canva Sans"/>
              </a:rPr>
              <a:t>How does this show up at IITA? </a:t>
            </a:r>
          </a:p>
          <a:p>
            <a:pPr algn="ctr">
              <a:lnSpc>
                <a:spcPts val="5459"/>
              </a:lnSpc>
            </a:pPr>
            <a:endParaRPr lang="en-US" sz="3899">
              <a:solidFill>
                <a:srgbClr val="000000"/>
              </a:solidFill>
              <a:latin typeface="Canva Sans"/>
              <a:ea typeface="Canva Sans"/>
              <a:cs typeface="Canva Sans"/>
              <a:sym typeface="Canva Sans"/>
            </a:endParaRPr>
          </a:p>
          <a:p>
            <a:pPr algn="ctr">
              <a:lnSpc>
                <a:spcPts val="5459"/>
              </a:lnSpc>
            </a:pPr>
            <a:r>
              <a:rPr lang="en-US" sz="3899">
                <a:solidFill>
                  <a:srgbClr val="000000"/>
                </a:solidFill>
                <a:latin typeface="Canva Sans"/>
                <a:ea typeface="Canva Sans"/>
                <a:cs typeface="Canva Sans"/>
                <a:sym typeface="Canva Sans"/>
              </a:rPr>
              <a:t>What errors does it cause? </a:t>
            </a:r>
          </a:p>
          <a:p>
            <a:pPr algn="ctr">
              <a:lnSpc>
                <a:spcPts val="5459"/>
              </a:lnSpc>
            </a:pPr>
            <a:endParaRPr lang="en-US" sz="3899">
              <a:solidFill>
                <a:srgbClr val="000000"/>
              </a:solidFill>
              <a:latin typeface="Canva Sans"/>
              <a:ea typeface="Canva Sans"/>
              <a:cs typeface="Canva Sans"/>
              <a:sym typeface="Canva Sans"/>
            </a:endParaRPr>
          </a:p>
          <a:p>
            <a:pPr algn="ctr">
              <a:lnSpc>
                <a:spcPts val="5459"/>
              </a:lnSpc>
            </a:pPr>
            <a:r>
              <a:rPr lang="en-US" sz="3899">
                <a:solidFill>
                  <a:srgbClr val="000000"/>
                </a:solidFill>
                <a:latin typeface="Canva Sans"/>
                <a:ea typeface="Canva Sans"/>
                <a:cs typeface="Canva Sans"/>
                <a:sym typeface="Canva Sans"/>
              </a:rPr>
              <a:t>How can it be prevented? </a:t>
            </a:r>
          </a:p>
          <a:p>
            <a:pPr algn="ctr">
              <a:lnSpc>
                <a:spcPts val="5459"/>
              </a:lnSpc>
            </a:pPr>
            <a:endParaRPr lang="en-US" sz="3899">
              <a:solidFill>
                <a:srgbClr val="000000"/>
              </a:solidFill>
              <a:latin typeface="Canva Sans"/>
              <a:ea typeface="Canva Sans"/>
              <a:cs typeface="Canva Sans"/>
              <a:sym typeface="Canva Sans"/>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TextBox 2"/>
          <p:cNvSpPr txBox="1"/>
          <p:nvPr/>
        </p:nvSpPr>
        <p:spPr>
          <a:xfrm>
            <a:off x="10414092" y="405767"/>
            <a:ext cx="5471761" cy="650746"/>
          </a:xfrm>
          <a:prstGeom prst="rect">
            <a:avLst/>
          </a:prstGeom>
        </p:spPr>
        <p:txBody>
          <a:bodyPr lIns="0" tIns="0" rIns="0" bIns="0" rtlCol="0" anchor="t">
            <a:spAutoFit/>
          </a:bodyPr>
          <a:lstStyle/>
          <a:p>
            <a:pPr algn="l">
              <a:lnSpc>
                <a:spcPts val="5166"/>
              </a:lnSpc>
            </a:pPr>
            <a:r>
              <a:rPr lang="en-US" sz="4200" dirty="0">
                <a:solidFill>
                  <a:srgbClr val="000000"/>
                </a:solidFill>
                <a:latin typeface="League Spartan"/>
                <a:ea typeface="League Spartan"/>
                <a:cs typeface="League Spartan"/>
                <a:sym typeface="League Spartan"/>
              </a:rPr>
              <a:t>Attention to Detail </a:t>
            </a:r>
          </a:p>
        </p:txBody>
      </p:sp>
      <p:sp>
        <p:nvSpPr>
          <p:cNvPr id="3" name="Freeform 3"/>
          <p:cNvSpPr/>
          <p:nvPr/>
        </p:nvSpPr>
        <p:spPr>
          <a:xfrm>
            <a:off x="0" y="78004"/>
            <a:ext cx="10414092" cy="10130992"/>
          </a:xfrm>
          <a:custGeom>
            <a:avLst/>
            <a:gdLst/>
            <a:ahLst/>
            <a:cxnLst/>
            <a:rect l="l" t="t" r="r" b="b"/>
            <a:pathLst>
              <a:path w="10414092" h="10130992">
                <a:moveTo>
                  <a:pt x="0" y="0"/>
                </a:moveTo>
                <a:lnTo>
                  <a:pt x="10414092" y="0"/>
                </a:lnTo>
                <a:lnTo>
                  <a:pt x="10414092" y="10130992"/>
                </a:lnTo>
                <a:lnTo>
                  <a:pt x="0" y="10130992"/>
                </a:lnTo>
                <a:lnTo>
                  <a:pt x="0" y="0"/>
                </a:lnTo>
                <a:close/>
              </a:path>
            </a:pathLst>
          </a:custGeom>
          <a:blipFill>
            <a:blip r:embed="rId3">
              <a:alphaModFix amt="37000"/>
            </a:blip>
            <a:stretch>
              <a:fillRect l="-4140" t="-9856" r="-71276" b="-10464"/>
            </a:stretch>
          </a:blipFill>
        </p:spPr>
        <p:txBody>
          <a:bodyPr/>
          <a:lstStyle/>
          <a:p>
            <a:endParaRPr lang="en-US"/>
          </a:p>
        </p:txBody>
      </p:sp>
      <p:sp>
        <p:nvSpPr>
          <p:cNvPr id="4" name="TextBox 4"/>
          <p:cNvSpPr txBox="1"/>
          <p:nvPr/>
        </p:nvSpPr>
        <p:spPr>
          <a:xfrm>
            <a:off x="9606000" y="1946065"/>
            <a:ext cx="8476820" cy="6995162"/>
          </a:xfrm>
          <a:prstGeom prst="rect">
            <a:avLst/>
          </a:prstGeom>
        </p:spPr>
        <p:txBody>
          <a:bodyPr lIns="0" tIns="0" rIns="0" bIns="0" rtlCol="0" anchor="t">
            <a:spAutoFit/>
          </a:bodyPr>
          <a:lstStyle/>
          <a:p>
            <a:pPr algn="l">
              <a:lnSpc>
                <a:spcPts val="5039"/>
              </a:lnSpc>
            </a:pPr>
            <a:r>
              <a:rPr lang="en-US" sz="3599" dirty="0">
                <a:solidFill>
                  <a:srgbClr val="000000"/>
                </a:solidFill>
                <a:latin typeface="Canva Sans"/>
                <a:ea typeface="Canva Sans"/>
                <a:cs typeface="Canva Sans"/>
                <a:sym typeface="Canva Sans"/>
              </a:rPr>
              <a:t>It involves:</a:t>
            </a:r>
          </a:p>
          <a:p>
            <a:pPr algn="l">
              <a:lnSpc>
                <a:spcPts val="5039"/>
              </a:lnSpc>
            </a:pPr>
            <a:endParaRPr lang="en-US" sz="3599" dirty="0">
              <a:solidFill>
                <a:srgbClr val="000000"/>
              </a:solidFill>
              <a:latin typeface="Canva Sans"/>
              <a:ea typeface="Canva Sans"/>
              <a:cs typeface="Canva Sans"/>
              <a:sym typeface="Canva Sans"/>
            </a:endParaRPr>
          </a:p>
          <a:p>
            <a:pPr marL="777225" lvl="1" indent="-388613" algn="l">
              <a:lnSpc>
                <a:spcPts val="5039"/>
              </a:lnSpc>
              <a:buFont typeface="Arial"/>
              <a:buChar char="•"/>
            </a:pPr>
            <a:r>
              <a:rPr lang="en-US" sz="3599" dirty="0">
                <a:solidFill>
                  <a:srgbClr val="000000"/>
                </a:solidFill>
                <a:latin typeface="Canva Sans"/>
                <a:ea typeface="Canva Sans"/>
                <a:cs typeface="Canva Sans"/>
                <a:sym typeface="Canva Sans"/>
              </a:rPr>
              <a:t>Verifying data integrity</a:t>
            </a:r>
          </a:p>
          <a:p>
            <a:pPr algn="l">
              <a:lnSpc>
                <a:spcPts val="5039"/>
              </a:lnSpc>
            </a:pPr>
            <a:endParaRPr lang="en-US" sz="3599" dirty="0">
              <a:solidFill>
                <a:srgbClr val="000000"/>
              </a:solidFill>
              <a:latin typeface="Canva Sans"/>
              <a:ea typeface="Canva Sans"/>
              <a:cs typeface="Canva Sans"/>
              <a:sym typeface="Canva Sans"/>
            </a:endParaRPr>
          </a:p>
          <a:p>
            <a:pPr marL="777225" lvl="1" indent="-388613" algn="l">
              <a:lnSpc>
                <a:spcPts val="5039"/>
              </a:lnSpc>
              <a:buFont typeface="Arial"/>
              <a:buChar char="•"/>
            </a:pPr>
            <a:r>
              <a:rPr lang="en-US" sz="3599" dirty="0">
                <a:solidFill>
                  <a:srgbClr val="000000"/>
                </a:solidFill>
                <a:latin typeface="Canva Sans"/>
                <a:ea typeface="Canva Sans"/>
                <a:cs typeface="Canva Sans"/>
                <a:sym typeface="Canva Sans"/>
              </a:rPr>
              <a:t>Cross-checking documentation</a:t>
            </a:r>
          </a:p>
          <a:p>
            <a:pPr algn="l">
              <a:lnSpc>
                <a:spcPts val="5039"/>
              </a:lnSpc>
            </a:pPr>
            <a:endParaRPr lang="en-US" sz="3599" dirty="0">
              <a:solidFill>
                <a:srgbClr val="000000"/>
              </a:solidFill>
              <a:latin typeface="Canva Sans"/>
              <a:ea typeface="Canva Sans"/>
              <a:cs typeface="Canva Sans"/>
              <a:sym typeface="Canva Sans"/>
            </a:endParaRPr>
          </a:p>
          <a:p>
            <a:pPr marL="777225" lvl="1" indent="-388613" algn="l">
              <a:lnSpc>
                <a:spcPts val="5039"/>
              </a:lnSpc>
              <a:buFont typeface="Arial"/>
              <a:buChar char="•"/>
            </a:pPr>
            <a:r>
              <a:rPr lang="en-US" sz="3599" dirty="0">
                <a:solidFill>
                  <a:srgbClr val="000000"/>
                </a:solidFill>
                <a:latin typeface="Canva Sans"/>
                <a:ea typeface="Canva Sans"/>
                <a:cs typeface="Canva Sans"/>
                <a:sym typeface="Canva Sans"/>
              </a:rPr>
              <a:t>Reviewing calculations and references</a:t>
            </a:r>
          </a:p>
          <a:p>
            <a:pPr algn="l">
              <a:lnSpc>
                <a:spcPts val="5039"/>
              </a:lnSpc>
            </a:pPr>
            <a:endParaRPr lang="en-US" sz="3599" dirty="0">
              <a:solidFill>
                <a:srgbClr val="000000"/>
              </a:solidFill>
              <a:latin typeface="Canva Sans"/>
              <a:ea typeface="Canva Sans"/>
              <a:cs typeface="Canva Sans"/>
              <a:sym typeface="Canva Sans"/>
            </a:endParaRPr>
          </a:p>
          <a:p>
            <a:pPr marL="777225" lvl="1" indent="-388613" algn="l">
              <a:lnSpc>
                <a:spcPts val="5039"/>
              </a:lnSpc>
              <a:buFont typeface="Arial"/>
              <a:buChar char="•"/>
            </a:pPr>
            <a:r>
              <a:rPr lang="en-US" sz="3599" dirty="0">
                <a:solidFill>
                  <a:srgbClr val="000000"/>
                </a:solidFill>
                <a:latin typeface="Canva Sans"/>
                <a:ea typeface="Canva Sans"/>
                <a:cs typeface="Canva Sans"/>
                <a:sym typeface="Canva Sans"/>
              </a:rPr>
              <a:t>Ensuring compliance standards</a:t>
            </a:r>
          </a:p>
          <a:p>
            <a:pPr algn="l">
              <a:lnSpc>
                <a:spcPts val="5039"/>
              </a:lnSpc>
            </a:pPr>
            <a:r>
              <a:rPr lang="en-US" sz="3599" dirty="0">
                <a:solidFill>
                  <a:srgbClr val="000000"/>
                </a:solidFill>
                <a:latin typeface="Canva Sans"/>
                <a:ea typeface="Canva Sans"/>
                <a:cs typeface="Canva Sans"/>
                <a:sym typeface="Canva Sans"/>
              </a:rPr>
              <a:t>Maintaining consistency in reporting</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1018531" y="8433776"/>
            <a:ext cx="2907069" cy="2907069"/>
          </a:xfrm>
          <a:custGeom>
            <a:avLst/>
            <a:gdLst/>
            <a:ahLst/>
            <a:cxnLst/>
            <a:rect l="l" t="t" r="r" b="b"/>
            <a:pathLst>
              <a:path w="2907069" h="2907069">
                <a:moveTo>
                  <a:pt x="0" y="0"/>
                </a:moveTo>
                <a:lnTo>
                  <a:pt x="2907069" y="0"/>
                </a:lnTo>
                <a:lnTo>
                  <a:pt x="2907069" y="2907069"/>
                </a:lnTo>
                <a:lnTo>
                  <a:pt x="0" y="2907069"/>
                </a:lnTo>
                <a:lnTo>
                  <a:pt x="0" y="0"/>
                </a:lnTo>
                <a:close/>
              </a:path>
            </a:pathLst>
          </a:custGeom>
          <a:blipFill>
            <a:blip>
              <a:alphaModFix amt="96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6509347" y="8140694"/>
            <a:ext cx="1499906" cy="1746616"/>
          </a:xfrm>
          <a:custGeom>
            <a:avLst/>
            <a:gdLst/>
            <a:ahLst/>
            <a:cxnLst/>
            <a:rect l="l" t="t" r="r" b="b"/>
            <a:pathLst>
              <a:path w="1499906" h="1746616">
                <a:moveTo>
                  <a:pt x="0" y="0"/>
                </a:moveTo>
                <a:lnTo>
                  <a:pt x="1499906" y="0"/>
                </a:lnTo>
                <a:lnTo>
                  <a:pt x="1499906" y="1746616"/>
                </a:lnTo>
                <a:lnTo>
                  <a:pt x="0" y="174661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4239401" y="1501007"/>
            <a:ext cx="8686920" cy="768225"/>
          </a:xfrm>
          <a:prstGeom prst="rect">
            <a:avLst/>
          </a:prstGeom>
        </p:spPr>
        <p:txBody>
          <a:bodyPr lIns="0" tIns="0" rIns="0" bIns="0" rtlCol="0" anchor="t">
            <a:spAutoFit/>
          </a:bodyPr>
          <a:lstStyle/>
          <a:p>
            <a:pPr algn="ctr">
              <a:lnSpc>
                <a:spcPts val="6535"/>
              </a:lnSpc>
            </a:pPr>
            <a:r>
              <a:rPr lang="en-US" sz="3799" i="1">
                <a:solidFill>
                  <a:srgbClr val="000000"/>
                </a:solidFill>
                <a:latin typeface="Montserrat Italics"/>
                <a:ea typeface="Montserrat Italics"/>
                <a:cs typeface="Montserrat Italics"/>
                <a:sym typeface="Montserrat Italics"/>
              </a:rPr>
              <a:t>Attention to detail means</a:t>
            </a:r>
          </a:p>
        </p:txBody>
      </p:sp>
      <p:sp>
        <p:nvSpPr>
          <p:cNvPr id="5" name="Freeform 5"/>
          <p:cNvSpPr/>
          <p:nvPr/>
        </p:nvSpPr>
        <p:spPr>
          <a:xfrm>
            <a:off x="435004" y="2675182"/>
            <a:ext cx="5501120" cy="2220452"/>
          </a:xfrm>
          <a:custGeom>
            <a:avLst/>
            <a:gdLst/>
            <a:ahLst/>
            <a:cxnLst/>
            <a:rect l="l" t="t" r="r" b="b"/>
            <a:pathLst>
              <a:path w="5501120" h="2220452">
                <a:moveTo>
                  <a:pt x="0" y="0"/>
                </a:moveTo>
                <a:lnTo>
                  <a:pt x="5501119" y="0"/>
                </a:lnTo>
                <a:lnTo>
                  <a:pt x="5501119" y="2220452"/>
                </a:lnTo>
                <a:lnTo>
                  <a:pt x="0" y="22204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3374342" y="405767"/>
            <a:ext cx="10802825" cy="622933"/>
          </a:xfrm>
          <a:prstGeom prst="rect">
            <a:avLst/>
          </a:prstGeom>
        </p:spPr>
        <p:txBody>
          <a:bodyPr lIns="0" tIns="0" rIns="0" bIns="0" rtlCol="0" anchor="t">
            <a:spAutoFit/>
          </a:bodyPr>
          <a:lstStyle/>
          <a:p>
            <a:pPr algn="l">
              <a:lnSpc>
                <a:spcPts val="4920"/>
              </a:lnSpc>
            </a:pPr>
            <a:r>
              <a:rPr lang="en-US" sz="4000">
                <a:solidFill>
                  <a:srgbClr val="000000"/>
                </a:solidFill>
                <a:latin typeface="League Spartan"/>
                <a:ea typeface="League Spartan"/>
                <a:cs typeface="League Spartan"/>
                <a:sym typeface="League Spartan"/>
              </a:rPr>
              <a:t>UNDERSTANDING ATTENTION TO DETAIL</a:t>
            </a:r>
          </a:p>
        </p:txBody>
      </p:sp>
      <p:sp>
        <p:nvSpPr>
          <p:cNvPr id="7" name="TextBox 7"/>
          <p:cNvSpPr txBox="1"/>
          <p:nvPr/>
        </p:nvSpPr>
        <p:spPr>
          <a:xfrm>
            <a:off x="435004" y="3461876"/>
            <a:ext cx="5501120" cy="580390"/>
          </a:xfrm>
          <a:prstGeom prst="rect">
            <a:avLst/>
          </a:prstGeom>
        </p:spPr>
        <p:txBody>
          <a:bodyPr lIns="0" tIns="0" rIns="0" bIns="0" rtlCol="0" anchor="t">
            <a:spAutoFit/>
          </a:bodyPr>
          <a:lstStyle/>
          <a:p>
            <a:pPr algn="ctr">
              <a:lnSpc>
                <a:spcPts val="4759"/>
              </a:lnSpc>
            </a:pPr>
            <a:r>
              <a:rPr lang="en-US" sz="3399">
                <a:solidFill>
                  <a:srgbClr val="000000"/>
                </a:solidFill>
                <a:latin typeface="Canva Sans"/>
                <a:ea typeface="Canva Sans"/>
                <a:cs typeface="Canva Sans"/>
                <a:sym typeface="Canva Sans"/>
              </a:rPr>
              <a:t>Verifying accuracy </a:t>
            </a:r>
          </a:p>
        </p:txBody>
      </p:sp>
      <p:sp>
        <p:nvSpPr>
          <p:cNvPr id="8" name="Freeform 8"/>
          <p:cNvSpPr/>
          <p:nvPr/>
        </p:nvSpPr>
        <p:spPr>
          <a:xfrm>
            <a:off x="11894560" y="2675182"/>
            <a:ext cx="5501120" cy="2220452"/>
          </a:xfrm>
          <a:custGeom>
            <a:avLst/>
            <a:gdLst/>
            <a:ahLst/>
            <a:cxnLst/>
            <a:rect l="l" t="t" r="r" b="b"/>
            <a:pathLst>
              <a:path w="5501120" h="2220452">
                <a:moveTo>
                  <a:pt x="0" y="0"/>
                </a:moveTo>
                <a:lnTo>
                  <a:pt x="5501120" y="0"/>
                </a:lnTo>
                <a:lnTo>
                  <a:pt x="5501120" y="2220452"/>
                </a:lnTo>
                <a:lnTo>
                  <a:pt x="0" y="22204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2696741" y="5404658"/>
            <a:ext cx="5501120" cy="2220452"/>
          </a:xfrm>
          <a:custGeom>
            <a:avLst/>
            <a:gdLst/>
            <a:ahLst/>
            <a:cxnLst/>
            <a:rect l="l" t="t" r="r" b="b"/>
            <a:pathLst>
              <a:path w="5501120" h="2220452">
                <a:moveTo>
                  <a:pt x="0" y="0"/>
                </a:moveTo>
                <a:lnTo>
                  <a:pt x="5501120" y="0"/>
                </a:lnTo>
                <a:lnTo>
                  <a:pt x="5501120" y="2220452"/>
                </a:lnTo>
                <a:lnTo>
                  <a:pt x="0" y="22204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10175761" y="5305209"/>
            <a:ext cx="5501120" cy="2220452"/>
          </a:xfrm>
          <a:custGeom>
            <a:avLst/>
            <a:gdLst/>
            <a:ahLst/>
            <a:cxnLst/>
            <a:rect l="l" t="t" r="r" b="b"/>
            <a:pathLst>
              <a:path w="5501120" h="2220452">
                <a:moveTo>
                  <a:pt x="0" y="0"/>
                </a:moveTo>
                <a:lnTo>
                  <a:pt x="5501120" y="0"/>
                </a:lnTo>
                <a:lnTo>
                  <a:pt x="5501120" y="2220452"/>
                </a:lnTo>
                <a:lnTo>
                  <a:pt x="0" y="22204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2696741" y="6191352"/>
            <a:ext cx="5501120" cy="580390"/>
          </a:xfrm>
          <a:prstGeom prst="rect">
            <a:avLst/>
          </a:prstGeom>
        </p:spPr>
        <p:txBody>
          <a:bodyPr lIns="0" tIns="0" rIns="0" bIns="0" rtlCol="0" anchor="t">
            <a:spAutoFit/>
          </a:bodyPr>
          <a:lstStyle/>
          <a:p>
            <a:pPr algn="ctr">
              <a:lnSpc>
                <a:spcPts val="4759"/>
              </a:lnSpc>
            </a:pPr>
            <a:r>
              <a:rPr lang="en-US" sz="3399">
                <a:solidFill>
                  <a:srgbClr val="000000"/>
                </a:solidFill>
                <a:latin typeface="Canva Sans"/>
                <a:ea typeface="Canva Sans"/>
                <a:cs typeface="Canva Sans"/>
                <a:sym typeface="Canva Sans"/>
              </a:rPr>
              <a:t>Maintaining consistency </a:t>
            </a:r>
          </a:p>
        </p:txBody>
      </p:sp>
      <p:sp>
        <p:nvSpPr>
          <p:cNvPr id="12" name="TextBox 12"/>
          <p:cNvSpPr txBox="1"/>
          <p:nvPr/>
        </p:nvSpPr>
        <p:spPr>
          <a:xfrm>
            <a:off x="10175761" y="6086259"/>
            <a:ext cx="5501120" cy="580390"/>
          </a:xfrm>
          <a:prstGeom prst="rect">
            <a:avLst/>
          </a:prstGeom>
        </p:spPr>
        <p:txBody>
          <a:bodyPr lIns="0" tIns="0" rIns="0" bIns="0" rtlCol="0" anchor="t">
            <a:spAutoFit/>
          </a:bodyPr>
          <a:lstStyle/>
          <a:p>
            <a:pPr algn="ctr">
              <a:lnSpc>
                <a:spcPts val="4759"/>
              </a:lnSpc>
            </a:pPr>
            <a:r>
              <a:rPr lang="en-US" sz="3399">
                <a:solidFill>
                  <a:srgbClr val="000000"/>
                </a:solidFill>
                <a:latin typeface="Canva Sans"/>
                <a:ea typeface="Canva Sans"/>
                <a:cs typeface="Canva Sans"/>
                <a:sym typeface="Canva Sans"/>
              </a:rPr>
              <a:t>Following procedures </a:t>
            </a:r>
          </a:p>
        </p:txBody>
      </p:sp>
      <p:sp>
        <p:nvSpPr>
          <p:cNvPr id="13" name="TextBox 13"/>
          <p:cNvSpPr txBox="1"/>
          <p:nvPr/>
        </p:nvSpPr>
        <p:spPr>
          <a:xfrm>
            <a:off x="11894560" y="3461876"/>
            <a:ext cx="5501120" cy="580390"/>
          </a:xfrm>
          <a:prstGeom prst="rect">
            <a:avLst/>
          </a:prstGeom>
        </p:spPr>
        <p:txBody>
          <a:bodyPr lIns="0" tIns="0" rIns="0" bIns="0" rtlCol="0" anchor="t">
            <a:spAutoFit/>
          </a:bodyPr>
          <a:lstStyle/>
          <a:p>
            <a:pPr algn="ctr">
              <a:lnSpc>
                <a:spcPts val="4759"/>
              </a:lnSpc>
            </a:pPr>
            <a:r>
              <a:rPr lang="en-US" sz="3399">
                <a:solidFill>
                  <a:srgbClr val="000000"/>
                </a:solidFill>
                <a:latin typeface="Canva Sans"/>
                <a:ea typeface="Canva Sans"/>
                <a:cs typeface="Canva Sans"/>
                <a:sym typeface="Canva Sans"/>
              </a:rPr>
              <a:t>Cross-checking data</a:t>
            </a:r>
          </a:p>
        </p:txBody>
      </p:sp>
      <p:sp>
        <p:nvSpPr>
          <p:cNvPr id="14" name="Freeform 14"/>
          <p:cNvSpPr/>
          <p:nvPr/>
        </p:nvSpPr>
        <p:spPr>
          <a:xfrm>
            <a:off x="6025194" y="7903776"/>
            <a:ext cx="5501120" cy="2220452"/>
          </a:xfrm>
          <a:custGeom>
            <a:avLst/>
            <a:gdLst/>
            <a:ahLst/>
            <a:cxnLst/>
            <a:rect l="l" t="t" r="r" b="b"/>
            <a:pathLst>
              <a:path w="5501120" h="2220452">
                <a:moveTo>
                  <a:pt x="0" y="0"/>
                </a:moveTo>
                <a:lnTo>
                  <a:pt x="5501120" y="0"/>
                </a:lnTo>
                <a:lnTo>
                  <a:pt x="5501120" y="2220452"/>
                </a:lnTo>
                <a:lnTo>
                  <a:pt x="0" y="22204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15"/>
          <p:cNvSpPr txBox="1"/>
          <p:nvPr/>
        </p:nvSpPr>
        <p:spPr>
          <a:xfrm>
            <a:off x="6025194" y="8334692"/>
            <a:ext cx="5501120" cy="1780540"/>
          </a:xfrm>
          <a:prstGeom prst="rect">
            <a:avLst/>
          </a:prstGeom>
        </p:spPr>
        <p:txBody>
          <a:bodyPr lIns="0" tIns="0" rIns="0" bIns="0" rtlCol="0" anchor="t">
            <a:spAutoFit/>
          </a:bodyPr>
          <a:lstStyle/>
          <a:p>
            <a:pPr algn="ctr">
              <a:lnSpc>
                <a:spcPts val="4759"/>
              </a:lnSpc>
            </a:pPr>
            <a:r>
              <a:rPr lang="en-US" sz="3399">
                <a:solidFill>
                  <a:srgbClr val="000000"/>
                </a:solidFill>
                <a:latin typeface="Canva Sans"/>
                <a:ea typeface="Canva Sans"/>
                <a:cs typeface="Canva Sans"/>
                <a:sym typeface="Canva Sans"/>
              </a:rPr>
              <a:t>Taking responsibility for completeness</a:t>
            </a:r>
          </a:p>
          <a:p>
            <a:pPr algn="ctr">
              <a:lnSpc>
                <a:spcPts val="4759"/>
              </a:lnSpc>
            </a:pPr>
            <a:endParaRPr lang="en-US" sz="3399">
              <a:solidFill>
                <a:srgbClr val="000000"/>
              </a:solidFill>
              <a:latin typeface="Canva Sans"/>
              <a:ea typeface="Canva Sans"/>
              <a:cs typeface="Canva Sans"/>
              <a:sym typeface="Canva Sans"/>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1540365" y="554446"/>
            <a:ext cx="15718935" cy="775971"/>
          </a:xfrm>
          <a:prstGeom prst="rect">
            <a:avLst/>
          </a:prstGeom>
        </p:spPr>
        <p:txBody>
          <a:bodyPr lIns="0" tIns="0" rIns="0" bIns="0" rtlCol="0" anchor="t">
            <a:spAutoFit/>
          </a:bodyPr>
          <a:lstStyle/>
          <a:p>
            <a:pPr algn="ctr">
              <a:lnSpc>
                <a:spcPts val="5800"/>
              </a:lnSpc>
            </a:pPr>
            <a:r>
              <a:rPr lang="en-US" sz="5800" b="1" spc="-319">
                <a:solidFill>
                  <a:srgbClr val="0B0A0A"/>
                </a:solidFill>
                <a:latin typeface="Montserrat Bold"/>
                <a:ea typeface="Montserrat Bold"/>
                <a:cs typeface="Montserrat Bold"/>
                <a:sym typeface="Montserrat Bold"/>
              </a:rPr>
              <a:t>Attention to Detail Checklist</a:t>
            </a:r>
          </a:p>
        </p:txBody>
      </p:sp>
      <p:grpSp>
        <p:nvGrpSpPr>
          <p:cNvPr id="3" name="Group 3"/>
          <p:cNvGrpSpPr/>
          <p:nvPr/>
        </p:nvGrpSpPr>
        <p:grpSpPr>
          <a:xfrm>
            <a:off x="4949417" y="7838426"/>
            <a:ext cx="9308389" cy="1532487"/>
            <a:chOff x="0" y="0"/>
            <a:chExt cx="2557795" cy="421103"/>
          </a:xfrm>
        </p:grpSpPr>
        <p:sp>
          <p:nvSpPr>
            <p:cNvPr id="4" name="Freeform 4"/>
            <p:cNvSpPr/>
            <p:nvPr/>
          </p:nvSpPr>
          <p:spPr>
            <a:xfrm>
              <a:off x="0" y="0"/>
              <a:ext cx="2557795" cy="421103"/>
            </a:xfrm>
            <a:custGeom>
              <a:avLst/>
              <a:gdLst/>
              <a:ahLst/>
              <a:cxnLst/>
              <a:rect l="l" t="t" r="r" b="b"/>
              <a:pathLst>
                <a:path w="2557795" h="421103">
                  <a:moveTo>
                    <a:pt x="42417" y="0"/>
                  </a:moveTo>
                  <a:lnTo>
                    <a:pt x="2515378" y="0"/>
                  </a:lnTo>
                  <a:cubicBezTo>
                    <a:pt x="2526628" y="0"/>
                    <a:pt x="2537417" y="4469"/>
                    <a:pt x="2545372" y="12424"/>
                  </a:cubicBezTo>
                  <a:cubicBezTo>
                    <a:pt x="2553327" y="20379"/>
                    <a:pt x="2557795" y="31168"/>
                    <a:pt x="2557795" y="42417"/>
                  </a:cubicBezTo>
                  <a:lnTo>
                    <a:pt x="2557795" y="378685"/>
                  </a:lnTo>
                  <a:cubicBezTo>
                    <a:pt x="2557795" y="389935"/>
                    <a:pt x="2553327" y="400724"/>
                    <a:pt x="2545372" y="408679"/>
                  </a:cubicBezTo>
                  <a:cubicBezTo>
                    <a:pt x="2537417" y="416634"/>
                    <a:pt x="2526628" y="421103"/>
                    <a:pt x="2515378" y="421103"/>
                  </a:cubicBezTo>
                  <a:lnTo>
                    <a:pt x="42417" y="421103"/>
                  </a:lnTo>
                  <a:cubicBezTo>
                    <a:pt x="31168" y="421103"/>
                    <a:pt x="20379" y="416634"/>
                    <a:pt x="12424" y="408679"/>
                  </a:cubicBezTo>
                  <a:cubicBezTo>
                    <a:pt x="4469" y="400724"/>
                    <a:pt x="0" y="389935"/>
                    <a:pt x="0" y="378685"/>
                  </a:cubicBezTo>
                  <a:lnTo>
                    <a:pt x="0" y="42417"/>
                  </a:lnTo>
                  <a:cubicBezTo>
                    <a:pt x="0" y="31168"/>
                    <a:pt x="4469" y="20379"/>
                    <a:pt x="12424" y="12424"/>
                  </a:cubicBezTo>
                  <a:cubicBezTo>
                    <a:pt x="20379" y="4469"/>
                    <a:pt x="31168" y="0"/>
                    <a:pt x="42417" y="0"/>
                  </a:cubicBezTo>
                  <a:close/>
                </a:path>
              </a:pathLst>
            </a:custGeom>
            <a:solidFill>
              <a:srgbClr val="060B37"/>
            </a:solidFill>
          </p:spPr>
          <p:txBody>
            <a:bodyPr/>
            <a:lstStyle/>
            <a:p>
              <a:endParaRPr lang="en-US"/>
            </a:p>
          </p:txBody>
        </p:sp>
        <p:sp>
          <p:nvSpPr>
            <p:cNvPr id="5" name="TextBox 5"/>
            <p:cNvSpPr txBox="1"/>
            <p:nvPr/>
          </p:nvSpPr>
          <p:spPr>
            <a:xfrm>
              <a:off x="0" y="-38100"/>
              <a:ext cx="2557795" cy="459203"/>
            </a:xfrm>
            <a:prstGeom prst="rect">
              <a:avLst/>
            </a:prstGeom>
          </p:spPr>
          <p:txBody>
            <a:bodyPr lIns="50800" tIns="50800" rIns="50800" bIns="50800" rtlCol="0" anchor="ctr"/>
            <a:lstStyle/>
            <a:p>
              <a:pPr algn="ctr">
                <a:lnSpc>
                  <a:spcPts val="3360"/>
                </a:lnSpc>
              </a:pPr>
              <a:endParaRPr/>
            </a:p>
          </p:txBody>
        </p:sp>
      </p:grpSp>
      <p:grpSp>
        <p:nvGrpSpPr>
          <p:cNvPr id="6" name="Group 6"/>
          <p:cNvGrpSpPr/>
          <p:nvPr/>
        </p:nvGrpSpPr>
        <p:grpSpPr>
          <a:xfrm>
            <a:off x="566700" y="5318045"/>
            <a:ext cx="7800466" cy="2130251"/>
            <a:chOff x="0" y="0"/>
            <a:chExt cx="2143443" cy="585359"/>
          </a:xfrm>
        </p:grpSpPr>
        <p:sp>
          <p:nvSpPr>
            <p:cNvPr id="7" name="Freeform 7"/>
            <p:cNvSpPr/>
            <p:nvPr/>
          </p:nvSpPr>
          <p:spPr>
            <a:xfrm>
              <a:off x="0" y="0"/>
              <a:ext cx="2143443" cy="585359"/>
            </a:xfrm>
            <a:custGeom>
              <a:avLst/>
              <a:gdLst/>
              <a:ahLst/>
              <a:cxnLst/>
              <a:rect l="l" t="t" r="r" b="b"/>
              <a:pathLst>
                <a:path w="2143443" h="585359">
                  <a:moveTo>
                    <a:pt x="50617" y="0"/>
                  </a:moveTo>
                  <a:lnTo>
                    <a:pt x="2092825" y="0"/>
                  </a:lnTo>
                  <a:cubicBezTo>
                    <a:pt x="2106250" y="0"/>
                    <a:pt x="2119125" y="5333"/>
                    <a:pt x="2128617" y="14825"/>
                  </a:cubicBezTo>
                  <a:cubicBezTo>
                    <a:pt x="2138110" y="24318"/>
                    <a:pt x="2143443" y="37193"/>
                    <a:pt x="2143443" y="50617"/>
                  </a:cubicBezTo>
                  <a:lnTo>
                    <a:pt x="2143443" y="534742"/>
                  </a:lnTo>
                  <a:cubicBezTo>
                    <a:pt x="2143443" y="562697"/>
                    <a:pt x="2120780" y="585359"/>
                    <a:pt x="2092825" y="585359"/>
                  </a:cubicBezTo>
                  <a:lnTo>
                    <a:pt x="50617" y="585359"/>
                  </a:lnTo>
                  <a:cubicBezTo>
                    <a:pt x="22662" y="585359"/>
                    <a:pt x="0" y="562697"/>
                    <a:pt x="0" y="534742"/>
                  </a:cubicBezTo>
                  <a:lnTo>
                    <a:pt x="0" y="50617"/>
                  </a:lnTo>
                  <a:cubicBezTo>
                    <a:pt x="0" y="22662"/>
                    <a:pt x="22662" y="0"/>
                    <a:pt x="50617" y="0"/>
                  </a:cubicBezTo>
                  <a:close/>
                </a:path>
              </a:pathLst>
            </a:custGeom>
            <a:solidFill>
              <a:srgbClr val="060B37"/>
            </a:solidFill>
          </p:spPr>
          <p:txBody>
            <a:bodyPr/>
            <a:lstStyle/>
            <a:p>
              <a:endParaRPr lang="en-US"/>
            </a:p>
          </p:txBody>
        </p:sp>
        <p:sp>
          <p:nvSpPr>
            <p:cNvPr id="8" name="TextBox 8"/>
            <p:cNvSpPr txBox="1"/>
            <p:nvPr/>
          </p:nvSpPr>
          <p:spPr>
            <a:xfrm>
              <a:off x="0" y="-38100"/>
              <a:ext cx="2143443" cy="623459"/>
            </a:xfrm>
            <a:prstGeom prst="rect">
              <a:avLst/>
            </a:prstGeom>
          </p:spPr>
          <p:txBody>
            <a:bodyPr lIns="50800" tIns="50800" rIns="50800" bIns="50800" rtlCol="0" anchor="ctr"/>
            <a:lstStyle/>
            <a:p>
              <a:pPr algn="ctr">
                <a:lnSpc>
                  <a:spcPts val="3360"/>
                </a:lnSpc>
              </a:pPr>
              <a:endParaRPr/>
            </a:p>
          </p:txBody>
        </p:sp>
      </p:grpSp>
      <p:grpSp>
        <p:nvGrpSpPr>
          <p:cNvPr id="9" name="Group 9"/>
          <p:cNvGrpSpPr/>
          <p:nvPr/>
        </p:nvGrpSpPr>
        <p:grpSpPr>
          <a:xfrm>
            <a:off x="10059985" y="5434885"/>
            <a:ext cx="7650943" cy="2130251"/>
            <a:chOff x="0" y="0"/>
            <a:chExt cx="2102356" cy="585359"/>
          </a:xfrm>
        </p:grpSpPr>
        <p:sp>
          <p:nvSpPr>
            <p:cNvPr id="10" name="Freeform 10"/>
            <p:cNvSpPr/>
            <p:nvPr/>
          </p:nvSpPr>
          <p:spPr>
            <a:xfrm>
              <a:off x="0" y="0"/>
              <a:ext cx="2102356" cy="585359"/>
            </a:xfrm>
            <a:custGeom>
              <a:avLst/>
              <a:gdLst/>
              <a:ahLst/>
              <a:cxnLst/>
              <a:rect l="l" t="t" r="r" b="b"/>
              <a:pathLst>
                <a:path w="2102356" h="585359">
                  <a:moveTo>
                    <a:pt x="51606" y="0"/>
                  </a:moveTo>
                  <a:lnTo>
                    <a:pt x="2050750" y="0"/>
                  </a:lnTo>
                  <a:cubicBezTo>
                    <a:pt x="2064436" y="0"/>
                    <a:pt x="2077563" y="5437"/>
                    <a:pt x="2087241" y="15115"/>
                  </a:cubicBezTo>
                  <a:cubicBezTo>
                    <a:pt x="2096919" y="24793"/>
                    <a:pt x="2102356" y="37920"/>
                    <a:pt x="2102356" y="51606"/>
                  </a:cubicBezTo>
                  <a:lnTo>
                    <a:pt x="2102356" y="533752"/>
                  </a:lnTo>
                  <a:cubicBezTo>
                    <a:pt x="2102356" y="562254"/>
                    <a:pt x="2079251" y="585359"/>
                    <a:pt x="2050750" y="585359"/>
                  </a:cubicBezTo>
                  <a:lnTo>
                    <a:pt x="51606" y="585359"/>
                  </a:lnTo>
                  <a:cubicBezTo>
                    <a:pt x="23105" y="585359"/>
                    <a:pt x="0" y="562254"/>
                    <a:pt x="0" y="533752"/>
                  </a:cubicBezTo>
                  <a:lnTo>
                    <a:pt x="0" y="51606"/>
                  </a:lnTo>
                  <a:cubicBezTo>
                    <a:pt x="0" y="23105"/>
                    <a:pt x="23105" y="0"/>
                    <a:pt x="51606" y="0"/>
                  </a:cubicBezTo>
                  <a:close/>
                </a:path>
              </a:pathLst>
            </a:custGeom>
            <a:solidFill>
              <a:srgbClr val="060B37"/>
            </a:solidFill>
          </p:spPr>
          <p:txBody>
            <a:bodyPr/>
            <a:lstStyle/>
            <a:p>
              <a:endParaRPr lang="en-US"/>
            </a:p>
          </p:txBody>
        </p:sp>
        <p:sp>
          <p:nvSpPr>
            <p:cNvPr id="11" name="TextBox 11"/>
            <p:cNvSpPr txBox="1"/>
            <p:nvPr/>
          </p:nvSpPr>
          <p:spPr>
            <a:xfrm>
              <a:off x="0" y="-38100"/>
              <a:ext cx="2102356" cy="623459"/>
            </a:xfrm>
            <a:prstGeom prst="rect">
              <a:avLst/>
            </a:prstGeom>
          </p:spPr>
          <p:txBody>
            <a:bodyPr lIns="50800" tIns="50800" rIns="50800" bIns="50800" rtlCol="0" anchor="ctr"/>
            <a:lstStyle/>
            <a:p>
              <a:pPr algn="ctr">
                <a:lnSpc>
                  <a:spcPts val="3360"/>
                </a:lnSpc>
              </a:pPr>
              <a:endParaRPr/>
            </a:p>
          </p:txBody>
        </p:sp>
      </p:grpSp>
      <p:sp>
        <p:nvSpPr>
          <p:cNvPr id="12" name="TextBox 12"/>
          <p:cNvSpPr txBox="1"/>
          <p:nvPr/>
        </p:nvSpPr>
        <p:spPr>
          <a:xfrm>
            <a:off x="11330822" y="6212867"/>
            <a:ext cx="6721777"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Are all attachments included?</a:t>
            </a:r>
          </a:p>
        </p:txBody>
      </p:sp>
      <p:sp>
        <p:nvSpPr>
          <p:cNvPr id="13" name="TextBox 13"/>
          <p:cNvSpPr txBox="1"/>
          <p:nvPr/>
        </p:nvSpPr>
        <p:spPr>
          <a:xfrm>
            <a:off x="1748207" y="6212867"/>
            <a:ext cx="6402421"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Is formatting consistent?</a:t>
            </a:r>
          </a:p>
        </p:txBody>
      </p:sp>
      <p:sp>
        <p:nvSpPr>
          <p:cNvPr id="14" name="TextBox 14"/>
          <p:cNvSpPr txBox="1"/>
          <p:nvPr/>
        </p:nvSpPr>
        <p:spPr>
          <a:xfrm>
            <a:off x="5876766" y="8390102"/>
            <a:ext cx="8202125"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Is the document clear and professional?</a:t>
            </a:r>
          </a:p>
        </p:txBody>
      </p:sp>
      <p:sp>
        <p:nvSpPr>
          <p:cNvPr id="15" name="Freeform 15"/>
          <p:cNvSpPr/>
          <p:nvPr/>
        </p:nvSpPr>
        <p:spPr>
          <a:xfrm>
            <a:off x="4949417" y="8140995"/>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6" name="Freeform 16"/>
          <p:cNvSpPr/>
          <p:nvPr/>
        </p:nvSpPr>
        <p:spPr>
          <a:xfrm>
            <a:off x="805645" y="6036337"/>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7" name="Freeform 17"/>
          <p:cNvSpPr/>
          <p:nvPr/>
        </p:nvSpPr>
        <p:spPr>
          <a:xfrm>
            <a:off x="10403473" y="6036337"/>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18" name="Group 18"/>
          <p:cNvGrpSpPr/>
          <p:nvPr/>
        </p:nvGrpSpPr>
        <p:grpSpPr>
          <a:xfrm>
            <a:off x="1748207" y="2838104"/>
            <a:ext cx="7096172" cy="2130251"/>
            <a:chOff x="0" y="0"/>
            <a:chExt cx="1949914" cy="585359"/>
          </a:xfrm>
        </p:grpSpPr>
        <p:sp>
          <p:nvSpPr>
            <p:cNvPr id="19" name="Freeform 19"/>
            <p:cNvSpPr/>
            <p:nvPr/>
          </p:nvSpPr>
          <p:spPr>
            <a:xfrm>
              <a:off x="0" y="0"/>
              <a:ext cx="1949914" cy="585359"/>
            </a:xfrm>
            <a:custGeom>
              <a:avLst/>
              <a:gdLst/>
              <a:ahLst/>
              <a:cxnLst/>
              <a:rect l="l" t="t" r="r" b="b"/>
              <a:pathLst>
                <a:path w="1949914" h="585359">
                  <a:moveTo>
                    <a:pt x="55641" y="0"/>
                  </a:moveTo>
                  <a:lnTo>
                    <a:pt x="1894273" y="0"/>
                  </a:lnTo>
                  <a:cubicBezTo>
                    <a:pt x="1925003" y="0"/>
                    <a:pt x="1949914" y="24911"/>
                    <a:pt x="1949914" y="55641"/>
                  </a:cubicBezTo>
                  <a:lnTo>
                    <a:pt x="1949914" y="529718"/>
                  </a:lnTo>
                  <a:cubicBezTo>
                    <a:pt x="1949914" y="560447"/>
                    <a:pt x="1925003" y="585359"/>
                    <a:pt x="1894273" y="585359"/>
                  </a:cubicBezTo>
                  <a:lnTo>
                    <a:pt x="55641" y="585359"/>
                  </a:lnTo>
                  <a:cubicBezTo>
                    <a:pt x="24911" y="585359"/>
                    <a:pt x="0" y="560447"/>
                    <a:pt x="0" y="529718"/>
                  </a:cubicBezTo>
                  <a:lnTo>
                    <a:pt x="0" y="55641"/>
                  </a:lnTo>
                  <a:cubicBezTo>
                    <a:pt x="0" y="24911"/>
                    <a:pt x="24911" y="0"/>
                    <a:pt x="55641" y="0"/>
                  </a:cubicBezTo>
                  <a:close/>
                </a:path>
              </a:pathLst>
            </a:custGeom>
            <a:solidFill>
              <a:srgbClr val="060B37"/>
            </a:solidFill>
          </p:spPr>
          <p:txBody>
            <a:bodyPr/>
            <a:lstStyle/>
            <a:p>
              <a:endParaRPr lang="en-US"/>
            </a:p>
          </p:txBody>
        </p:sp>
        <p:sp>
          <p:nvSpPr>
            <p:cNvPr id="20" name="TextBox 20"/>
            <p:cNvSpPr txBox="1"/>
            <p:nvPr/>
          </p:nvSpPr>
          <p:spPr>
            <a:xfrm>
              <a:off x="0" y="-38100"/>
              <a:ext cx="1949914" cy="623459"/>
            </a:xfrm>
            <a:prstGeom prst="rect">
              <a:avLst/>
            </a:prstGeom>
          </p:spPr>
          <p:txBody>
            <a:bodyPr lIns="50800" tIns="50800" rIns="50800" bIns="50800" rtlCol="0" anchor="ctr"/>
            <a:lstStyle/>
            <a:p>
              <a:pPr algn="ctr">
                <a:lnSpc>
                  <a:spcPts val="3360"/>
                </a:lnSpc>
              </a:pPr>
              <a:endParaRPr/>
            </a:p>
          </p:txBody>
        </p:sp>
      </p:grpSp>
      <p:grpSp>
        <p:nvGrpSpPr>
          <p:cNvPr id="21" name="Group 21"/>
          <p:cNvGrpSpPr/>
          <p:nvPr/>
        </p:nvGrpSpPr>
        <p:grpSpPr>
          <a:xfrm>
            <a:off x="9603612" y="2838104"/>
            <a:ext cx="7096172" cy="2130251"/>
            <a:chOff x="0" y="0"/>
            <a:chExt cx="1949914" cy="585359"/>
          </a:xfrm>
        </p:grpSpPr>
        <p:sp>
          <p:nvSpPr>
            <p:cNvPr id="22" name="Freeform 22"/>
            <p:cNvSpPr/>
            <p:nvPr/>
          </p:nvSpPr>
          <p:spPr>
            <a:xfrm>
              <a:off x="0" y="0"/>
              <a:ext cx="1949914" cy="585359"/>
            </a:xfrm>
            <a:custGeom>
              <a:avLst/>
              <a:gdLst/>
              <a:ahLst/>
              <a:cxnLst/>
              <a:rect l="l" t="t" r="r" b="b"/>
              <a:pathLst>
                <a:path w="1949914" h="585359">
                  <a:moveTo>
                    <a:pt x="55641" y="0"/>
                  </a:moveTo>
                  <a:lnTo>
                    <a:pt x="1894273" y="0"/>
                  </a:lnTo>
                  <a:cubicBezTo>
                    <a:pt x="1925003" y="0"/>
                    <a:pt x="1949914" y="24911"/>
                    <a:pt x="1949914" y="55641"/>
                  </a:cubicBezTo>
                  <a:lnTo>
                    <a:pt x="1949914" y="529718"/>
                  </a:lnTo>
                  <a:cubicBezTo>
                    <a:pt x="1949914" y="560447"/>
                    <a:pt x="1925003" y="585359"/>
                    <a:pt x="1894273" y="585359"/>
                  </a:cubicBezTo>
                  <a:lnTo>
                    <a:pt x="55641" y="585359"/>
                  </a:lnTo>
                  <a:cubicBezTo>
                    <a:pt x="24911" y="585359"/>
                    <a:pt x="0" y="560447"/>
                    <a:pt x="0" y="529718"/>
                  </a:cubicBezTo>
                  <a:lnTo>
                    <a:pt x="0" y="55641"/>
                  </a:lnTo>
                  <a:cubicBezTo>
                    <a:pt x="0" y="24911"/>
                    <a:pt x="24911" y="0"/>
                    <a:pt x="55641" y="0"/>
                  </a:cubicBezTo>
                  <a:close/>
                </a:path>
              </a:pathLst>
            </a:custGeom>
            <a:solidFill>
              <a:srgbClr val="060B37"/>
            </a:solidFill>
          </p:spPr>
          <p:txBody>
            <a:bodyPr/>
            <a:lstStyle/>
            <a:p>
              <a:endParaRPr lang="en-US"/>
            </a:p>
          </p:txBody>
        </p:sp>
        <p:sp>
          <p:nvSpPr>
            <p:cNvPr id="23" name="TextBox 23"/>
            <p:cNvSpPr txBox="1"/>
            <p:nvPr/>
          </p:nvSpPr>
          <p:spPr>
            <a:xfrm>
              <a:off x="0" y="-38100"/>
              <a:ext cx="1949914" cy="623459"/>
            </a:xfrm>
            <a:prstGeom prst="rect">
              <a:avLst/>
            </a:prstGeom>
          </p:spPr>
          <p:txBody>
            <a:bodyPr lIns="50800" tIns="50800" rIns="50800" bIns="50800" rtlCol="0" anchor="ctr"/>
            <a:lstStyle/>
            <a:p>
              <a:pPr algn="ctr">
                <a:lnSpc>
                  <a:spcPts val="3360"/>
                </a:lnSpc>
              </a:pPr>
              <a:endParaRPr/>
            </a:p>
          </p:txBody>
        </p:sp>
      </p:grpSp>
      <p:sp>
        <p:nvSpPr>
          <p:cNvPr id="24" name="TextBox 24"/>
          <p:cNvSpPr txBox="1"/>
          <p:nvPr/>
        </p:nvSpPr>
        <p:spPr>
          <a:xfrm>
            <a:off x="3433195" y="3616086"/>
            <a:ext cx="4887143"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Are all dates correct?</a:t>
            </a:r>
          </a:p>
        </p:txBody>
      </p:sp>
      <p:sp>
        <p:nvSpPr>
          <p:cNvPr id="25" name="TextBox 25"/>
          <p:cNvSpPr txBox="1"/>
          <p:nvPr/>
        </p:nvSpPr>
        <p:spPr>
          <a:xfrm>
            <a:off x="11445770" y="3616086"/>
            <a:ext cx="4879372"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Are figures accurate?</a:t>
            </a:r>
          </a:p>
        </p:txBody>
      </p:sp>
      <p:sp>
        <p:nvSpPr>
          <p:cNvPr id="26" name="Freeform 26"/>
          <p:cNvSpPr/>
          <p:nvPr/>
        </p:nvSpPr>
        <p:spPr>
          <a:xfrm>
            <a:off x="2144308" y="3439555"/>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7" name="Freeform 27"/>
          <p:cNvSpPr/>
          <p:nvPr/>
        </p:nvSpPr>
        <p:spPr>
          <a:xfrm>
            <a:off x="9939799" y="3350031"/>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8" name="TextBox 28"/>
          <p:cNvSpPr txBox="1"/>
          <p:nvPr/>
        </p:nvSpPr>
        <p:spPr>
          <a:xfrm>
            <a:off x="1540365" y="1692367"/>
            <a:ext cx="15718935" cy="600077"/>
          </a:xfrm>
          <a:prstGeom prst="rect">
            <a:avLst/>
          </a:prstGeom>
        </p:spPr>
        <p:txBody>
          <a:bodyPr lIns="0" tIns="0" rIns="0" bIns="0" rtlCol="0" anchor="t">
            <a:spAutoFit/>
          </a:bodyPr>
          <a:lstStyle/>
          <a:p>
            <a:pPr algn="ctr">
              <a:lnSpc>
                <a:spcPts val="4500"/>
              </a:lnSpc>
            </a:pPr>
            <a:r>
              <a:rPr lang="en-US" sz="4500" b="1" spc="-247">
                <a:solidFill>
                  <a:srgbClr val="0B0A0A"/>
                </a:solidFill>
                <a:latin typeface="Montserrat Bold"/>
                <a:ea typeface="Montserrat Bold"/>
                <a:cs typeface="Montserrat Bold"/>
                <a:sym typeface="Montserrat Bold"/>
              </a:rPr>
              <a:t>Before submitting any document:</a:t>
            </a:r>
          </a:p>
        </p:txBody>
      </p:sp>
      <p:sp>
        <p:nvSpPr>
          <p:cNvPr id="29" name="TextBox 29"/>
          <p:cNvSpPr txBox="1"/>
          <p:nvPr/>
        </p:nvSpPr>
        <p:spPr>
          <a:xfrm>
            <a:off x="7344672" y="9589989"/>
            <a:ext cx="10943328" cy="513196"/>
          </a:xfrm>
          <a:prstGeom prst="rect">
            <a:avLst/>
          </a:prstGeom>
        </p:spPr>
        <p:txBody>
          <a:bodyPr lIns="0" tIns="0" rIns="0" bIns="0" rtlCol="0" anchor="t">
            <a:spAutoFit/>
          </a:bodyPr>
          <a:lstStyle/>
          <a:p>
            <a:pPr algn="l">
              <a:lnSpc>
                <a:spcPts val="4263"/>
              </a:lnSpc>
              <a:spcBef>
                <a:spcPct val="0"/>
              </a:spcBef>
            </a:pPr>
            <a:r>
              <a:rPr lang="en-US" sz="3045" b="1">
                <a:solidFill>
                  <a:srgbClr val="2E3542"/>
                </a:solidFill>
                <a:latin typeface="Montserrat Bold"/>
                <a:ea typeface="Montserrat Bold"/>
                <a:cs typeface="Montserrat Bold"/>
                <a:sym typeface="Montserrat Bold"/>
              </a:rPr>
              <a:t>For the next page, turn to page 35 on your manual</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3714" y="69850"/>
            <a:ext cx="18174286" cy="10217150"/>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IITA INTERNAL MEMO</a:t>
            </a:r>
          </a:p>
          <a:p>
            <a:pPr algn="l">
              <a:lnSpc>
                <a:spcPts val="2800"/>
              </a:lnSpc>
            </a:pPr>
            <a:r>
              <a:rPr lang="en-US" sz="2000" b="1">
                <a:solidFill>
                  <a:srgbClr val="000000"/>
                </a:solidFill>
                <a:latin typeface="Canva Sans Bold"/>
                <a:ea typeface="Canva Sans Bold"/>
                <a:cs typeface="Canva Sans Bold"/>
                <a:sym typeface="Canva Sans Bold"/>
              </a:rPr>
              <a:t>Subject:</a:t>
            </a:r>
            <a:r>
              <a:rPr lang="en-US" sz="2000">
                <a:solidFill>
                  <a:srgbClr val="000000"/>
                </a:solidFill>
                <a:latin typeface="Canva Sans"/>
                <a:ea typeface="Canva Sans"/>
                <a:cs typeface="Canva Sans"/>
                <a:sym typeface="Canva Sans"/>
              </a:rPr>
              <a:t> Donor Visit Preparation and Logistics Update</a:t>
            </a:r>
          </a:p>
          <a:p>
            <a:pPr algn="l">
              <a:lnSpc>
                <a:spcPts val="2800"/>
              </a:lnSpc>
            </a:pPr>
            <a:r>
              <a:rPr lang="en-US" sz="2000" b="1">
                <a:solidFill>
                  <a:srgbClr val="000000"/>
                </a:solidFill>
                <a:latin typeface="Canva Sans Bold"/>
                <a:ea typeface="Canva Sans Bold"/>
                <a:cs typeface="Canva Sans Bold"/>
                <a:sym typeface="Canva Sans Bold"/>
              </a:rPr>
              <a:t>Date:</a:t>
            </a:r>
            <a:r>
              <a:rPr lang="en-US" sz="2000">
                <a:solidFill>
                  <a:srgbClr val="000000"/>
                </a:solidFill>
                <a:latin typeface="Canva Sans"/>
                <a:ea typeface="Canva Sans"/>
                <a:cs typeface="Canva Sans"/>
                <a:sym typeface="Canva Sans"/>
              </a:rPr>
              <a:t> 15th April, 2026</a:t>
            </a:r>
          </a:p>
          <a:p>
            <a:pPr algn="l">
              <a:lnSpc>
                <a:spcPts val="2800"/>
              </a:lnSpc>
            </a:pPr>
            <a:endParaRPr lang="en-US" sz="2000">
              <a:solidFill>
                <a:srgbClr val="000000"/>
              </a:solidFill>
              <a:latin typeface="Canva Sans"/>
              <a:ea typeface="Canva Sans"/>
              <a:cs typeface="Canva Sans"/>
              <a:sym typeface="Canva Sans"/>
            </a:endParaRPr>
          </a:p>
          <a:p>
            <a:pPr algn="l">
              <a:lnSpc>
                <a:spcPts val="2800"/>
              </a:lnSpc>
            </a:pPr>
            <a:r>
              <a:rPr lang="en-US" sz="2000">
                <a:solidFill>
                  <a:srgbClr val="000000"/>
                </a:solidFill>
                <a:latin typeface="Canva Sans"/>
                <a:ea typeface="Canva Sans"/>
                <a:cs typeface="Canva Sans"/>
                <a:sym typeface="Canva Sans"/>
              </a:rPr>
              <a:t>The upcoming donor visit is scheduled to hold on May 25th, 2025, at the IITA Ibadan campus. All administrative and logistics arrangements must be finalized by 20th May, 2026 to ensure smooth coordination.</a:t>
            </a:r>
          </a:p>
          <a:p>
            <a:pPr algn="l">
              <a:lnSpc>
                <a:spcPts val="2800"/>
              </a:lnSpc>
            </a:pPr>
            <a:endParaRPr lang="en-US" sz="2000">
              <a:solidFill>
                <a:srgbClr val="000000"/>
              </a:solidFill>
              <a:latin typeface="Canva Sans"/>
              <a:ea typeface="Canva Sans"/>
              <a:cs typeface="Canva Sans"/>
              <a:sym typeface="Canva Sans"/>
            </a:endParaRPr>
          </a:p>
          <a:p>
            <a:pPr algn="l">
              <a:lnSpc>
                <a:spcPts val="2800"/>
              </a:lnSpc>
            </a:pPr>
            <a:r>
              <a:rPr lang="en-US" sz="2000">
                <a:solidFill>
                  <a:srgbClr val="000000"/>
                </a:solidFill>
                <a:latin typeface="Canva Sans"/>
                <a:ea typeface="Canva Sans"/>
                <a:cs typeface="Canva Sans"/>
                <a:sym typeface="Canva Sans"/>
              </a:rPr>
              <a:t>The expected number of visitors is 15 delegates, including representatives from partner organisations and funding agencies. However, accommodation has currently been reserved for 12 guest at the IITA guest house.</a:t>
            </a:r>
          </a:p>
          <a:p>
            <a:pPr algn="l">
              <a:lnSpc>
                <a:spcPts val="2800"/>
              </a:lnSpc>
            </a:pPr>
            <a:endParaRPr lang="en-US" sz="2000">
              <a:solidFill>
                <a:srgbClr val="000000"/>
              </a:solidFill>
              <a:latin typeface="Canva Sans"/>
              <a:ea typeface="Canva Sans"/>
              <a:cs typeface="Canva Sans"/>
              <a:sym typeface="Canva Sans"/>
            </a:endParaRPr>
          </a:p>
          <a:p>
            <a:pPr algn="l">
              <a:lnSpc>
                <a:spcPts val="2800"/>
              </a:lnSpc>
            </a:pPr>
            <a:r>
              <a:rPr lang="en-US" sz="2000">
                <a:solidFill>
                  <a:srgbClr val="000000"/>
                </a:solidFill>
                <a:latin typeface="Canva Sans"/>
                <a:ea typeface="Canva Sans"/>
                <a:cs typeface="Canva Sans"/>
                <a:sym typeface="Canva Sans"/>
              </a:rPr>
              <a:t>Transportation arrangements includes:</a:t>
            </a:r>
          </a:p>
          <a:p>
            <a:pPr marL="431801" lvl="1" indent="-215900" algn="l">
              <a:lnSpc>
                <a:spcPts val="2800"/>
              </a:lnSpc>
              <a:buFont typeface="Arial"/>
              <a:buChar char="•"/>
            </a:pPr>
            <a:r>
              <a:rPr lang="en-US" sz="2000">
                <a:solidFill>
                  <a:srgbClr val="000000"/>
                </a:solidFill>
                <a:latin typeface="Canva Sans"/>
                <a:ea typeface="Canva Sans"/>
                <a:cs typeface="Canva Sans"/>
                <a:sym typeface="Canva Sans"/>
              </a:rPr>
              <a:t>2 buses for airport pick-ups</a:t>
            </a:r>
          </a:p>
          <a:p>
            <a:pPr marL="431801" lvl="1" indent="-215900" algn="l">
              <a:lnSpc>
                <a:spcPts val="2800"/>
              </a:lnSpc>
              <a:buFont typeface="Arial"/>
              <a:buChar char="•"/>
            </a:pPr>
            <a:r>
              <a:rPr lang="en-US" sz="2000">
                <a:solidFill>
                  <a:srgbClr val="000000"/>
                </a:solidFill>
                <a:latin typeface="Canva Sans"/>
                <a:ea typeface="Canva Sans"/>
                <a:cs typeface="Canva Sans"/>
                <a:sym typeface="Canva Sans"/>
              </a:rPr>
              <a:t>1 SUV for VIP movement</a:t>
            </a:r>
          </a:p>
          <a:p>
            <a:pPr marL="431801" lvl="1" indent="-215900" algn="l">
              <a:lnSpc>
                <a:spcPts val="2800"/>
              </a:lnSpc>
              <a:buFont typeface="Arial"/>
              <a:buChar char="•"/>
            </a:pPr>
            <a:r>
              <a:rPr lang="en-US" sz="2000">
                <a:solidFill>
                  <a:srgbClr val="000000"/>
                </a:solidFill>
                <a:latin typeface="Canva Sans"/>
                <a:ea typeface="Canva Sans"/>
                <a:cs typeface="Canva Sans"/>
                <a:sym typeface="Canva Sans"/>
              </a:rPr>
              <a:t>1 backup vehicle incase of emergency</a:t>
            </a:r>
          </a:p>
          <a:p>
            <a:pPr algn="l">
              <a:lnSpc>
                <a:spcPts val="2800"/>
              </a:lnSpc>
            </a:pPr>
            <a:endParaRPr lang="en-US" sz="2000">
              <a:solidFill>
                <a:srgbClr val="000000"/>
              </a:solidFill>
              <a:latin typeface="Canva Sans"/>
              <a:ea typeface="Canva Sans"/>
              <a:cs typeface="Canva Sans"/>
              <a:sym typeface="Canva Sans"/>
            </a:endParaRPr>
          </a:p>
          <a:p>
            <a:pPr algn="l">
              <a:lnSpc>
                <a:spcPts val="2800"/>
              </a:lnSpc>
            </a:pPr>
            <a:r>
              <a:rPr lang="en-US" sz="2000">
                <a:solidFill>
                  <a:srgbClr val="000000"/>
                </a:solidFill>
                <a:latin typeface="Canva Sans"/>
                <a:ea typeface="Canva Sans"/>
                <a:cs typeface="Canva Sans"/>
                <a:sym typeface="Canva Sans"/>
              </a:rPr>
              <a:t>The workshop session will take place in the Main Conference room, starting at 9:00am and ending at 4:00 PM. All presentation materials should be submitted by May 18th, 2026.</a:t>
            </a:r>
          </a:p>
          <a:p>
            <a:pPr algn="l">
              <a:lnSpc>
                <a:spcPts val="2800"/>
              </a:lnSpc>
            </a:pPr>
            <a:endParaRPr lang="en-US" sz="2000">
              <a:solidFill>
                <a:srgbClr val="000000"/>
              </a:solidFill>
              <a:latin typeface="Canva Sans"/>
              <a:ea typeface="Canva Sans"/>
              <a:cs typeface="Canva Sans"/>
              <a:sym typeface="Canva Sans"/>
            </a:endParaRPr>
          </a:p>
          <a:p>
            <a:pPr algn="l">
              <a:lnSpc>
                <a:spcPts val="2800"/>
              </a:lnSpc>
            </a:pPr>
            <a:r>
              <a:rPr lang="en-US" sz="2000">
                <a:solidFill>
                  <a:srgbClr val="000000"/>
                </a:solidFill>
                <a:latin typeface="Canva Sans"/>
                <a:ea typeface="Canva Sans"/>
                <a:cs typeface="Canva Sans"/>
                <a:sym typeface="Canva Sans"/>
              </a:rPr>
              <a:t>Kindly ensure that all documentations are properly completed and submitted to the Admin Office. Any delay in submission may affect the overall success of the visit.</a:t>
            </a:r>
          </a:p>
          <a:p>
            <a:pPr algn="l">
              <a:lnSpc>
                <a:spcPts val="2800"/>
              </a:lnSpc>
            </a:pPr>
            <a:endParaRPr lang="en-US" sz="2000">
              <a:solidFill>
                <a:srgbClr val="000000"/>
              </a:solidFill>
              <a:latin typeface="Canva Sans"/>
              <a:ea typeface="Canva Sans"/>
              <a:cs typeface="Canva Sans"/>
              <a:sym typeface="Canva Sans"/>
            </a:endParaRPr>
          </a:p>
          <a:p>
            <a:pPr algn="l">
              <a:lnSpc>
                <a:spcPts val="2800"/>
              </a:lnSpc>
            </a:pPr>
            <a:r>
              <a:rPr lang="en-US" sz="2000">
                <a:solidFill>
                  <a:srgbClr val="000000"/>
                </a:solidFill>
                <a:latin typeface="Canva Sans"/>
                <a:ea typeface="Canva Sans"/>
                <a:cs typeface="Canva Sans"/>
                <a:sym typeface="Canva Sans"/>
              </a:rPr>
              <a:t>For further enquires, please contact the Logistics Team.</a:t>
            </a:r>
          </a:p>
          <a:p>
            <a:pPr algn="l">
              <a:lnSpc>
                <a:spcPts val="2800"/>
              </a:lnSpc>
            </a:pPr>
            <a:endParaRPr lang="en-US" sz="2000">
              <a:solidFill>
                <a:srgbClr val="000000"/>
              </a:solidFill>
              <a:latin typeface="Canva Sans"/>
              <a:ea typeface="Canva Sans"/>
              <a:cs typeface="Canva Sans"/>
              <a:sym typeface="Canva Sans"/>
            </a:endParaRPr>
          </a:p>
          <a:p>
            <a:pPr algn="l">
              <a:lnSpc>
                <a:spcPts val="2800"/>
              </a:lnSpc>
            </a:pPr>
            <a:r>
              <a:rPr lang="en-US" sz="2000" b="1">
                <a:solidFill>
                  <a:srgbClr val="000000"/>
                </a:solidFill>
                <a:latin typeface="Canva Sans Bold"/>
                <a:ea typeface="Canva Sans Bold"/>
                <a:cs typeface="Canva Sans Bold"/>
                <a:sym typeface="Canva Sans Bold"/>
              </a:rPr>
              <a:t>Prepared by:</a:t>
            </a:r>
          </a:p>
          <a:p>
            <a:pPr algn="l">
              <a:lnSpc>
                <a:spcPts val="2800"/>
              </a:lnSpc>
            </a:pPr>
            <a:r>
              <a:rPr lang="en-US" sz="2000">
                <a:solidFill>
                  <a:srgbClr val="000000"/>
                </a:solidFill>
                <a:latin typeface="Canva Sans"/>
                <a:ea typeface="Canva Sans"/>
                <a:cs typeface="Canva Sans"/>
                <a:sym typeface="Canva Sans"/>
              </a:rPr>
              <a:t> Adminstrative Officer</a:t>
            </a:r>
          </a:p>
          <a:p>
            <a:pPr algn="l">
              <a:lnSpc>
                <a:spcPts val="2800"/>
              </a:lnSpc>
            </a:pPr>
            <a:r>
              <a:rPr lang="en-US" sz="2000">
                <a:solidFill>
                  <a:srgbClr val="000000"/>
                </a:solidFill>
                <a:latin typeface="Canva Sans"/>
                <a:ea typeface="Canva Sans"/>
                <a:cs typeface="Canva Sans"/>
                <a:sym typeface="Canva Sans"/>
              </a:rPr>
              <a:t> IITA Ibadan</a:t>
            </a:r>
          </a:p>
          <a:p>
            <a:pPr algn="l">
              <a:lnSpc>
                <a:spcPts val="2800"/>
              </a:lnSpc>
            </a:pPr>
            <a:endParaRPr lang="en-US" sz="2000">
              <a:solidFill>
                <a:srgbClr val="000000"/>
              </a:solidFill>
              <a:latin typeface="Canva Sans"/>
              <a:ea typeface="Canva Sans"/>
              <a:cs typeface="Canva Sans"/>
              <a:sym typeface="Canva Sans"/>
            </a:endParaRPr>
          </a:p>
          <a:p>
            <a:pPr algn="l">
              <a:lnSpc>
                <a:spcPts val="2800"/>
              </a:lnSpc>
            </a:pPr>
            <a:r>
              <a:rPr lang="en-US" sz="2000" b="1">
                <a:solidFill>
                  <a:srgbClr val="000000"/>
                </a:solidFill>
                <a:latin typeface="Canva Sans Bold"/>
                <a:ea typeface="Canva Sans Bold"/>
                <a:cs typeface="Canva Sans Bold"/>
                <a:sym typeface="Canva Sans Bold"/>
              </a:rPr>
              <a:t>Approved by:</a:t>
            </a:r>
          </a:p>
          <a:p>
            <a:pPr algn="l">
              <a:lnSpc>
                <a:spcPts val="2800"/>
              </a:lnSpc>
            </a:pPr>
            <a:r>
              <a:rPr lang="en-US" sz="2000">
                <a:solidFill>
                  <a:srgbClr val="000000"/>
                </a:solidFill>
                <a:latin typeface="Canva Sans"/>
                <a:ea typeface="Canva Sans"/>
                <a:cs typeface="Canva Sans"/>
                <a:sym typeface="Canva Sans"/>
              </a:rPr>
              <a:t> Head of Operations</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TextBox 2"/>
          <p:cNvSpPr txBox="1"/>
          <p:nvPr/>
        </p:nvSpPr>
        <p:spPr>
          <a:xfrm>
            <a:off x="6408120" y="174901"/>
            <a:ext cx="5471761" cy="622933"/>
          </a:xfrm>
          <a:prstGeom prst="rect">
            <a:avLst/>
          </a:prstGeom>
        </p:spPr>
        <p:txBody>
          <a:bodyPr lIns="0" tIns="0" rIns="0" bIns="0" rtlCol="0" anchor="t">
            <a:spAutoFit/>
          </a:bodyPr>
          <a:lstStyle/>
          <a:p>
            <a:pPr algn="l">
              <a:lnSpc>
                <a:spcPts val="4920"/>
              </a:lnSpc>
            </a:pPr>
            <a:r>
              <a:rPr lang="en-US" sz="4000">
                <a:solidFill>
                  <a:srgbClr val="000000"/>
                </a:solidFill>
                <a:latin typeface="League Spartan"/>
                <a:ea typeface="League Spartan"/>
                <a:cs typeface="League Spartan"/>
                <a:sym typeface="League Spartan"/>
              </a:rPr>
              <a:t>Errors Embedded:</a:t>
            </a:r>
          </a:p>
        </p:txBody>
      </p:sp>
      <p:sp>
        <p:nvSpPr>
          <p:cNvPr id="3" name="TextBox 3"/>
          <p:cNvSpPr txBox="1"/>
          <p:nvPr/>
        </p:nvSpPr>
        <p:spPr>
          <a:xfrm>
            <a:off x="267392" y="705485"/>
            <a:ext cx="9629377" cy="8381365"/>
          </a:xfrm>
          <a:prstGeom prst="rect">
            <a:avLst/>
          </a:prstGeom>
        </p:spPr>
        <p:txBody>
          <a:bodyPr lIns="0" tIns="0" rIns="0" bIns="0" rtlCol="0" anchor="t">
            <a:spAutoFit/>
          </a:bodyPr>
          <a:lstStyle/>
          <a:p>
            <a:pPr algn="l">
              <a:lnSpc>
                <a:spcPts val="4759"/>
              </a:lnSpc>
            </a:pPr>
            <a:endParaRPr/>
          </a:p>
          <a:p>
            <a:pPr algn="l">
              <a:lnSpc>
                <a:spcPts val="4759"/>
              </a:lnSpc>
            </a:pPr>
            <a:r>
              <a:rPr lang="en-US" sz="3399">
                <a:solidFill>
                  <a:srgbClr val="000000"/>
                </a:solidFill>
                <a:latin typeface="Canva Sans"/>
                <a:ea typeface="Canva Sans"/>
                <a:cs typeface="Canva Sans"/>
                <a:sym typeface="Canva Sans"/>
              </a:rPr>
              <a:t>1. </a:t>
            </a:r>
            <a:r>
              <a:rPr lang="en-US" sz="3399" b="1">
                <a:solidFill>
                  <a:srgbClr val="000000"/>
                </a:solidFill>
                <a:latin typeface="Canva Sans Bold"/>
                <a:ea typeface="Canva Sans Bold"/>
                <a:cs typeface="Canva Sans Bold"/>
                <a:sym typeface="Canva Sans Bold"/>
              </a:rPr>
              <a:t>Wrong Dates</a:t>
            </a:r>
          </a:p>
          <a:p>
            <a:pPr marL="734059" lvl="1" indent="-367030" algn="l">
              <a:lnSpc>
                <a:spcPts val="4759"/>
              </a:lnSpc>
              <a:buFont typeface="Arial"/>
              <a:buChar char="•"/>
            </a:pPr>
            <a:r>
              <a:rPr lang="en-US" sz="3399">
                <a:solidFill>
                  <a:srgbClr val="000000"/>
                </a:solidFill>
                <a:latin typeface="Canva Sans"/>
                <a:ea typeface="Canva Sans"/>
                <a:cs typeface="Canva Sans"/>
                <a:sym typeface="Canva Sans"/>
              </a:rPr>
              <a:t>Memo date: 15th April, 2026 </a:t>
            </a:r>
          </a:p>
          <a:p>
            <a:pPr marL="734059" lvl="1" indent="-367030" algn="l">
              <a:lnSpc>
                <a:spcPts val="4759"/>
              </a:lnSpc>
              <a:buFont typeface="Arial"/>
              <a:buChar char="•"/>
            </a:pPr>
            <a:r>
              <a:rPr lang="en-US" sz="3399">
                <a:solidFill>
                  <a:srgbClr val="000000"/>
                </a:solidFill>
                <a:latin typeface="Canva Sans"/>
                <a:ea typeface="Canva Sans"/>
                <a:cs typeface="Canva Sans"/>
                <a:sym typeface="Canva Sans"/>
              </a:rPr>
              <a:t>Event date: May 25th, 2025 ❌ (past year) </a:t>
            </a:r>
          </a:p>
          <a:p>
            <a:pPr marL="734059" lvl="1" indent="-367030" algn="l">
              <a:lnSpc>
                <a:spcPts val="4759"/>
              </a:lnSpc>
              <a:buFont typeface="Arial"/>
              <a:buChar char="•"/>
            </a:pPr>
            <a:r>
              <a:rPr lang="en-US" sz="3399">
                <a:solidFill>
                  <a:srgbClr val="000000"/>
                </a:solidFill>
                <a:latin typeface="Canva Sans"/>
                <a:ea typeface="Canva Sans"/>
                <a:cs typeface="Canva Sans"/>
                <a:sym typeface="Canva Sans"/>
              </a:rPr>
              <a:t>Deadline: 20th May, 2026 (inconsistent timeline logic) </a:t>
            </a:r>
          </a:p>
          <a:p>
            <a:pPr algn="l">
              <a:lnSpc>
                <a:spcPts val="4759"/>
              </a:lnSpc>
            </a:pPr>
            <a:endParaRPr lang="en-US" sz="3399">
              <a:solidFill>
                <a:srgbClr val="000000"/>
              </a:solidFill>
              <a:latin typeface="Canva Sans"/>
              <a:ea typeface="Canva Sans"/>
              <a:cs typeface="Canva Sans"/>
              <a:sym typeface="Canva Sans"/>
            </a:endParaRPr>
          </a:p>
          <a:p>
            <a:pPr algn="l">
              <a:lnSpc>
                <a:spcPts val="4759"/>
              </a:lnSpc>
            </a:pPr>
            <a:r>
              <a:rPr lang="en-US" sz="3399">
                <a:solidFill>
                  <a:srgbClr val="000000"/>
                </a:solidFill>
                <a:latin typeface="Canva Sans"/>
                <a:ea typeface="Canva Sans"/>
                <a:cs typeface="Canva Sans"/>
                <a:sym typeface="Canva Sans"/>
              </a:rPr>
              <a:t>2. </a:t>
            </a:r>
            <a:r>
              <a:rPr lang="en-US" sz="3399" b="1">
                <a:solidFill>
                  <a:srgbClr val="000000"/>
                </a:solidFill>
                <a:latin typeface="Canva Sans Bold"/>
                <a:ea typeface="Canva Sans Bold"/>
                <a:cs typeface="Canva Sans Bold"/>
                <a:sym typeface="Canva Sans Bold"/>
              </a:rPr>
              <a:t>Spelling Errors</a:t>
            </a:r>
          </a:p>
          <a:p>
            <a:pPr marL="734059" lvl="1" indent="-367030" algn="l">
              <a:lnSpc>
                <a:spcPts val="4759"/>
              </a:lnSpc>
              <a:buFont typeface="Arial"/>
              <a:buChar char="•"/>
            </a:pPr>
            <a:r>
              <a:rPr lang="en-US" sz="3399">
                <a:solidFill>
                  <a:srgbClr val="000000"/>
                </a:solidFill>
                <a:latin typeface="Canva Sans"/>
                <a:ea typeface="Canva Sans"/>
                <a:cs typeface="Canva Sans"/>
                <a:sym typeface="Canva Sans"/>
              </a:rPr>
              <a:t>incase → should be in case </a:t>
            </a:r>
          </a:p>
          <a:p>
            <a:pPr marL="734059" lvl="1" indent="-367030" algn="l">
              <a:lnSpc>
                <a:spcPts val="4759"/>
              </a:lnSpc>
              <a:buFont typeface="Arial"/>
              <a:buChar char="•"/>
            </a:pPr>
            <a:r>
              <a:rPr lang="en-US" sz="3399">
                <a:solidFill>
                  <a:srgbClr val="000000"/>
                </a:solidFill>
                <a:latin typeface="Canva Sans"/>
                <a:ea typeface="Canva Sans"/>
                <a:cs typeface="Canva Sans"/>
                <a:sym typeface="Canva Sans"/>
              </a:rPr>
              <a:t>documentations → should be documentation </a:t>
            </a:r>
          </a:p>
          <a:p>
            <a:pPr marL="734059" lvl="1" indent="-367030" algn="l">
              <a:lnSpc>
                <a:spcPts val="4759"/>
              </a:lnSpc>
              <a:buFont typeface="Arial"/>
              <a:buChar char="•"/>
            </a:pPr>
            <a:r>
              <a:rPr lang="en-US" sz="3399">
                <a:solidFill>
                  <a:srgbClr val="000000"/>
                </a:solidFill>
                <a:latin typeface="Canva Sans"/>
                <a:ea typeface="Canva Sans"/>
                <a:cs typeface="Canva Sans"/>
                <a:sym typeface="Canva Sans"/>
              </a:rPr>
              <a:t>enquires → should be enquiries </a:t>
            </a:r>
          </a:p>
          <a:p>
            <a:pPr marL="734059" lvl="1" indent="-367030" algn="l">
              <a:lnSpc>
                <a:spcPts val="4759"/>
              </a:lnSpc>
              <a:buFont typeface="Arial"/>
              <a:buChar char="•"/>
            </a:pPr>
            <a:r>
              <a:rPr lang="en-US" sz="3399">
                <a:solidFill>
                  <a:srgbClr val="000000"/>
                </a:solidFill>
                <a:latin typeface="Canva Sans"/>
                <a:ea typeface="Canva Sans"/>
                <a:cs typeface="Canva Sans"/>
                <a:sym typeface="Canva Sans"/>
              </a:rPr>
              <a:t>Adminstrative → should be Administrative </a:t>
            </a:r>
          </a:p>
          <a:p>
            <a:pPr algn="l">
              <a:lnSpc>
                <a:spcPts val="4759"/>
              </a:lnSpc>
            </a:pPr>
            <a:endParaRPr lang="en-US" sz="3399">
              <a:solidFill>
                <a:srgbClr val="000000"/>
              </a:solidFill>
              <a:latin typeface="Canva Sans"/>
              <a:ea typeface="Canva Sans"/>
              <a:cs typeface="Canva Sans"/>
              <a:sym typeface="Canva Sans"/>
            </a:endParaRPr>
          </a:p>
        </p:txBody>
      </p:sp>
      <p:sp>
        <p:nvSpPr>
          <p:cNvPr id="4" name="TextBox 4"/>
          <p:cNvSpPr txBox="1"/>
          <p:nvPr/>
        </p:nvSpPr>
        <p:spPr>
          <a:xfrm>
            <a:off x="9896769" y="1221294"/>
            <a:ext cx="8391231" cy="7781290"/>
          </a:xfrm>
          <a:prstGeom prst="rect">
            <a:avLst/>
          </a:prstGeom>
        </p:spPr>
        <p:txBody>
          <a:bodyPr lIns="0" tIns="0" rIns="0" bIns="0" rtlCol="0" anchor="t">
            <a:spAutoFit/>
          </a:bodyPr>
          <a:lstStyle/>
          <a:p>
            <a:pPr algn="l">
              <a:lnSpc>
                <a:spcPts val="4759"/>
              </a:lnSpc>
            </a:pPr>
            <a:r>
              <a:rPr lang="en-US" sz="3399" b="1">
                <a:solidFill>
                  <a:srgbClr val="000000"/>
                </a:solidFill>
                <a:latin typeface="Canva Sans Bold"/>
                <a:ea typeface="Canva Sans Bold"/>
                <a:cs typeface="Canva Sans Bold"/>
                <a:sym typeface="Canva Sans Bold"/>
              </a:rPr>
              <a:t>3. Inconsistent Formatting</a:t>
            </a:r>
          </a:p>
          <a:p>
            <a:pPr marL="734059" lvl="1" indent="-367030" algn="l">
              <a:lnSpc>
                <a:spcPts val="4759"/>
              </a:lnSpc>
              <a:buFont typeface="Arial"/>
              <a:buChar char="•"/>
            </a:pPr>
            <a:r>
              <a:rPr lang="en-US" sz="3399">
                <a:solidFill>
                  <a:srgbClr val="000000"/>
                </a:solidFill>
                <a:latin typeface="Canva Sans"/>
                <a:ea typeface="Canva Sans"/>
                <a:cs typeface="Canva Sans"/>
                <a:sym typeface="Canva Sans"/>
              </a:rPr>
              <a:t>“9:00am” vs “4:00 PM” </a:t>
            </a:r>
          </a:p>
          <a:p>
            <a:pPr marL="734059" lvl="1" indent="-367030" algn="l">
              <a:lnSpc>
                <a:spcPts val="4759"/>
              </a:lnSpc>
              <a:buFont typeface="Arial"/>
              <a:buChar char="•"/>
            </a:pPr>
            <a:r>
              <a:rPr lang="en-US" sz="3399">
                <a:solidFill>
                  <a:srgbClr val="000000"/>
                </a:solidFill>
                <a:latin typeface="Canva Sans"/>
                <a:ea typeface="Canva Sans"/>
                <a:cs typeface="Canva Sans"/>
                <a:sym typeface="Canva Sans"/>
              </a:rPr>
              <a:t>“Main Conference room” (capitalization inconsistency) </a:t>
            </a:r>
          </a:p>
          <a:p>
            <a:pPr marL="734059" lvl="1" indent="-367030" algn="l">
              <a:lnSpc>
                <a:spcPts val="4759"/>
              </a:lnSpc>
              <a:buFont typeface="Arial"/>
              <a:buChar char="•"/>
            </a:pPr>
            <a:r>
              <a:rPr lang="en-US" sz="3399">
                <a:solidFill>
                  <a:srgbClr val="000000"/>
                </a:solidFill>
                <a:latin typeface="Canva Sans"/>
                <a:ea typeface="Canva Sans"/>
                <a:cs typeface="Canva Sans"/>
                <a:sym typeface="Canva Sans"/>
              </a:rPr>
              <a:t>Mixed date formats (15th March vs April 18th) </a:t>
            </a:r>
          </a:p>
          <a:p>
            <a:pPr algn="l">
              <a:lnSpc>
                <a:spcPts val="4759"/>
              </a:lnSpc>
            </a:pPr>
            <a:endParaRPr lang="en-US" sz="3399">
              <a:solidFill>
                <a:srgbClr val="000000"/>
              </a:solidFill>
              <a:latin typeface="Canva Sans"/>
              <a:ea typeface="Canva Sans"/>
              <a:cs typeface="Canva Sans"/>
              <a:sym typeface="Canva Sans"/>
            </a:endParaRPr>
          </a:p>
          <a:p>
            <a:pPr algn="l">
              <a:lnSpc>
                <a:spcPts val="4759"/>
              </a:lnSpc>
            </a:pPr>
            <a:r>
              <a:rPr lang="en-US" sz="3399" b="1">
                <a:solidFill>
                  <a:srgbClr val="000000"/>
                </a:solidFill>
                <a:latin typeface="Canva Sans Bold"/>
                <a:ea typeface="Canva Sans Bold"/>
                <a:cs typeface="Canva Sans Bold"/>
                <a:sym typeface="Canva Sans Bold"/>
              </a:rPr>
              <a:t>4. Incorrect Figures</a:t>
            </a:r>
          </a:p>
          <a:p>
            <a:pPr marL="734059" lvl="1" indent="-367030" algn="l">
              <a:lnSpc>
                <a:spcPts val="4759"/>
              </a:lnSpc>
              <a:buFont typeface="Arial"/>
              <a:buChar char="•"/>
            </a:pPr>
            <a:r>
              <a:rPr lang="en-US" sz="3399">
                <a:solidFill>
                  <a:srgbClr val="000000"/>
                </a:solidFill>
                <a:latin typeface="Canva Sans"/>
                <a:ea typeface="Canva Sans"/>
                <a:cs typeface="Canva Sans"/>
                <a:sym typeface="Canva Sans"/>
              </a:rPr>
              <a:t>15 delegates vs accommodation for 12 guests ❌ </a:t>
            </a:r>
          </a:p>
          <a:p>
            <a:pPr marL="734059" lvl="1" indent="-367030" algn="l">
              <a:lnSpc>
                <a:spcPts val="4759"/>
              </a:lnSpc>
              <a:buFont typeface="Arial"/>
              <a:buChar char="•"/>
            </a:pPr>
            <a:r>
              <a:rPr lang="en-US" sz="3399">
                <a:solidFill>
                  <a:srgbClr val="000000"/>
                </a:solidFill>
                <a:latin typeface="Canva Sans"/>
                <a:ea typeface="Canva Sans"/>
                <a:cs typeface="Canva Sans"/>
                <a:sym typeface="Canva Sans"/>
              </a:rPr>
              <a:t>“12 guest” → grammatical + numerical inconsistency </a:t>
            </a:r>
          </a:p>
          <a:p>
            <a:pPr algn="l">
              <a:lnSpc>
                <a:spcPts val="4759"/>
              </a:lnSpc>
            </a:pPr>
            <a:endParaRPr lang="en-US" sz="3399">
              <a:solidFill>
                <a:srgbClr val="000000"/>
              </a:solidFill>
              <a:latin typeface="Canva Sans"/>
              <a:ea typeface="Canva Sans"/>
              <a:cs typeface="Canva Sans"/>
              <a:sym typeface="Canva Sans"/>
            </a:endParaRPr>
          </a:p>
        </p:txBody>
      </p:sp>
      <p:sp>
        <p:nvSpPr>
          <p:cNvPr id="5" name="TextBox 5"/>
          <p:cNvSpPr txBox="1"/>
          <p:nvPr/>
        </p:nvSpPr>
        <p:spPr>
          <a:xfrm>
            <a:off x="3114898" y="9505950"/>
            <a:ext cx="14334902" cy="574196"/>
          </a:xfrm>
          <a:prstGeom prst="rect">
            <a:avLst/>
          </a:prstGeom>
        </p:spPr>
        <p:txBody>
          <a:bodyPr wrap="square" lIns="0" tIns="0" rIns="0" bIns="0" rtlCol="0" anchor="t">
            <a:spAutoFit/>
          </a:bodyPr>
          <a:lstStyle/>
          <a:p>
            <a:pPr algn="ctr">
              <a:lnSpc>
                <a:spcPts val="4759"/>
              </a:lnSpc>
            </a:pPr>
            <a:r>
              <a:rPr lang="en-US" sz="3399" b="1" i="1" dirty="0">
                <a:solidFill>
                  <a:srgbClr val="FF2828"/>
                </a:solidFill>
                <a:latin typeface="Canva Sans Bold Italics"/>
                <a:ea typeface="Canva Sans Bold Italics"/>
                <a:cs typeface="Canva Sans Bold Italics"/>
                <a:sym typeface="Canva Sans Bold Italics"/>
              </a:rPr>
              <a:t>Accuracy requires deliberate attention—not assumption.</a:t>
            </a:r>
          </a:p>
        </p:txBody>
      </p:sp>
      <p:sp>
        <p:nvSpPr>
          <p:cNvPr id="6" name="TextBox 6"/>
          <p:cNvSpPr txBox="1"/>
          <p:nvPr/>
        </p:nvSpPr>
        <p:spPr>
          <a:xfrm>
            <a:off x="721906" y="8799752"/>
            <a:ext cx="10634169" cy="574196"/>
          </a:xfrm>
          <a:prstGeom prst="rect">
            <a:avLst/>
          </a:prstGeom>
        </p:spPr>
        <p:txBody>
          <a:bodyPr wrap="square" lIns="0" tIns="0" rIns="0" bIns="0" rtlCol="0" anchor="t">
            <a:spAutoFit/>
          </a:bodyPr>
          <a:lstStyle/>
          <a:p>
            <a:pPr algn="ctr">
              <a:lnSpc>
                <a:spcPts val="4759"/>
              </a:lnSpc>
            </a:pPr>
            <a:r>
              <a:rPr lang="en-US" sz="3399" b="1" i="1" dirty="0">
                <a:solidFill>
                  <a:srgbClr val="FF2828"/>
                </a:solidFill>
                <a:latin typeface="Canva Sans Bold Italics"/>
                <a:ea typeface="Canva Sans Bold Italics"/>
                <a:cs typeface="Canva Sans Bold Italics"/>
                <a:sym typeface="Canva Sans Bold Italics"/>
              </a:rPr>
              <a:t>We don’t see what we don’t deliberately check.</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4924352" y="614362"/>
            <a:ext cx="8439296" cy="752477"/>
          </a:xfrm>
          <a:prstGeom prst="rect">
            <a:avLst/>
          </a:prstGeom>
        </p:spPr>
        <p:txBody>
          <a:bodyPr lIns="0" tIns="0" rIns="0" bIns="0" rtlCol="0" anchor="t">
            <a:spAutoFit/>
          </a:bodyPr>
          <a:lstStyle/>
          <a:p>
            <a:pPr algn="l">
              <a:lnSpc>
                <a:spcPts val="6299"/>
              </a:lnSpc>
              <a:spcBef>
                <a:spcPct val="0"/>
              </a:spcBef>
            </a:pPr>
            <a:r>
              <a:rPr lang="en-US" sz="4499" b="1">
                <a:solidFill>
                  <a:srgbClr val="000000"/>
                </a:solidFill>
                <a:latin typeface="Montserrat Bold"/>
                <a:ea typeface="Montserrat Bold"/>
                <a:cs typeface="Montserrat Bold"/>
                <a:sym typeface="Montserrat Bold"/>
              </a:rPr>
              <a:t>The Quality Mindset Shift</a:t>
            </a:r>
          </a:p>
        </p:txBody>
      </p:sp>
      <p:sp>
        <p:nvSpPr>
          <p:cNvPr id="3" name="TextBox 3"/>
          <p:cNvSpPr txBox="1"/>
          <p:nvPr/>
        </p:nvSpPr>
        <p:spPr>
          <a:xfrm>
            <a:off x="4000798" y="1817030"/>
            <a:ext cx="10286405" cy="4274931"/>
          </a:xfrm>
          <a:prstGeom prst="rect">
            <a:avLst/>
          </a:prstGeom>
        </p:spPr>
        <p:txBody>
          <a:bodyPr lIns="0" tIns="0" rIns="0" bIns="0" rtlCol="0" anchor="t">
            <a:spAutoFit/>
          </a:bodyPr>
          <a:lstStyle/>
          <a:p>
            <a:pPr algn="ctr">
              <a:lnSpc>
                <a:spcPts val="4823"/>
              </a:lnSpc>
              <a:spcBef>
                <a:spcPct val="0"/>
              </a:spcBef>
            </a:pPr>
            <a:r>
              <a:rPr lang="en-US" sz="3445">
                <a:solidFill>
                  <a:srgbClr val="000000"/>
                </a:solidFill>
                <a:latin typeface="Montserrat"/>
                <a:ea typeface="Montserrat"/>
                <a:cs typeface="Montserrat"/>
                <a:sym typeface="Montserrat"/>
              </a:rPr>
              <a:t>Move from:</a:t>
            </a:r>
          </a:p>
          <a:p>
            <a:pPr algn="ctr">
              <a:lnSpc>
                <a:spcPts val="4823"/>
              </a:lnSpc>
              <a:spcBef>
                <a:spcPct val="0"/>
              </a:spcBef>
            </a:pPr>
            <a:endParaRPr lang="en-US" sz="3445">
              <a:solidFill>
                <a:srgbClr val="000000"/>
              </a:solidFill>
              <a:latin typeface="Montserrat"/>
              <a:ea typeface="Montserrat"/>
              <a:cs typeface="Montserrat"/>
              <a:sym typeface="Montserrat"/>
            </a:endParaRPr>
          </a:p>
          <a:p>
            <a:pPr algn="ctr">
              <a:lnSpc>
                <a:spcPts val="3686"/>
              </a:lnSpc>
            </a:pPr>
            <a:r>
              <a:rPr lang="en-US" sz="3445">
                <a:solidFill>
                  <a:srgbClr val="000000"/>
                </a:solidFill>
                <a:latin typeface="Montserrat"/>
                <a:ea typeface="Montserrat"/>
                <a:cs typeface="Montserrat"/>
                <a:sym typeface="Montserrat"/>
              </a:rPr>
              <a:t>Completing tasks quickly</a:t>
            </a:r>
          </a:p>
          <a:p>
            <a:pPr algn="ctr">
              <a:lnSpc>
                <a:spcPts val="3686"/>
              </a:lnSpc>
            </a:pPr>
            <a:r>
              <a:rPr lang="en-US" sz="3445">
                <a:solidFill>
                  <a:srgbClr val="000000"/>
                </a:solidFill>
                <a:latin typeface="Montserrat"/>
                <a:ea typeface="Montserrat"/>
                <a:cs typeface="Montserrat"/>
                <a:sym typeface="Montserrat"/>
              </a:rPr>
              <a:t> </a:t>
            </a:r>
          </a:p>
          <a:p>
            <a:pPr algn="ctr">
              <a:lnSpc>
                <a:spcPts val="3686"/>
              </a:lnSpc>
            </a:pPr>
            <a:r>
              <a:rPr lang="en-US" sz="3445">
                <a:solidFill>
                  <a:srgbClr val="000000"/>
                </a:solidFill>
                <a:latin typeface="Montserrat"/>
                <a:ea typeface="Montserrat"/>
                <a:cs typeface="Montserrat"/>
                <a:sym typeface="Montserrat"/>
              </a:rPr>
              <a:t>To</a:t>
            </a:r>
          </a:p>
          <a:p>
            <a:pPr algn="ctr">
              <a:lnSpc>
                <a:spcPts val="4221"/>
              </a:lnSpc>
            </a:pPr>
            <a:r>
              <a:rPr lang="en-US" sz="3945">
                <a:solidFill>
                  <a:srgbClr val="F14A16"/>
                </a:solidFill>
                <a:latin typeface="Montserrat"/>
                <a:ea typeface="Montserrat"/>
                <a:cs typeface="Montserrat"/>
                <a:sym typeface="Montserrat"/>
              </a:rPr>
              <a:t> </a:t>
            </a:r>
            <a:r>
              <a:rPr lang="en-US" sz="3945" b="1" i="1" u="sng">
                <a:solidFill>
                  <a:srgbClr val="F14A16"/>
                </a:solidFill>
                <a:latin typeface="Montserrat Bold Italics"/>
                <a:ea typeface="Montserrat Bold Italics"/>
                <a:cs typeface="Montserrat Bold Italics"/>
                <a:sym typeface="Montserrat Bold Italics"/>
              </a:rPr>
              <a:t>Completing tasks correctly and credibly</a:t>
            </a:r>
          </a:p>
          <a:p>
            <a:pPr algn="ctr">
              <a:lnSpc>
                <a:spcPts val="4823"/>
              </a:lnSpc>
              <a:spcBef>
                <a:spcPct val="0"/>
              </a:spcBef>
            </a:pPr>
            <a:endParaRPr lang="en-US" sz="3945" b="1" i="1" u="sng">
              <a:solidFill>
                <a:srgbClr val="F14A16"/>
              </a:solidFill>
              <a:latin typeface="Montserrat Bold Italics"/>
              <a:ea typeface="Montserrat Bold Italics"/>
              <a:cs typeface="Montserrat Bold Italics"/>
              <a:sym typeface="Montserrat Bold Italics"/>
            </a:endParaRPr>
          </a:p>
        </p:txBody>
      </p:sp>
      <p:sp>
        <p:nvSpPr>
          <p:cNvPr id="4" name="TextBox 4"/>
          <p:cNvSpPr txBox="1"/>
          <p:nvPr/>
        </p:nvSpPr>
        <p:spPr>
          <a:xfrm>
            <a:off x="6100815" y="5910987"/>
            <a:ext cx="6086370" cy="1536829"/>
          </a:xfrm>
          <a:prstGeom prst="rect">
            <a:avLst/>
          </a:prstGeom>
        </p:spPr>
        <p:txBody>
          <a:bodyPr lIns="0" tIns="0" rIns="0" bIns="0" rtlCol="0" anchor="t">
            <a:spAutoFit/>
          </a:bodyPr>
          <a:lstStyle/>
          <a:p>
            <a:pPr algn="ctr">
              <a:lnSpc>
                <a:spcPts val="6363"/>
              </a:lnSpc>
              <a:spcBef>
                <a:spcPct val="0"/>
              </a:spcBef>
            </a:pPr>
            <a:r>
              <a:rPr lang="en-US" sz="3699" b="1">
                <a:solidFill>
                  <a:srgbClr val="000000"/>
                </a:solidFill>
                <a:latin typeface="Montserrat Bold"/>
                <a:ea typeface="Montserrat Bold"/>
                <a:cs typeface="Montserrat Bold"/>
                <a:sym typeface="Montserrat Bold"/>
              </a:rPr>
              <a:t>Have you ever rushed a task and regretted it?</a:t>
            </a:r>
          </a:p>
        </p:txBody>
      </p:sp>
      <p:sp>
        <p:nvSpPr>
          <p:cNvPr id="5" name="TextBox 5"/>
          <p:cNvSpPr txBox="1"/>
          <p:nvPr/>
        </p:nvSpPr>
        <p:spPr>
          <a:xfrm>
            <a:off x="2910214" y="7781191"/>
            <a:ext cx="12467572" cy="1536829"/>
          </a:xfrm>
          <a:prstGeom prst="rect">
            <a:avLst/>
          </a:prstGeom>
        </p:spPr>
        <p:txBody>
          <a:bodyPr lIns="0" tIns="0" rIns="0" bIns="0" rtlCol="0" anchor="t">
            <a:spAutoFit/>
          </a:bodyPr>
          <a:lstStyle/>
          <a:p>
            <a:pPr algn="ctr">
              <a:lnSpc>
                <a:spcPts val="6363"/>
              </a:lnSpc>
              <a:spcBef>
                <a:spcPct val="0"/>
              </a:spcBef>
            </a:pPr>
            <a:r>
              <a:rPr lang="en-US" sz="3699" b="1">
                <a:solidFill>
                  <a:srgbClr val="F14A16"/>
                </a:solidFill>
                <a:latin typeface="Montserrat Bold"/>
                <a:ea typeface="Montserrat Bold"/>
                <a:cs typeface="Montserrat Bold"/>
                <a:sym typeface="Montserrat Bold"/>
              </a:rPr>
              <a:t>Speed without accuracy creates rework—and rework wastes more time</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rot="8100000">
            <a:off x="14528025" y="2028020"/>
            <a:ext cx="4253272" cy="4253272"/>
          </a:xfrm>
          <a:custGeom>
            <a:avLst/>
            <a:gdLst/>
            <a:ahLst/>
            <a:cxnLst/>
            <a:rect l="l" t="t" r="r" b="b"/>
            <a:pathLst>
              <a:path w="4253272" h="4253272">
                <a:moveTo>
                  <a:pt x="0" y="0"/>
                </a:moveTo>
                <a:lnTo>
                  <a:pt x="4253272" y="0"/>
                </a:lnTo>
                <a:lnTo>
                  <a:pt x="4253272" y="4253272"/>
                </a:lnTo>
                <a:lnTo>
                  <a:pt x="0" y="4253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5191713" y="3740075"/>
            <a:ext cx="3422098" cy="3422098"/>
          </a:xfrm>
          <a:custGeom>
            <a:avLst/>
            <a:gdLst/>
            <a:ahLst/>
            <a:cxnLst/>
            <a:rect l="l" t="t" r="r" b="b"/>
            <a:pathLst>
              <a:path w="3422098" h="3422098">
                <a:moveTo>
                  <a:pt x="0" y="0"/>
                </a:moveTo>
                <a:lnTo>
                  <a:pt x="3422098" y="0"/>
                </a:lnTo>
                <a:lnTo>
                  <a:pt x="3422098" y="3422098"/>
                </a:lnTo>
                <a:lnTo>
                  <a:pt x="0" y="34220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018531" y="8433776"/>
            <a:ext cx="2907069" cy="2907069"/>
          </a:xfrm>
          <a:custGeom>
            <a:avLst/>
            <a:gdLst/>
            <a:ahLst/>
            <a:cxnLst/>
            <a:rect l="l" t="t" r="r" b="b"/>
            <a:pathLst>
              <a:path w="2907069" h="2907069">
                <a:moveTo>
                  <a:pt x="0" y="0"/>
                </a:moveTo>
                <a:lnTo>
                  <a:pt x="2907069" y="0"/>
                </a:lnTo>
                <a:lnTo>
                  <a:pt x="2907069" y="2907069"/>
                </a:lnTo>
                <a:lnTo>
                  <a:pt x="0" y="2907069"/>
                </a:lnTo>
                <a:lnTo>
                  <a:pt x="0" y="0"/>
                </a:lnTo>
                <a:close/>
              </a:path>
            </a:pathLst>
          </a:custGeom>
          <a:blipFill>
            <a:blip>
              <a:alphaModFix amt="96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6509347" y="8140694"/>
            <a:ext cx="1499906" cy="1746616"/>
          </a:xfrm>
          <a:custGeom>
            <a:avLst/>
            <a:gdLst/>
            <a:ahLst/>
            <a:cxnLst/>
            <a:rect l="l" t="t" r="r" b="b"/>
            <a:pathLst>
              <a:path w="1499906" h="1746616">
                <a:moveTo>
                  <a:pt x="0" y="0"/>
                </a:moveTo>
                <a:lnTo>
                  <a:pt x="1499906" y="0"/>
                </a:lnTo>
                <a:lnTo>
                  <a:pt x="1499906" y="1746616"/>
                </a:lnTo>
                <a:lnTo>
                  <a:pt x="0" y="17466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TextBox 6"/>
          <p:cNvSpPr txBox="1"/>
          <p:nvPr/>
        </p:nvSpPr>
        <p:spPr>
          <a:xfrm>
            <a:off x="4452318" y="1428432"/>
            <a:ext cx="9383365" cy="697228"/>
          </a:xfrm>
          <a:prstGeom prst="rect">
            <a:avLst/>
          </a:prstGeom>
        </p:spPr>
        <p:txBody>
          <a:bodyPr lIns="0" tIns="0" rIns="0" bIns="0" rtlCol="0" anchor="t">
            <a:spAutoFit/>
          </a:bodyPr>
          <a:lstStyle/>
          <a:p>
            <a:pPr algn="l">
              <a:lnSpc>
                <a:spcPts val="5535"/>
              </a:lnSpc>
            </a:pPr>
            <a:r>
              <a:rPr lang="en-US" sz="4500">
                <a:solidFill>
                  <a:srgbClr val="000000"/>
                </a:solidFill>
                <a:latin typeface="League Spartan"/>
                <a:ea typeface="League Spartan"/>
                <a:cs typeface="League Spartan"/>
                <a:sym typeface="League Spartan"/>
              </a:rPr>
              <a:t>BUILDING A QUALITY MINDSET</a:t>
            </a:r>
          </a:p>
        </p:txBody>
      </p:sp>
      <p:sp>
        <p:nvSpPr>
          <p:cNvPr id="7" name="TextBox 7"/>
          <p:cNvSpPr txBox="1"/>
          <p:nvPr/>
        </p:nvSpPr>
        <p:spPr>
          <a:xfrm>
            <a:off x="4155101" y="2640336"/>
            <a:ext cx="9250423" cy="4521837"/>
          </a:xfrm>
          <a:prstGeom prst="rect">
            <a:avLst/>
          </a:prstGeom>
        </p:spPr>
        <p:txBody>
          <a:bodyPr lIns="0" tIns="0" rIns="0" bIns="0" rtlCol="0" anchor="t">
            <a:spAutoFit/>
          </a:bodyPr>
          <a:lstStyle/>
          <a:p>
            <a:pPr algn="l">
              <a:lnSpc>
                <a:spcPts val="6019"/>
              </a:lnSpc>
            </a:pPr>
            <a:endParaRPr/>
          </a:p>
          <a:p>
            <a:pPr algn="l">
              <a:lnSpc>
                <a:spcPts val="6019"/>
              </a:lnSpc>
            </a:pPr>
            <a:r>
              <a:rPr lang="en-US" sz="3499">
                <a:solidFill>
                  <a:srgbClr val="000000"/>
                </a:solidFill>
                <a:latin typeface="Montserrat"/>
                <a:ea typeface="Montserrat"/>
                <a:cs typeface="Montserrat"/>
                <a:sym typeface="Montserrat"/>
              </a:rPr>
              <a:t>Slow down to get it right</a:t>
            </a:r>
          </a:p>
          <a:p>
            <a:pPr algn="l">
              <a:lnSpc>
                <a:spcPts val="6019"/>
              </a:lnSpc>
            </a:pPr>
            <a:endParaRPr lang="en-US" sz="3499">
              <a:solidFill>
                <a:srgbClr val="000000"/>
              </a:solidFill>
              <a:latin typeface="Montserrat"/>
              <a:ea typeface="Montserrat"/>
              <a:cs typeface="Montserrat"/>
              <a:sym typeface="Montserrat"/>
            </a:endParaRPr>
          </a:p>
          <a:p>
            <a:pPr algn="l">
              <a:lnSpc>
                <a:spcPts val="6019"/>
              </a:lnSpc>
            </a:pPr>
            <a:r>
              <a:rPr lang="en-US" sz="3499">
                <a:solidFill>
                  <a:srgbClr val="000000"/>
                </a:solidFill>
                <a:latin typeface="Montserrat"/>
                <a:ea typeface="Montserrat"/>
                <a:cs typeface="Montserrat"/>
                <a:sym typeface="Montserrat"/>
              </a:rPr>
              <a:t>Take ownership of your work</a:t>
            </a:r>
          </a:p>
          <a:p>
            <a:pPr algn="l">
              <a:lnSpc>
                <a:spcPts val="6019"/>
              </a:lnSpc>
            </a:pPr>
            <a:endParaRPr lang="en-US" sz="3499">
              <a:solidFill>
                <a:srgbClr val="000000"/>
              </a:solidFill>
              <a:latin typeface="Montserrat"/>
              <a:ea typeface="Montserrat"/>
              <a:cs typeface="Montserrat"/>
              <a:sym typeface="Montserrat"/>
            </a:endParaRPr>
          </a:p>
          <a:p>
            <a:pPr algn="l">
              <a:lnSpc>
                <a:spcPts val="6019"/>
              </a:lnSpc>
            </a:pPr>
            <a:r>
              <a:rPr lang="en-US" sz="3499">
                <a:solidFill>
                  <a:srgbClr val="000000"/>
                </a:solidFill>
                <a:latin typeface="Montserrat"/>
                <a:ea typeface="Montserrat"/>
                <a:cs typeface="Montserrat"/>
                <a:sym typeface="Montserrat"/>
              </a:rPr>
              <a:t>Develop a habit of excellence</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rot="8100000">
            <a:off x="14864689" y="2997016"/>
            <a:ext cx="4253272" cy="4253272"/>
          </a:xfrm>
          <a:custGeom>
            <a:avLst/>
            <a:gdLst/>
            <a:ahLst/>
            <a:cxnLst/>
            <a:rect l="l" t="t" r="r" b="b"/>
            <a:pathLst>
              <a:path w="4253272" h="4253272">
                <a:moveTo>
                  <a:pt x="0" y="0"/>
                </a:moveTo>
                <a:lnTo>
                  <a:pt x="4253272" y="0"/>
                </a:lnTo>
                <a:lnTo>
                  <a:pt x="4253272" y="4253272"/>
                </a:lnTo>
                <a:lnTo>
                  <a:pt x="0" y="4253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5074254" y="1043622"/>
            <a:ext cx="3422098" cy="3422098"/>
          </a:xfrm>
          <a:custGeom>
            <a:avLst/>
            <a:gdLst/>
            <a:ahLst/>
            <a:cxnLst/>
            <a:rect l="l" t="t" r="r" b="b"/>
            <a:pathLst>
              <a:path w="3422098" h="3422098">
                <a:moveTo>
                  <a:pt x="0" y="0"/>
                </a:moveTo>
                <a:lnTo>
                  <a:pt x="3422098" y="0"/>
                </a:lnTo>
                <a:lnTo>
                  <a:pt x="3422098" y="3422098"/>
                </a:lnTo>
                <a:lnTo>
                  <a:pt x="0" y="34220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018531" y="8433776"/>
            <a:ext cx="2907069" cy="2907069"/>
          </a:xfrm>
          <a:custGeom>
            <a:avLst/>
            <a:gdLst/>
            <a:ahLst/>
            <a:cxnLst/>
            <a:rect l="l" t="t" r="r" b="b"/>
            <a:pathLst>
              <a:path w="2907069" h="2907069">
                <a:moveTo>
                  <a:pt x="0" y="0"/>
                </a:moveTo>
                <a:lnTo>
                  <a:pt x="2907069" y="0"/>
                </a:lnTo>
                <a:lnTo>
                  <a:pt x="2907069" y="2907069"/>
                </a:lnTo>
                <a:lnTo>
                  <a:pt x="0" y="2907069"/>
                </a:lnTo>
                <a:lnTo>
                  <a:pt x="0" y="0"/>
                </a:lnTo>
                <a:close/>
              </a:path>
            </a:pathLst>
          </a:custGeom>
          <a:blipFill>
            <a:blip>
              <a:alphaModFix amt="96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6509347" y="8140694"/>
            <a:ext cx="1499906" cy="1746616"/>
          </a:xfrm>
          <a:custGeom>
            <a:avLst/>
            <a:gdLst/>
            <a:ahLst/>
            <a:cxnLst/>
            <a:rect l="l" t="t" r="r" b="b"/>
            <a:pathLst>
              <a:path w="1499906" h="1746616">
                <a:moveTo>
                  <a:pt x="0" y="0"/>
                </a:moveTo>
                <a:lnTo>
                  <a:pt x="1499906" y="0"/>
                </a:lnTo>
                <a:lnTo>
                  <a:pt x="1499906" y="1746616"/>
                </a:lnTo>
                <a:lnTo>
                  <a:pt x="0" y="17466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TextBox 6"/>
          <p:cNvSpPr txBox="1"/>
          <p:nvPr/>
        </p:nvSpPr>
        <p:spPr>
          <a:xfrm>
            <a:off x="4313717" y="1043622"/>
            <a:ext cx="9660565" cy="1082038"/>
          </a:xfrm>
          <a:prstGeom prst="rect">
            <a:avLst/>
          </a:prstGeom>
        </p:spPr>
        <p:txBody>
          <a:bodyPr lIns="0" tIns="0" rIns="0" bIns="0" rtlCol="0" anchor="t">
            <a:spAutoFit/>
          </a:bodyPr>
          <a:lstStyle/>
          <a:p>
            <a:pPr algn="l">
              <a:lnSpc>
                <a:spcPts val="4551"/>
              </a:lnSpc>
            </a:pPr>
            <a:r>
              <a:rPr lang="en-US" sz="3700">
                <a:solidFill>
                  <a:srgbClr val="000000"/>
                </a:solidFill>
                <a:latin typeface="League Spartan"/>
                <a:ea typeface="League Spartan"/>
                <a:cs typeface="League Spartan"/>
                <a:sym typeface="League Spartan"/>
              </a:rPr>
              <a:t>TECHNIQUES TO IMPROVE ACCURACY</a:t>
            </a:r>
          </a:p>
          <a:p>
            <a:pPr algn="l">
              <a:lnSpc>
                <a:spcPts val="4059"/>
              </a:lnSpc>
            </a:pPr>
            <a:endParaRPr lang="en-US" sz="3700">
              <a:solidFill>
                <a:srgbClr val="000000"/>
              </a:solidFill>
              <a:latin typeface="League Spartan"/>
              <a:ea typeface="League Spartan"/>
              <a:cs typeface="League Spartan"/>
              <a:sym typeface="League Spartan"/>
            </a:endParaRPr>
          </a:p>
        </p:txBody>
      </p:sp>
      <p:sp>
        <p:nvSpPr>
          <p:cNvPr id="7" name="TextBox 7"/>
          <p:cNvSpPr txBox="1"/>
          <p:nvPr/>
        </p:nvSpPr>
        <p:spPr>
          <a:xfrm>
            <a:off x="5413689" y="1383981"/>
            <a:ext cx="7460623" cy="7569837"/>
          </a:xfrm>
          <a:prstGeom prst="rect">
            <a:avLst/>
          </a:prstGeom>
        </p:spPr>
        <p:txBody>
          <a:bodyPr lIns="0" tIns="0" rIns="0" bIns="0" rtlCol="0" anchor="t">
            <a:spAutoFit/>
          </a:bodyPr>
          <a:lstStyle/>
          <a:p>
            <a:pPr algn="l">
              <a:lnSpc>
                <a:spcPts val="6019"/>
              </a:lnSpc>
            </a:pPr>
            <a:endParaRPr/>
          </a:p>
          <a:p>
            <a:pPr algn="l">
              <a:lnSpc>
                <a:spcPts val="6019"/>
              </a:lnSpc>
            </a:pPr>
            <a:endParaRPr/>
          </a:p>
          <a:p>
            <a:pPr algn="l">
              <a:lnSpc>
                <a:spcPts val="6019"/>
              </a:lnSpc>
            </a:pPr>
            <a:r>
              <a:rPr lang="en-US" sz="3499">
                <a:solidFill>
                  <a:srgbClr val="000000"/>
                </a:solidFill>
                <a:latin typeface="Montserrat"/>
                <a:ea typeface="Montserrat"/>
                <a:cs typeface="Montserrat"/>
                <a:sym typeface="Montserrat"/>
              </a:rPr>
              <a:t> Practical Tools:</a:t>
            </a:r>
          </a:p>
          <a:p>
            <a:pPr marL="755644" lvl="1" indent="-377822" algn="l">
              <a:lnSpc>
                <a:spcPts val="6019"/>
              </a:lnSpc>
              <a:buFont typeface="Arial"/>
              <a:buChar char="•"/>
            </a:pPr>
            <a:r>
              <a:rPr lang="en-US" sz="3499">
                <a:solidFill>
                  <a:srgbClr val="000000"/>
                </a:solidFill>
                <a:latin typeface="Montserrat"/>
                <a:ea typeface="Montserrat"/>
                <a:cs typeface="Montserrat"/>
                <a:sym typeface="Montserrat"/>
              </a:rPr>
              <a:t>Checklists </a:t>
            </a:r>
          </a:p>
          <a:p>
            <a:pPr marL="755644" lvl="1" indent="-377822" algn="l">
              <a:lnSpc>
                <a:spcPts val="6019"/>
              </a:lnSpc>
              <a:buFont typeface="Arial"/>
              <a:buChar char="•"/>
            </a:pPr>
            <a:r>
              <a:rPr lang="en-US" sz="3499">
                <a:solidFill>
                  <a:srgbClr val="000000"/>
                </a:solidFill>
                <a:latin typeface="Montserrat"/>
                <a:ea typeface="Montserrat"/>
                <a:cs typeface="Montserrat"/>
                <a:sym typeface="Montserrat"/>
              </a:rPr>
              <a:t>Templates </a:t>
            </a:r>
          </a:p>
          <a:p>
            <a:pPr marL="755644" lvl="1" indent="-377822" algn="l">
              <a:lnSpc>
                <a:spcPts val="6019"/>
              </a:lnSpc>
              <a:buFont typeface="Arial"/>
              <a:buChar char="•"/>
            </a:pPr>
            <a:r>
              <a:rPr lang="en-US" sz="3499">
                <a:solidFill>
                  <a:srgbClr val="000000"/>
                </a:solidFill>
                <a:latin typeface="Montserrat"/>
                <a:ea typeface="Montserrat"/>
                <a:cs typeface="Montserrat"/>
                <a:sym typeface="Montserrat"/>
              </a:rPr>
              <a:t>Version control </a:t>
            </a:r>
          </a:p>
          <a:p>
            <a:pPr marL="755644" lvl="1" indent="-377822" algn="l">
              <a:lnSpc>
                <a:spcPts val="6019"/>
              </a:lnSpc>
              <a:buFont typeface="Arial"/>
              <a:buChar char="•"/>
            </a:pPr>
            <a:r>
              <a:rPr lang="en-US" sz="3499">
                <a:solidFill>
                  <a:srgbClr val="000000"/>
                </a:solidFill>
                <a:latin typeface="Montserrat"/>
                <a:ea typeface="Montserrat"/>
                <a:cs typeface="Montserrat"/>
                <a:sym typeface="Montserrat"/>
              </a:rPr>
              <a:t>Scheduled review time </a:t>
            </a:r>
          </a:p>
          <a:p>
            <a:pPr algn="l">
              <a:lnSpc>
                <a:spcPts val="6019"/>
              </a:lnSpc>
            </a:pPr>
            <a:endParaRPr lang="en-US" sz="3499">
              <a:solidFill>
                <a:srgbClr val="000000"/>
              </a:solidFill>
              <a:latin typeface="Montserrat"/>
              <a:ea typeface="Montserrat"/>
              <a:cs typeface="Montserrat"/>
              <a:sym typeface="Montserrat"/>
            </a:endParaRPr>
          </a:p>
          <a:p>
            <a:pPr algn="l">
              <a:lnSpc>
                <a:spcPts val="6019"/>
              </a:lnSpc>
            </a:pPr>
            <a:endParaRPr lang="en-US" sz="3499">
              <a:solidFill>
                <a:srgbClr val="000000"/>
              </a:solidFill>
              <a:latin typeface="Montserrat"/>
              <a:ea typeface="Montserrat"/>
              <a:cs typeface="Montserrat"/>
              <a:sym typeface="Montserrat"/>
            </a:endParaRPr>
          </a:p>
          <a:p>
            <a:pPr algn="l">
              <a:lnSpc>
                <a:spcPts val="6019"/>
              </a:lnSpc>
            </a:pPr>
            <a:endParaRPr lang="en-US" sz="3499">
              <a:solidFill>
                <a:srgbClr val="000000"/>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716250" y="0"/>
            <a:ext cx="2571750" cy="10287000"/>
            <a:chOff x="0" y="0"/>
            <a:chExt cx="677333" cy="2709333"/>
          </a:xfrm>
        </p:grpSpPr>
        <p:sp>
          <p:nvSpPr>
            <p:cNvPr id="3" name="Freeform 3"/>
            <p:cNvSpPr/>
            <p:nvPr/>
          </p:nvSpPr>
          <p:spPr>
            <a:xfrm>
              <a:off x="0" y="0"/>
              <a:ext cx="677333" cy="2709333"/>
            </a:xfrm>
            <a:custGeom>
              <a:avLst/>
              <a:gdLst/>
              <a:ahLst/>
              <a:cxnLst/>
              <a:rect l="l" t="t" r="r" b="b"/>
              <a:pathLst>
                <a:path w="677333" h="2709333">
                  <a:moveTo>
                    <a:pt x="0" y="0"/>
                  </a:moveTo>
                  <a:lnTo>
                    <a:pt x="677333" y="0"/>
                  </a:lnTo>
                  <a:lnTo>
                    <a:pt x="677333" y="2709333"/>
                  </a:lnTo>
                  <a:lnTo>
                    <a:pt x="0" y="2709333"/>
                  </a:lnTo>
                  <a:close/>
                </a:path>
              </a:pathLst>
            </a:custGeom>
            <a:solidFill>
              <a:srgbClr val="202322"/>
            </a:solidFill>
          </p:spPr>
          <p:txBody>
            <a:bodyPr/>
            <a:lstStyle/>
            <a:p>
              <a:endParaRPr lang="en-US"/>
            </a:p>
          </p:txBody>
        </p:sp>
        <p:sp>
          <p:nvSpPr>
            <p:cNvPr id="4" name="TextBox 4"/>
            <p:cNvSpPr txBox="1"/>
            <p:nvPr/>
          </p:nvSpPr>
          <p:spPr>
            <a:xfrm>
              <a:off x="0" y="-38100"/>
              <a:ext cx="677333" cy="274743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09866" y="5951243"/>
            <a:ext cx="14648155" cy="3999432"/>
          </a:xfrm>
          <a:custGeom>
            <a:avLst/>
            <a:gdLst/>
            <a:ahLst/>
            <a:cxnLst/>
            <a:rect l="l" t="t" r="r" b="b"/>
            <a:pathLst>
              <a:path w="14648155" h="3999432">
                <a:moveTo>
                  <a:pt x="0" y="0"/>
                </a:moveTo>
                <a:lnTo>
                  <a:pt x="14648156" y="0"/>
                </a:lnTo>
                <a:lnTo>
                  <a:pt x="14648156" y="3999432"/>
                </a:lnTo>
                <a:lnTo>
                  <a:pt x="0" y="3999432"/>
                </a:lnTo>
                <a:lnTo>
                  <a:pt x="0" y="0"/>
                </a:lnTo>
                <a:close/>
              </a:path>
            </a:pathLst>
          </a:custGeom>
          <a:blipFill>
            <a:blip r:embed="rId2"/>
            <a:stretch>
              <a:fillRect t="-91346" b="-14423"/>
            </a:stretch>
          </a:blipFill>
        </p:spPr>
        <p:txBody>
          <a:bodyPr/>
          <a:lstStyle/>
          <a:p>
            <a:endParaRPr lang="en-US"/>
          </a:p>
        </p:txBody>
      </p:sp>
      <p:sp>
        <p:nvSpPr>
          <p:cNvPr id="6" name="TextBox 6"/>
          <p:cNvSpPr txBox="1"/>
          <p:nvPr/>
        </p:nvSpPr>
        <p:spPr>
          <a:xfrm>
            <a:off x="1028700" y="2705758"/>
            <a:ext cx="14374940" cy="3245485"/>
          </a:xfrm>
          <a:prstGeom prst="rect">
            <a:avLst/>
          </a:prstGeom>
        </p:spPr>
        <p:txBody>
          <a:bodyPr lIns="0" tIns="0" rIns="0" bIns="0" rtlCol="0" anchor="t">
            <a:spAutoFit/>
          </a:bodyPr>
          <a:lstStyle/>
          <a:p>
            <a:pPr marL="669289" lvl="1" indent="-334645" algn="l">
              <a:lnSpc>
                <a:spcPts val="4339"/>
              </a:lnSpc>
              <a:buFont typeface="Arial"/>
              <a:buChar char="•"/>
            </a:pPr>
            <a:r>
              <a:rPr lang="en-US" sz="3099" dirty="0">
                <a:solidFill>
                  <a:srgbClr val="000000"/>
                </a:solidFill>
                <a:latin typeface="Montserrat"/>
                <a:ea typeface="Montserrat"/>
                <a:cs typeface="Montserrat"/>
                <a:sym typeface="Montserrat"/>
              </a:rPr>
              <a:t>Respect for diverse roles and experiences</a:t>
            </a:r>
          </a:p>
          <a:p>
            <a:pPr marL="669289" lvl="1" indent="-334645" algn="l">
              <a:lnSpc>
                <a:spcPts val="4339"/>
              </a:lnSpc>
              <a:buFont typeface="Arial"/>
              <a:buChar char="•"/>
            </a:pPr>
            <a:r>
              <a:rPr lang="en-US" sz="3099" dirty="0">
                <a:solidFill>
                  <a:srgbClr val="000000"/>
                </a:solidFill>
                <a:latin typeface="Montserrat"/>
                <a:ea typeface="Montserrat"/>
                <a:cs typeface="Montserrat"/>
                <a:sym typeface="Montserrat"/>
              </a:rPr>
              <a:t>Active participation</a:t>
            </a:r>
          </a:p>
          <a:p>
            <a:pPr marL="669289" lvl="1" indent="-334645" algn="l">
              <a:lnSpc>
                <a:spcPts val="4339"/>
              </a:lnSpc>
              <a:buFont typeface="Arial"/>
              <a:buChar char="•"/>
            </a:pPr>
            <a:r>
              <a:rPr lang="en-US" sz="3099" dirty="0">
                <a:solidFill>
                  <a:srgbClr val="000000"/>
                </a:solidFill>
                <a:latin typeface="Montserrat"/>
                <a:ea typeface="Montserrat"/>
                <a:cs typeface="Montserrat"/>
                <a:sym typeface="Montserrat"/>
              </a:rPr>
              <a:t>Phones on silent (urgent calls outside)</a:t>
            </a:r>
          </a:p>
          <a:p>
            <a:pPr marL="669289" lvl="1" indent="-334645" algn="l">
              <a:lnSpc>
                <a:spcPts val="4339"/>
              </a:lnSpc>
              <a:buFont typeface="Arial"/>
              <a:buChar char="•"/>
            </a:pPr>
            <a:r>
              <a:rPr lang="en-US" sz="3099" dirty="0">
                <a:solidFill>
                  <a:srgbClr val="000000"/>
                </a:solidFill>
                <a:latin typeface="Montserrat"/>
                <a:ea typeface="Montserrat"/>
                <a:cs typeface="Montserrat"/>
                <a:sym typeface="Montserrat"/>
              </a:rPr>
              <a:t>Time management: we start and end on time</a:t>
            </a:r>
          </a:p>
          <a:p>
            <a:pPr marL="669289" lvl="1" indent="-334645" algn="l">
              <a:lnSpc>
                <a:spcPts val="4339"/>
              </a:lnSpc>
              <a:buFont typeface="Arial"/>
              <a:buChar char="•"/>
            </a:pPr>
            <a:r>
              <a:rPr lang="en-US" sz="3099" dirty="0">
                <a:solidFill>
                  <a:srgbClr val="000000"/>
                </a:solidFill>
                <a:latin typeface="Montserrat"/>
                <a:ea typeface="Montserrat"/>
                <a:cs typeface="Montserrat"/>
                <a:sym typeface="Montserrat"/>
              </a:rPr>
              <a:t>Confidentiality and professionalism</a:t>
            </a:r>
          </a:p>
          <a:p>
            <a:pPr algn="l">
              <a:lnSpc>
                <a:spcPts val="4339"/>
              </a:lnSpc>
            </a:pPr>
            <a:endParaRPr lang="en-US" sz="3099" dirty="0">
              <a:solidFill>
                <a:srgbClr val="000000"/>
              </a:solidFill>
              <a:latin typeface="Montserrat"/>
              <a:ea typeface="Montserrat"/>
              <a:cs typeface="Montserrat"/>
              <a:sym typeface="Montserrat"/>
            </a:endParaRPr>
          </a:p>
        </p:txBody>
      </p:sp>
      <p:sp>
        <p:nvSpPr>
          <p:cNvPr id="7" name="TextBox 7"/>
          <p:cNvSpPr txBox="1"/>
          <p:nvPr/>
        </p:nvSpPr>
        <p:spPr>
          <a:xfrm>
            <a:off x="2926441" y="336325"/>
            <a:ext cx="9615004" cy="1908175"/>
          </a:xfrm>
          <a:prstGeom prst="rect">
            <a:avLst/>
          </a:prstGeom>
        </p:spPr>
        <p:txBody>
          <a:bodyPr lIns="0" tIns="0" rIns="0" bIns="0" rtlCol="0" anchor="t">
            <a:spAutoFit/>
          </a:bodyPr>
          <a:lstStyle/>
          <a:p>
            <a:pPr algn="l">
              <a:lnSpc>
                <a:spcPts val="7699"/>
              </a:lnSpc>
            </a:pPr>
            <a:r>
              <a:rPr lang="en-US" sz="5499" b="1" dirty="0">
                <a:solidFill>
                  <a:srgbClr val="000000"/>
                </a:solidFill>
                <a:latin typeface="Montserrat Bold"/>
                <a:ea typeface="Montserrat Bold"/>
                <a:cs typeface="Montserrat Bold"/>
                <a:sym typeface="Montserrat Bold"/>
              </a:rPr>
              <a:t>GROUND RULES FOR A SUCCESSFUL SESSION</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TextBox 2"/>
          <p:cNvSpPr txBox="1"/>
          <p:nvPr/>
        </p:nvSpPr>
        <p:spPr>
          <a:xfrm>
            <a:off x="1284532" y="373127"/>
            <a:ext cx="15718935" cy="775971"/>
          </a:xfrm>
          <a:prstGeom prst="rect">
            <a:avLst/>
          </a:prstGeom>
        </p:spPr>
        <p:txBody>
          <a:bodyPr lIns="0" tIns="0" rIns="0" bIns="0" rtlCol="0" anchor="t">
            <a:spAutoFit/>
          </a:bodyPr>
          <a:lstStyle/>
          <a:p>
            <a:pPr algn="ctr">
              <a:lnSpc>
                <a:spcPts val="5800"/>
              </a:lnSpc>
            </a:pPr>
            <a:r>
              <a:rPr lang="en-US" sz="5800" spc="-319">
                <a:solidFill>
                  <a:srgbClr val="0B0A0A"/>
                </a:solidFill>
                <a:latin typeface="Montserrat"/>
                <a:ea typeface="Montserrat"/>
                <a:cs typeface="Montserrat"/>
                <a:sym typeface="Montserrat"/>
              </a:rPr>
              <a:t>TECHNIQUES TO IMPROVE ACCURACY</a:t>
            </a:r>
          </a:p>
        </p:txBody>
      </p:sp>
      <p:grpSp>
        <p:nvGrpSpPr>
          <p:cNvPr id="3" name="Group 3"/>
          <p:cNvGrpSpPr/>
          <p:nvPr/>
        </p:nvGrpSpPr>
        <p:grpSpPr>
          <a:xfrm>
            <a:off x="1284532" y="5787631"/>
            <a:ext cx="7544634" cy="3470669"/>
            <a:chOff x="0" y="0"/>
            <a:chExt cx="2073144" cy="953684"/>
          </a:xfrm>
        </p:grpSpPr>
        <p:sp>
          <p:nvSpPr>
            <p:cNvPr id="4" name="Freeform 4"/>
            <p:cNvSpPr/>
            <p:nvPr/>
          </p:nvSpPr>
          <p:spPr>
            <a:xfrm>
              <a:off x="0" y="0"/>
              <a:ext cx="2073144" cy="953684"/>
            </a:xfrm>
            <a:custGeom>
              <a:avLst/>
              <a:gdLst/>
              <a:ahLst/>
              <a:cxnLst/>
              <a:rect l="l" t="t" r="r" b="b"/>
              <a:pathLst>
                <a:path w="2073144" h="953684">
                  <a:moveTo>
                    <a:pt x="52334" y="0"/>
                  </a:moveTo>
                  <a:lnTo>
                    <a:pt x="2020810" y="0"/>
                  </a:lnTo>
                  <a:cubicBezTo>
                    <a:pt x="2034690" y="0"/>
                    <a:pt x="2048001" y="5514"/>
                    <a:pt x="2057816" y="15328"/>
                  </a:cubicBezTo>
                  <a:cubicBezTo>
                    <a:pt x="2067630" y="25143"/>
                    <a:pt x="2073144" y="38454"/>
                    <a:pt x="2073144" y="52334"/>
                  </a:cubicBezTo>
                  <a:lnTo>
                    <a:pt x="2073144" y="901350"/>
                  </a:lnTo>
                  <a:cubicBezTo>
                    <a:pt x="2073144" y="930253"/>
                    <a:pt x="2049713" y="953684"/>
                    <a:pt x="2020810" y="953684"/>
                  </a:cubicBezTo>
                  <a:lnTo>
                    <a:pt x="52334" y="953684"/>
                  </a:lnTo>
                  <a:cubicBezTo>
                    <a:pt x="38454" y="953684"/>
                    <a:pt x="25143" y="948170"/>
                    <a:pt x="15328" y="938356"/>
                  </a:cubicBezTo>
                  <a:cubicBezTo>
                    <a:pt x="5514" y="928541"/>
                    <a:pt x="0" y="915230"/>
                    <a:pt x="0" y="901350"/>
                  </a:cubicBezTo>
                  <a:lnTo>
                    <a:pt x="0" y="52334"/>
                  </a:lnTo>
                  <a:cubicBezTo>
                    <a:pt x="0" y="38454"/>
                    <a:pt x="5514" y="25143"/>
                    <a:pt x="15328" y="15328"/>
                  </a:cubicBezTo>
                  <a:cubicBezTo>
                    <a:pt x="25143" y="5514"/>
                    <a:pt x="38454" y="0"/>
                    <a:pt x="52334" y="0"/>
                  </a:cubicBezTo>
                  <a:close/>
                </a:path>
              </a:pathLst>
            </a:custGeom>
            <a:solidFill>
              <a:srgbClr val="060B37"/>
            </a:solidFill>
          </p:spPr>
          <p:txBody>
            <a:bodyPr/>
            <a:lstStyle/>
            <a:p>
              <a:endParaRPr lang="en-US"/>
            </a:p>
          </p:txBody>
        </p:sp>
        <p:sp>
          <p:nvSpPr>
            <p:cNvPr id="5" name="TextBox 5"/>
            <p:cNvSpPr txBox="1"/>
            <p:nvPr/>
          </p:nvSpPr>
          <p:spPr>
            <a:xfrm>
              <a:off x="0" y="-38100"/>
              <a:ext cx="2073144" cy="991784"/>
            </a:xfrm>
            <a:prstGeom prst="rect">
              <a:avLst/>
            </a:prstGeom>
          </p:spPr>
          <p:txBody>
            <a:bodyPr lIns="50800" tIns="50800" rIns="50800" bIns="50800" rtlCol="0" anchor="ctr"/>
            <a:lstStyle/>
            <a:p>
              <a:pPr algn="ctr">
                <a:lnSpc>
                  <a:spcPts val="3360"/>
                </a:lnSpc>
              </a:pPr>
              <a:endParaRPr/>
            </a:p>
          </p:txBody>
        </p:sp>
      </p:grpSp>
      <p:grpSp>
        <p:nvGrpSpPr>
          <p:cNvPr id="6" name="Group 6"/>
          <p:cNvGrpSpPr/>
          <p:nvPr/>
        </p:nvGrpSpPr>
        <p:grpSpPr>
          <a:xfrm>
            <a:off x="9458834" y="5933707"/>
            <a:ext cx="7419542" cy="3470669"/>
            <a:chOff x="0" y="0"/>
            <a:chExt cx="2038771" cy="953684"/>
          </a:xfrm>
        </p:grpSpPr>
        <p:sp>
          <p:nvSpPr>
            <p:cNvPr id="7" name="Freeform 7"/>
            <p:cNvSpPr/>
            <p:nvPr/>
          </p:nvSpPr>
          <p:spPr>
            <a:xfrm>
              <a:off x="0" y="0"/>
              <a:ext cx="2038771" cy="953684"/>
            </a:xfrm>
            <a:custGeom>
              <a:avLst/>
              <a:gdLst/>
              <a:ahLst/>
              <a:cxnLst/>
              <a:rect l="l" t="t" r="r" b="b"/>
              <a:pathLst>
                <a:path w="2038771" h="953684">
                  <a:moveTo>
                    <a:pt x="53216" y="0"/>
                  </a:moveTo>
                  <a:lnTo>
                    <a:pt x="1985555" y="0"/>
                  </a:lnTo>
                  <a:cubicBezTo>
                    <a:pt x="2014945" y="0"/>
                    <a:pt x="2038771" y="23826"/>
                    <a:pt x="2038771" y="53216"/>
                  </a:cubicBezTo>
                  <a:lnTo>
                    <a:pt x="2038771" y="900468"/>
                  </a:lnTo>
                  <a:cubicBezTo>
                    <a:pt x="2038771" y="929858"/>
                    <a:pt x="2014945" y="953684"/>
                    <a:pt x="1985555" y="953684"/>
                  </a:cubicBezTo>
                  <a:lnTo>
                    <a:pt x="53216" y="953684"/>
                  </a:lnTo>
                  <a:cubicBezTo>
                    <a:pt x="39102" y="953684"/>
                    <a:pt x="25567" y="948077"/>
                    <a:pt x="15587" y="938097"/>
                  </a:cubicBezTo>
                  <a:cubicBezTo>
                    <a:pt x="5607" y="928117"/>
                    <a:pt x="0" y="914582"/>
                    <a:pt x="0" y="900468"/>
                  </a:cubicBezTo>
                  <a:lnTo>
                    <a:pt x="0" y="53216"/>
                  </a:lnTo>
                  <a:cubicBezTo>
                    <a:pt x="0" y="23826"/>
                    <a:pt x="23826" y="0"/>
                    <a:pt x="53216" y="0"/>
                  </a:cubicBezTo>
                  <a:close/>
                </a:path>
              </a:pathLst>
            </a:custGeom>
            <a:solidFill>
              <a:srgbClr val="060B37"/>
            </a:solidFill>
          </p:spPr>
          <p:txBody>
            <a:bodyPr/>
            <a:lstStyle/>
            <a:p>
              <a:endParaRPr lang="en-US"/>
            </a:p>
          </p:txBody>
        </p:sp>
        <p:sp>
          <p:nvSpPr>
            <p:cNvPr id="8" name="TextBox 8"/>
            <p:cNvSpPr txBox="1"/>
            <p:nvPr/>
          </p:nvSpPr>
          <p:spPr>
            <a:xfrm>
              <a:off x="0" y="-38100"/>
              <a:ext cx="2038771" cy="991784"/>
            </a:xfrm>
            <a:prstGeom prst="rect">
              <a:avLst/>
            </a:prstGeom>
          </p:spPr>
          <p:txBody>
            <a:bodyPr lIns="50800" tIns="50800" rIns="50800" bIns="50800" rtlCol="0" anchor="ctr"/>
            <a:lstStyle/>
            <a:p>
              <a:pPr algn="ctr">
                <a:lnSpc>
                  <a:spcPts val="3360"/>
                </a:lnSpc>
              </a:pPr>
              <a:endParaRPr/>
            </a:p>
          </p:txBody>
        </p:sp>
      </p:grpSp>
      <p:sp>
        <p:nvSpPr>
          <p:cNvPr id="9" name="TextBox 9"/>
          <p:cNvSpPr txBox="1"/>
          <p:nvPr/>
        </p:nvSpPr>
        <p:spPr>
          <a:xfrm>
            <a:off x="1568958" y="6823237"/>
            <a:ext cx="6975782" cy="1967833"/>
          </a:xfrm>
          <a:prstGeom prst="rect">
            <a:avLst/>
          </a:prstGeom>
        </p:spPr>
        <p:txBody>
          <a:bodyPr lIns="0" tIns="0" rIns="0" bIns="0" rtlCol="0" anchor="t">
            <a:spAutoFit/>
          </a:bodyPr>
          <a:lstStyle/>
          <a:p>
            <a:pPr algn="l">
              <a:lnSpc>
                <a:spcPts val="3130"/>
              </a:lnSpc>
            </a:pPr>
            <a:r>
              <a:rPr lang="en-US" sz="2236">
                <a:solidFill>
                  <a:srgbClr val="FFFFFF"/>
                </a:solidFill>
                <a:latin typeface="Montserrat"/>
                <a:ea typeface="Montserrat"/>
                <a:cs typeface="Montserrat"/>
                <a:sym typeface="Montserrat"/>
              </a:rPr>
              <a:t>Version control helps prevent confusion and costly mistakes caused by outdated documents.</a:t>
            </a:r>
          </a:p>
          <a:p>
            <a:pPr algn="l">
              <a:lnSpc>
                <a:spcPts val="3130"/>
              </a:lnSpc>
            </a:pPr>
            <a:r>
              <a:rPr lang="en-US" sz="2236">
                <a:solidFill>
                  <a:srgbClr val="FFFFFF"/>
                </a:solidFill>
                <a:latin typeface="Montserrat"/>
                <a:ea typeface="Montserrat"/>
                <a:cs typeface="Montserrat"/>
                <a:sym typeface="Montserrat"/>
              </a:rPr>
              <a:t>It means managing document updates clearly so everyone works from the correct version.</a:t>
            </a:r>
          </a:p>
          <a:p>
            <a:pPr algn="l">
              <a:lnSpc>
                <a:spcPts val="3130"/>
              </a:lnSpc>
            </a:pPr>
            <a:endParaRPr lang="en-US" sz="2236">
              <a:solidFill>
                <a:srgbClr val="FFFFFF"/>
              </a:solidFill>
              <a:latin typeface="Montserrat"/>
              <a:ea typeface="Montserrat"/>
              <a:cs typeface="Montserrat"/>
              <a:sym typeface="Montserrat"/>
            </a:endParaRPr>
          </a:p>
        </p:txBody>
      </p:sp>
      <p:sp>
        <p:nvSpPr>
          <p:cNvPr id="10" name="TextBox 10"/>
          <p:cNvSpPr txBox="1"/>
          <p:nvPr/>
        </p:nvSpPr>
        <p:spPr>
          <a:xfrm>
            <a:off x="9558517" y="6645738"/>
            <a:ext cx="7158173" cy="2758637"/>
          </a:xfrm>
          <a:prstGeom prst="rect">
            <a:avLst/>
          </a:prstGeom>
        </p:spPr>
        <p:txBody>
          <a:bodyPr lIns="0" tIns="0" rIns="0" bIns="0" rtlCol="0" anchor="t">
            <a:spAutoFit/>
          </a:bodyPr>
          <a:lstStyle/>
          <a:p>
            <a:pPr algn="l">
              <a:lnSpc>
                <a:spcPts val="3130"/>
              </a:lnSpc>
            </a:pPr>
            <a:r>
              <a:rPr lang="en-US" sz="2236">
                <a:solidFill>
                  <a:srgbClr val="FFFFFF"/>
                </a:solidFill>
                <a:latin typeface="Montserrat"/>
                <a:ea typeface="Montserrat"/>
                <a:cs typeface="Montserrat"/>
                <a:sym typeface="Montserrat"/>
              </a:rPr>
              <a:t>Accuracy improves when review is intentional, not rushed.</a:t>
            </a:r>
          </a:p>
          <a:p>
            <a:pPr algn="l">
              <a:lnSpc>
                <a:spcPts val="3130"/>
              </a:lnSpc>
            </a:pPr>
            <a:r>
              <a:rPr lang="en-US" sz="2236">
                <a:solidFill>
                  <a:srgbClr val="FFFFFF"/>
                </a:solidFill>
                <a:latin typeface="Montserrat"/>
                <a:ea typeface="Montserrat"/>
                <a:cs typeface="Montserrat"/>
                <a:sym typeface="Montserrat"/>
              </a:rPr>
              <a:t>Build dedicated time to review work before submission.</a:t>
            </a:r>
          </a:p>
          <a:p>
            <a:pPr algn="l">
              <a:lnSpc>
                <a:spcPts val="3130"/>
              </a:lnSpc>
            </a:pPr>
            <a:endParaRPr lang="en-US" sz="2236">
              <a:solidFill>
                <a:srgbClr val="FFFFFF"/>
              </a:solidFill>
              <a:latin typeface="Montserrat"/>
              <a:ea typeface="Montserrat"/>
              <a:cs typeface="Montserrat"/>
              <a:sym typeface="Montserrat"/>
            </a:endParaRPr>
          </a:p>
          <a:p>
            <a:pPr algn="l">
              <a:lnSpc>
                <a:spcPts val="3130"/>
              </a:lnSpc>
            </a:pPr>
            <a:r>
              <a:rPr lang="en-US" sz="2236">
                <a:solidFill>
                  <a:srgbClr val="FFFFFF"/>
                </a:solidFill>
                <a:latin typeface="Montserrat"/>
                <a:ea typeface="Montserrat"/>
                <a:cs typeface="Montserrat"/>
                <a:sym typeface="Montserrat"/>
              </a:rPr>
              <a:t>Use the 3-Step Review Approach: Maker/Checker</a:t>
            </a:r>
          </a:p>
          <a:p>
            <a:pPr algn="l">
              <a:lnSpc>
                <a:spcPts val="3130"/>
              </a:lnSpc>
            </a:pPr>
            <a:endParaRPr lang="en-US" sz="2236">
              <a:solidFill>
                <a:srgbClr val="FFFFFF"/>
              </a:solidFill>
              <a:latin typeface="Montserrat"/>
              <a:ea typeface="Montserrat"/>
              <a:cs typeface="Montserrat"/>
              <a:sym typeface="Montserrat"/>
            </a:endParaRPr>
          </a:p>
        </p:txBody>
      </p:sp>
      <p:sp>
        <p:nvSpPr>
          <p:cNvPr id="11" name="TextBox 11"/>
          <p:cNvSpPr txBox="1"/>
          <p:nvPr/>
        </p:nvSpPr>
        <p:spPr>
          <a:xfrm>
            <a:off x="2463390" y="6042169"/>
            <a:ext cx="5047427"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Practice Version Control</a:t>
            </a:r>
          </a:p>
        </p:txBody>
      </p:sp>
      <p:sp>
        <p:nvSpPr>
          <p:cNvPr id="12" name="TextBox 12"/>
          <p:cNvSpPr txBox="1"/>
          <p:nvPr/>
        </p:nvSpPr>
        <p:spPr>
          <a:xfrm>
            <a:off x="10648146" y="6042169"/>
            <a:ext cx="5364288"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Schedule Review Time </a:t>
            </a:r>
          </a:p>
        </p:txBody>
      </p:sp>
      <p:grpSp>
        <p:nvGrpSpPr>
          <p:cNvPr id="13" name="Group 13"/>
          <p:cNvGrpSpPr/>
          <p:nvPr/>
        </p:nvGrpSpPr>
        <p:grpSpPr>
          <a:xfrm>
            <a:off x="1284532" y="1846829"/>
            <a:ext cx="7544634" cy="3551072"/>
            <a:chOff x="0" y="0"/>
            <a:chExt cx="2073144" cy="975777"/>
          </a:xfrm>
        </p:grpSpPr>
        <p:sp>
          <p:nvSpPr>
            <p:cNvPr id="14" name="Freeform 14"/>
            <p:cNvSpPr/>
            <p:nvPr/>
          </p:nvSpPr>
          <p:spPr>
            <a:xfrm>
              <a:off x="0" y="0"/>
              <a:ext cx="2073144" cy="975777"/>
            </a:xfrm>
            <a:custGeom>
              <a:avLst/>
              <a:gdLst/>
              <a:ahLst/>
              <a:cxnLst/>
              <a:rect l="l" t="t" r="r" b="b"/>
              <a:pathLst>
                <a:path w="2073144" h="975777">
                  <a:moveTo>
                    <a:pt x="52334" y="0"/>
                  </a:moveTo>
                  <a:lnTo>
                    <a:pt x="2020810" y="0"/>
                  </a:lnTo>
                  <a:cubicBezTo>
                    <a:pt x="2034690" y="0"/>
                    <a:pt x="2048001" y="5514"/>
                    <a:pt x="2057816" y="15328"/>
                  </a:cubicBezTo>
                  <a:cubicBezTo>
                    <a:pt x="2067630" y="25143"/>
                    <a:pt x="2073144" y="38454"/>
                    <a:pt x="2073144" y="52334"/>
                  </a:cubicBezTo>
                  <a:lnTo>
                    <a:pt x="2073144" y="923444"/>
                  </a:lnTo>
                  <a:cubicBezTo>
                    <a:pt x="2073144" y="952347"/>
                    <a:pt x="2049713" y="975777"/>
                    <a:pt x="2020810" y="975777"/>
                  </a:cubicBezTo>
                  <a:lnTo>
                    <a:pt x="52334" y="975777"/>
                  </a:lnTo>
                  <a:cubicBezTo>
                    <a:pt x="38454" y="975777"/>
                    <a:pt x="25143" y="970264"/>
                    <a:pt x="15328" y="960449"/>
                  </a:cubicBezTo>
                  <a:cubicBezTo>
                    <a:pt x="5514" y="950635"/>
                    <a:pt x="0" y="937324"/>
                    <a:pt x="0" y="923444"/>
                  </a:cubicBezTo>
                  <a:lnTo>
                    <a:pt x="0" y="52334"/>
                  </a:lnTo>
                  <a:cubicBezTo>
                    <a:pt x="0" y="38454"/>
                    <a:pt x="5514" y="25143"/>
                    <a:pt x="15328" y="15328"/>
                  </a:cubicBezTo>
                  <a:cubicBezTo>
                    <a:pt x="25143" y="5514"/>
                    <a:pt x="38454" y="0"/>
                    <a:pt x="52334" y="0"/>
                  </a:cubicBezTo>
                  <a:close/>
                </a:path>
              </a:pathLst>
            </a:custGeom>
            <a:solidFill>
              <a:srgbClr val="060B37"/>
            </a:solidFill>
          </p:spPr>
          <p:txBody>
            <a:bodyPr/>
            <a:lstStyle/>
            <a:p>
              <a:endParaRPr lang="en-US"/>
            </a:p>
          </p:txBody>
        </p:sp>
        <p:sp>
          <p:nvSpPr>
            <p:cNvPr id="15" name="TextBox 15"/>
            <p:cNvSpPr txBox="1"/>
            <p:nvPr/>
          </p:nvSpPr>
          <p:spPr>
            <a:xfrm>
              <a:off x="0" y="-38100"/>
              <a:ext cx="2073144" cy="1013877"/>
            </a:xfrm>
            <a:prstGeom prst="rect">
              <a:avLst/>
            </a:prstGeom>
          </p:spPr>
          <p:txBody>
            <a:bodyPr lIns="50800" tIns="50800" rIns="50800" bIns="50800" rtlCol="0" anchor="ctr"/>
            <a:lstStyle/>
            <a:p>
              <a:pPr algn="ctr">
                <a:lnSpc>
                  <a:spcPts val="3360"/>
                </a:lnSpc>
              </a:pPr>
              <a:endParaRPr/>
            </a:p>
          </p:txBody>
        </p:sp>
      </p:grpSp>
      <p:grpSp>
        <p:nvGrpSpPr>
          <p:cNvPr id="16" name="Group 16"/>
          <p:cNvGrpSpPr/>
          <p:nvPr/>
        </p:nvGrpSpPr>
        <p:grpSpPr>
          <a:xfrm>
            <a:off x="9458834" y="1992110"/>
            <a:ext cx="7419542" cy="3551072"/>
            <a:chOff x="0" y="0"/>
            <a:chExt cx="2038771" cy="975777"/>
          </a:xfrm>
        </p:grpSpPr>
        <p:sp>
          <p:nvSpPr>
            <p:cNvPr id="17" name="Freeform 17"/>
            <p:cNvSpPr/>
            <p:nvPr/>
          </p:nvSpPr>
          <p:spPr>
            <a:xfrm>
              <a:off x="0" y="0"/>
              <a:ext cx="2038771" cy="975777"/>
            </a:xfrm>
            <a:custGeom>
              <a:avLst/>
              <a:gdLst/>
              <a:ahLst/>
              <a:cxnLst/>
              <a:rect l="l" t="t" r="r" b="b"/>
              <a:pathLst>
                <a:path w="2038771" h="975777">
                  <a:moveTo>
                    <a:pt x="53216" y="0"/>
                  </a:moveTo>
                  <a:lnTo>
                    <a:pt x="1985555" y="0"/>
                  </a:lnTo>
                  <a:cubicBezTo>
                    <a:pt x="2014945" y="0"/>
                    <a:pt x="2038771" y="23826"/>
                    <a:pt x="2038771" y="53216"/>
                  </a:cubicBezTo>
                  <a:lnTo>
                    <a:pt x="2038771" y="922562"/>
                  </a:lnTo>
                  <a:cubicBezTo>
                    <a:pt x="2038771" y="951952"/>
                    <a:pt x="2014945" y="975777"/>
                    <a:pt x="1985555" y="975777"/>
                  </a:cubicBezTo>
                  <a:lnTo>
                    <a:pt x="53216" y="975777"/>
                  </a:lnTo>
                  <a:cubicBezTo>
                    <a:pt x="39102" y="975777"/>
                    <a:pt x="25567" y="970171"/>
                    <a:pt x="15587" y="960191"/>
                  </a:cubicBezTo>
                  <a:cubicBezTo>
                    <a:pt x="5607" y="950211"/>
                    <a:pt x="0" y="936675"/>
                    <a:pt x="0" y="922562"/>
                  </a:cubicBezTo>
                  <a:lnTo>
                    <a:pt x="0" y="53216"/>
                  </a:lnTo>
                  <a:cubicBezTo>
                    <a:pt x="0" y="23826"/>
                    <a:pt x="23826" y="0"/>
                    <a:pt x="53216" y="0"/>
                  </a:cubicBezTo>
                  <a:close/>
                </a:path>
              </a:pathLst>
            </a:custGeom>
            <a:solidFill>
              <a:srgbClr val="060B37"/>
            </a:solidFill>
          </p:spPr>
          <p:txBody>
            <a:bodyPr/>
            <a:lstStyle/>
            <a:p>
              <a:endParaRPr lang="en-US"/>
            </a:p>
          </p:txBody>
        </p:sp>
        <p:sp>
          <p:nvSpPr>
            <p:cNvPr id="18" name="TextBox 18"/>
            <p:cNvSpPr txBox="1"/>
            <p:nvPr/>
          </p:nvSpPr>
          <p:spPr>
            <a:xfrm>
              <a:off x="0" y="-38100"/>
              <a:ext cx="2038771" cy="1013877"/>
            </a:xfrm>
            <a:prstGeom prst="rect">
              <a:avLst/>
            </a:prstGeom>
          </p:spPr>
          <p:txBody>
            <a:bodyPr lIns="50800" tIns="50800" rIns="50800" bIns="50800" rtlCol="0" anchor="ctr"/>
            <a:lstStyle/>
            <a:p>
              <a:pPr algn="ctr">
                <a:lnSpc>
                  <a:spcPts val="3360"/>
                </a:lnSpc>
              </a:pPr>
              <a:endParaRPr/>
            </a:p>
          </p:txBody>
        </p:sp>
      </p:grpSp>
      <p:sp>
        <p:nvSpPr>
          <p:cNvPr id="19" name="TextBox 19"/>
          <p:cNvSpPr txBox="1"/>
          <p:nvPr/>
        </p:nvSpPr>
        <p:spPr>
          <a:xfrm>
            <a:off x="1551329" y="2805870"/>
            <a:ext cx="6871549" cy="2234751"/>
          </a:xfrm>
          <a:prstGeom prst="rect">
            <a:avLst/>
          </a:prstGeom>
        </p:spPr>
        <p:txBody>
          <a:bodyPr lIns="0" tIns="0" rIns="0" bIns="0" rtlCol="0" anchor="t">
            <a:spAutoFit/>
          </a:bodyPr>
          <a:lstStyle/>
          <a:p>
            <a:pPr algn="l">
              <a:lnSpc>
                <a:spcPts val="2981"/>
              </a:lnSpc>
            </a:pPr>
            <a:r>
              <a:rPr lang="en-US" sz="2129">
                <a:solidFill>
                  <a:srgbClr val="FFFFFF"/>
                </a:solidFill>
                <a:latin typeface="Montserrat"/>
                <a:ea typeface="Montserrat"/>
                <a:cs typeface="Montserrat"/>
                <a:sym typeface="Montserrat"/>
              </a:rPr>
              <a:t>Checklists prevent omissions and reduce human error.</a:t>
            </a:r>
          </a:p>
          <a:p>
            <a:pPr algn="l">
              <a:lnSpc>
                <a:spcPts val="2981"/>
              </a:lnSpc>
            </a:pPr>
            <a:r>
              <a:rPr lang="en-US" sz="2129">
                <a:solidFill>
                  <a:srgbClr val="FFFFFF"/>
                </a:solidFill>
                <a:latin typeface="Montserrat"/>
                <a:ea typeface="Montserrat"/>
                <a:cs typeface="Montserrat"/>
                <a:sym typeface="Montserrat"/>
              </a:rPr>
              <a:t>A checklist acts as a step-by-step guide to ensure critical tasks are completed before work is submitted.</a:t>
            </a:r>
          </a:p>
          <a:p>
            <a:pPr algn="l">
              <a:lnSpc>
                <a:spcPts val="2981"/>
              </a:lnSpc>
            </a:pPr>
            <a:endParaRPr lang="en-US" sz="2129">
              <a:solidFill>
                <a:srgbClr val="FFFFFF"/>
              </a:solidFill>
              <a:latin typeface="Montserrat"/>
              <a:ea typeface="Montserrat"/>
              <a:cs typeface="Montserrat"/>
              <a:sym typeface="Montserrat"/>
            </a:endParaRPr>
          </a:p>
        </p:txBody>
      </p:sp>
      <p:sp>
        <p:nvSpPr>
          <p:cNvPr id="20" name="TextBox 20"/>
          <p:cNvSpPr txBox="1"/>
          <p:nvPr/>
        </p:nvSpPr>
        <p:spPr>
          <a:xfrm>
            <a:off x="9720202" y="2639264"/>
            <a:ext cx="6834804" cy="2758637"/>
          </a:xfrm>
          <a:prstGeom prst="rect">
            <a:avLst/>
          </a:prstGeom>
        </p:spPr>
        <p:txBody>
          <a:bodyPr lIns="0" tIns="0" rIns="0" bIns="0" rtlCol="0" anchor="t">
            <a:spAutoFit/>
          </a:bodyPr>
          <a:lstStyle/>
          <a:p>
            <a:pPr algn="l">
              <a:lnSpc>
                <a:spcPts val="3130"/>
              </a:lnSpc>
            </a:pPr>
            <a:r>
              <a:rPr lang="en-US" sz="2236">
                <a:solidFill>
                  <a:srgbClr val="FFFFFF"/>
                </a:solidFill>
                <a:latin typeface="Montserrat"/>
                <a:ea typeface="Montserrat"/>
                <a:cs typeface="Montserrat"/>
                <a:sym typeface="Montserrat"/>
              </a:rPr>
              <a:t> </a:t>
            </a:r>
          </a:p>
          <a:p>
            <a:pPr algn="l">
              <a:lnSpc>
                <a:spcPts val="3130"/>
              </a:lnSpc>
            </a:pPr>
            <a:r>
              <a:rPr lang="en-US" sz="2236">
                <a:solidFill>
                  <a:srgbClr val="FFFFFF"/>
                </a:solidFill>
                <a:latin typeface="Montserrat"/>
                <a:ea typeface="Montserrat"/>
                <a:cs typeface="Montserrat"/>
                <a:sym typeface="Montserrat"/>
              </a:rPr>
              <a:t>Templates create standardization and reduce avoidable mistakes.</a:t>
            </a:r>
          </a:p>
          <a:p>
            <a:pPr algn="l">
              <a:lnSpc>
                <a:spcPts val="3130"/>
              </a:lnSpc>
            </a:pPr>
            <a:r>
              <a:rPr lang="en-US" sz="2236">
                <a:solidFill>
                  <a:srgbClr val="FFFFFF"/>
                </a:solidFill>
                <a:latin typeface="Montserrat"/>
                <a:ea typeface="Montserrat"/>
                <a:cs typeface="Montserrat"/>
                <a:sym typeface="Montserrat"/>
              </a:rPr>
              <a:t>Templates provide approved formats for recurring tasks so staff do not start from scratch each time.</a:t>
            </a:r>
          </a:p>
          <a:p>
            <a:pPr algn="l">
              <a:lnSpc>
                <a:spcPts val="3130"/>
              </a:lnSpc>
            </a:pPr>
            <a:endParaRPr lang="en-US" sz="2236">
              <a:solidFill>
                <a:srgbClr val="FFFFFF"/>
              </a:solidFill>
              <a:latin typeface="Montserrat"/>
              <a:ea typeface="Montserrat"/>
              <a:cs typeface="Montserrat"/>
              <a:sym typeface="Montserrat"/>
            </a:endParaRPr>
          </a:p>
        </p:txBody>
      </p:sp>
      <p:sp>
        <p:nvSpPr>
          <p:cNvPr id="21" name="TextBox 21"/>
          <p:cNvSpPr txBox="1"/>
          <p:nvPr/>
        </p:nvSpPr>
        <p:spPr>
          <a:xfrm>
            <a:off x="3040218" y="2119760"/>
            <a:ext cx="3893771"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Use Checklists </a:t>
            </a:r>
          </a:p>
        </p:txBody>
      </p:sp>
      <p:sp>
        <p:nvSpPr>
          <p:cNvPr id="22" name="TextBox 22"/>
          <p:cNvSpPr txBox="1"/>
          <p:nvPr/>
        </p:nvSpPr>
        <p:spPr>
          <a:xfrm>
            <a:off x="11383404" y="2119760"/>
            <a:ext cx="3893771"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Use Templates</a:t>
            </a:r>
          </a:p>
        </p:txBody>
      </p:sp>
      <p:sp>
        <p:nvSpPr>
          <p:cNvPr id="23" name="TextBox 23"/>
          <p:cNvSpPr txBox="1"/>
          <p:nvPr/>
        </p:nvSpPr>
        <p:spPr>
          <a:xfrm>
            <a:off x="6933989" y="1111062"/>
            <a:ext cx="3790355" cy="677898"/>
          </a:xfrm>
          <a:prstGeom prst="rect">
            <a:avLst/>
          </a:prstGeom>
        </p:spPr>
        <p:txBody>
          <a:bodyPr lIns="0" tIns="0" rIns="0" bIns="0" rtlCol="0" anchor="t">
            <a:spAutoFit/>
          </a:bodyPr>
          <a:lstStyle/>
          <a:p>
            <a:pPr algn="l">
              <a:lnSpc>
                <a:spcPts val="5685"/>
              </a:lnSpc>
            </a:pPr>
            <a:r>
              <a:rPr lang="en-US" sz="4061">
                <a:solidFill>
                  <a:srgbClr val="000000"/>
                </a:solidFill>
                <a:latin typeface="Montserrat"/>
                <a:ea typeface="Montserrat"/>
                <a:cs typeface="Montserrat"/>
                <a:sym typeface="Montserrat"/>
              </a:rPr>
              <a:t>Practical Tools:</a:t>
            </a:r>
          </a:p>
        </p:txBody>
      </p:sp>
      <p:sp>
        <p:nvSpPr>
          <p:cNvPr id="24" name="TextBox 24"/>
          <p:cNvSpPr txBox="1"/>
          <p:nvPr/>
        </p:nvSpPr>
        <p:spPr>
          <a:xfrm>
            <a:off x="2110202" y="9375800"/>
            <a:ext cx="13166973" cy="711837"/>
          </a:xfrm>
          <a:prstGeom prst="rect">
            <a:avLst/>
          </a:prstGeom>
        </p:spPr>
        <p:txBody>
          <a:bodyPr lIns="0" tIns="0" rIns="0" bIns="0" rtlCol="0" anchor="t">
            <a:spAutoFit/>
          </a:bodyPr>
          <a:lstStyle/>
          <a:p>
            <a:pPr algn="ctr">
              <a:lnSpc>
                <a:spcPts val="6019"/>
              </a:lnSpc>
              <a:spcBef>
                <a:spcPct val="0"/>
              </a:spcBef>
            </a:pPr>
            <a:r>
              <a:rPr lang="en-US" sz="3499" b="1">
                <a:solidFill>
                  <a:srgbClr val="000000"/>
                </a:solidFill>
                <a:latin typeface="Montserrat Bold"/>
                <a:ea typeface="Montserrat Bold"/>
                <a:cs typeface="Montserrat Bold"/>
                <a:sym typeface="Montserrat Bold"/>
              </a:rPr>
              <a:t>Tip: Use a “pause-and-check” habit before clicking send.</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577305" y="3464004"/>
            <a:ext cx="3281249" cy="6319480"/>
            <a:chOff x="0" y="0"/>
            <a:chExt cx="864197" cy="1664390"/>
          </a:xfrm>
        </p:grpSpPr>
        <p:sp>
          <p:nvSpPr>
            <p:cNvPr id="3" name="Freeform 3"/>
            <p:cNvSpPr/>
            <p:nvPr/>
          </p:nvSpPr>
          <p:spPr>
            <a:xfrm>
              <a:off x="0" y="0"/>
              <a:ext cx="864197" cy="1664390"/>
            </a:xfrm>
            <a:custGeom>
              <a:avLst/>
              <a:gdLst/>
              <a:ahLst/>
              <a:cxnLst/>
              <a:rect l="l" t="t" r="r" b="b"/>
              <a:pathLst>
                <a:path w="864197" h="1664390">
                  <a:moveTo>
                    <a:pt x="68424" y="0"/>
                  </a:moveTo>
                  <a:lnTo>
                    <a:pt x="795774" y="0"/>
                  </a:lnTo>
                  <a:cubicBezTo>
                    <a:pt x="813921" y="0"/>
                    <a:pt x="831325" y="7209"/>
                    <a:pt x="844157" y="20041"/>
                  </a:cubicBezTo>
                  <a:cubicBezTo>
                    <a:pt x="856988" y="32873"/>
                    <a:pt x="864197" y="50277"/>
                    <a:pt x="864197" y="68424"/>
                  </a:cubicBezTo>
                  <a:lnTo>
                    <a:pt x="864197" y="1595966"/>
                  </a:lnTo>
                  <a:cubicBezTo>
                    <a:pt x="864197" y="1614113"/>
                    <a:pt x="856988" y="1631517"/>
                    <a:pt x="844157" y="1644349"/>
                  </a:cubicBezTo>
                  <a:cubicBezTo>
                    <a:pt x="831325" y="1657181"/>
                    <a:pt x="813921" y="1664390"/>
                    <a:pt x="795774" y="1664390"/>
                  </a:cubicBezTo>
                  <a:lnTo>
                    <a:pt x="68424" y="1664390"/>
                  </a:lnTo>
                  <a:cubicBezTo>
                    <a:pt x="50277" y="1664390"/>
                    <a:pt x="32873" y="1657181"/>
                    <a:pt x="20041" y="1644349"/>
                  </a:cubicBezTo>
                  <a:cubicBezTo>
                    <a:pt x="7209" y="1631517"/>
                    <a:pt x="0" y="1614113"/>
                    <a:pt x="0" y="1595966"/>
                  </a:cubicBezTo>
                  <a:lnTo>
                    <a:pt x="0" y="68424"/>
                  </a:lnTo>
                  <a:cubicBezTo>
                    <a:pt x="0" y="50277"/>
                    <a:pt x="7209" y="32873"/>
                    <a:pt x="20041" y="20041"/>
                  </a:cubicBezTo>
                  <a:cubicBezTo>
                    <a:pt x="32873" y="7209"/>
                    <a:pt x="50277" y="0"/>
                    <a:pt x="68424" y="0"/>
                  </a:cubicBezTo>
                  <a:close/>
                </a:path>
              </a:pathLst>
            </a:custGeom>
            <a:solidFill>
              <a:srgbClr val="2E3542"/>
            </a:solidFill>
            <a:ln cap="rnd">
              <a:noFill/>
              <a:prstDash val="solid"/>
              <a:round/>
            </a:ln>
          </p:spPr>
          <p:txBody>
            <a:bodyPr/>
            <a:lstStyle/>
            <a:p>
              <a:endParaRPr lang="en-US"/>
            </a:p>
          </p:txBody>
        </p:sp>
        <p:sp>
          <p:nvSpPr>
            <p:cNvPr id="4" name="TextBox 4"/>
            <p:cNvSpPr txBox="1"/>
            <p:nvPr/>
          </p:nvSpPr>
          <p:spPr>
            <a:xfrm>
              <a:off x="0" y="-47625"/>
              <a:ext cx="864197" cy="1712015"/>
            </a:xfrm>
            <a:prstGeom prst="rect">
              <a:avLst/>
            </a:prstGeom>
          </p:spPr>
          <p:txBody>
            <a:bodyPr lIns="50800" tIns="50800" rIns="50800" bIns="50800" rtlCol="0" anchor="ctr"/>
            <a:lstStyle/>
            <a:p>
              <a:pPr algn="ctr">
                <a:lnSpc>
                  <a:spcPts val="4199"/>
                </a:lnSpc>
              </a:pPr>
              <a:r>
                <a:rPr lang="en-US" sz="2999">
                  <a:solidFill>
                    <a:srgbClr val="FFFFFF"/>
                  </a:solidFill>
                  <a:latin typeface="Montserrat"/>
                  <a:ea typeface="Montserrat"/>
                  <a:cs typeface="Montserrat"/>
                  <a:sym typeface="Montserrat"/>
                </a:rPr>
                <a:t>Level 3: Process Review</a:t>
              </a:r>
            </a:p>
            <a:p>
              <a:pPr algn="ctr">
                <a:lnSpc>
                  <a:spcPts val="4199"/>
                </a:lnSpc>
              </a:pPr>
              <a:endParaRPr lang="en-US" sz="2999">
                <a:solidFill>
                  <a:srgbClr val="FFFFFF"/>
                </a:solidFill>
                <a:latin typeface="Montserrat"/>
                <a:ea typeface="Montserrat"/>
                <a:cs typeface="Montserrat"/>
                <a:sym typeface="Montserrat"/>
              </a:endParaRPr>
            </a:p>
            <a:p>
              <a:pPr algn="ctr">
                <a:lnSpc>
                  <a:spcPts val="4199"/>
                </a:lnSpc>
              </a:pPr>
              <a:r>
                <a:rPr lang="en-US" sz="2999">
                  <a:solidFill>
                    <a:srgbClr val="FFFFFF"/>
                  </a:solidFill>
                  <a:latin typeface="Montserrat"/>
                  <a:ea typeface="Montserrat"/>
                  <a:cs typeface="Montserrat"/>
                  <a:sym typeface="Montserrat"/>
                </a:rPr>
                <a:t>Compliance with institutional standard</a:t>
              </a:r>
            </a:p>
            <a:p>
              <a:pPr algn="ctr">
                <a:lnSpc>
                  <a:spcPts val="3499"/>
                </a:lnSpc>
              </a:pPr>
              <a:endParaRPr lang="en-US" sz="2999">
                <a:solidFill>
                  <a:srgbClr val="FFFFFF"/>
                </a:solidFill>
                <a:latin typeface="Montserrat"/>
                <a:ea typeface="Montserrat"/>
                <a:cs typeface="Montserrat"/>
                <a:sym typeface="Montserrat"/>
              </a:endParaRPr>
            </a:p>
          </p:txBody>
        </p:sp>
      </p:grpSp>
      <p:grpSp>
        <p:nvGrpSpPr>
          <p:cNvPr id="5" name="Group 5"/>
          <p:cNvGrpSpPr/>
          <p:nvPr/>
        </p:nvGrpSpPr>
        <p:grpSpPr>
          <a:xfrm>
            <a:off x="10990247" y="3464004"/>
            <a:ext cx="3250449" cy="6319480"/>
            <a:chOff x="0" y="0"/>
            <a:chExt cx="856085" cy="1664390"/>
          </a:xfrm>
        </p:grpSpPr>
        <p:sp>
          <p:nvSpPr>
            <p:cNvPr id="6" name="Freeform 6"/>
            <p:cNvSpPr/>
            <p:nvPr/>
          </p:nvSpPr>
          <p:spPr>
            <a:xfrm>
              <a:off x="0" y="0"/>
              <a:ext cx="856085" cy="1664390"/>
            </a:xfrm>
            <a:custGeom>
              <a:avLst/>
              <a:gdLst/>
              <a:ahLst/>
              <a:cxnLst/>
              <a:rect l="l" t="t" r="r" b="b"/>
              <a:pathLst>
                <a:path w="856085" h="1664390">
                  <a:moveTo>
                    <a:pt x="69072" y="0"/>
                  </a:moveTo>
                  <a:lnTo>
                    <a:pt x="787013" y="0"/>
                  </a:lnTo>
                  <a:cubicBezTo>
                    <a:pt x="825161" y="0"/>
                    <a:pt x="856085" y="30925"/>
                    <a:pt x="856085" y="69072"/>
                  </a:cubicBezTo>
                  <a:lnTo>
                    <a:pt x="856085" y="1595318"/>
                  </a:lnTo>
                  <a:cubicBezTo>
                    <a:pt x="856085" y="1633465"/>
                    <a:pt x="825161" y="1664390"/>
                    <a:pt x="787013" y="1664390"/>
                  </a:cubicBezTo>
                  <a:lnTo>
                    <a:pt x="69072" y="1664390"/>
                  </a:lnTo>
                  <a:cubicBezTo>
                    <a:pt x="30925" y="1664390"/>
                    <a:pt x="0" y="1633465"/>
                    <a:pt x="0" y="1595318"/>
                  </a:cubicBezTo>
                  <a:lnTo>
                    <a:pt x="0" y="69072"/>
                  </a:lnTo>
                  <a:cubicBezTo>
                    <a:pt x="0" y="30925"/>
                    <a:pt x="30925" y="0"/>
                    <a:pt x="69072" y="0"/>
                  </a:cubicBezTo>
                  <a:close/>
                </a:path>
              </a:pathLst>
            </a:custGeom>
            <a:solidFill>
              <a:srgbClr val="2E3542"/>
            </a:solidFill>
            <a:ln cap="rnd">
              <a:noFill/>
              <a:prstDash val="solid"/>
              <a:round/>
            </a:ln>
          </p:spPr>
          <p:txBody>
            <a:bodyPr/>
            <a:lstStyle/>
            <a:p>
              <a:endParaRPr lang="en-US"/>
            </a:p>
          </p:txBody>
        </p:sp>
        <p:sp>
          <p:nvSpPr>
            <p:cNvPr id="7" name="TextBox 7"/>
            <p:cNvSpPr txBox="1"/>
            <p:nvPr/>
          </p:nvSpPr>
          <p:spPr>
            <a:xfrm>
              <a:off x="0" y="-47625"/>
              <a:ext cx="856085" cy="1712015"/>
            </a:xfrm>
            <a:prstGeom prst="rect">
              <a:avLst/>
            </a:prstGeom>
          </p:spPr>
          <p:txBody>
            <a:bodyPr lIns="50800" tIns="50800" rIns="50800" bIns="50800" rtlCol="0" anchor="ctr"/>
            <a:lstStyle/>
            <a:p>
              <a:pPr algn="ctr">
                <a:lnSpc>
                  <a:spcPts val="4199"/>
                </a:lnSpc>
              </a:pPr>
              <a:r>
                <a:rPr lang="en-US" sz="2999">
                  <a:solidFill>
                    <a:srgbClr val="FFFFFF"/>
                  </a:solidFill>
                  <a:latin typeface="Montserrat"/>
                  <a:ea typeface="Montserrat"/>
                  <a:cs typeface="Montserrat"/>
                  <a:sym typeface="Montserrat"/>
                </a:rPr>
                <a:t>Level 2: Peer Review</a:t>
              </a:r>
            </a:p>
            <a:p>
              <a:pPr algn="ctr">
                <a:lnSpc>
                  <a:spcPts val="4199"/>
                </a:lnSpc>
              </a:pPr>
              <a:endParaRPr lang="en-US" sz="2999">
                <a:solidFill>
                  <a:srgbClr val="FFFFFF"/>
                </a:solidFill>
                <a:latin typeface="Montserrat"/>
                <a:ea typeface="Montserrat"/>
                <a:cs typeface="Montserrat"/>
                <a:sym typeface="Montserrat"/>
              </a:endParaRPr>
            </a:p>
            <a:p>
              <a:pPr algn="ctr">
                <a:lnSpc>
                  <a:spcPts val="4199"/>
                </a:lnSpc>
              </a:pPr>
              <a:r>
                <a:rPr lang="en-US" sz="2999">
                  <a:solidFill>
                    <a:srgbClr val="FFFFFF"/>
                  </a:solidFill>
                  <a:latin typeface="Montserrat"/>
                  <a:ea typeface="Montserrat"/>
                  <a:cs typeface="Montserrat"/>
                  <a:sym typeface="Montserrat"/>
                </a:rPr>
                <a:t>Independent verification by colleagues.</a:t>
              </a:r>
            </a:p>
            <a:p>
              <a:pPr algn="ctr">
                <a:lnSpc>
                  <a:spcPts val="3499"/>
                </a:lnSpc>
              </a:pPr>
              <a:endParaRPr lang="en-US" sz="2999">
                <a:solidFill>
                  <a:srgbClr val="FFFFFF"/>
                </a:solidFill>
                <a:latin typeface="Montserrat"/>
                <a:ea typeface="Montserrat"/>
                <a:cs typeface="Montserrat"/>
                <a:sym typeface="Montserrat"/>
              </a:endParaRPr>
            </a:p>
          </p:txBody>
        </p:sp>
      </p:grpSp>
      <p:grpSp>
        <p:nvGrpSpPr>
          <p:cNvPr id="8" name="Group 8"/>
          <p:cNvGrpSpPr/>
          <p:nvPr/>
        </p:nvGrpSpPr>
        <p:grpSpPr>
          <a:xfrm>
            <a:off x="7403189" y="3464004"/>
            <a:ext cx="3312049" cy="6319480"/>
            <a:chOff x="0" y="0"/>
            <a:chExt cx="872309" cy="1664390"/>
          </a:xfrm>
        </p:grpSpPr>
        <p:sp>
          <p:nvSpPr>
            <p:cNvPr id="9" name="Freeform 9"/>
            <p:cNvSpPr/>
            <p:nvPr/>
          </p:nvSpPr>
          <p:spPr>
            <a:xfrm>
              <a:off x="0" y="0"/>
              <a:ext cx="872309" cy="1664390"/>
            </a:xfrm>
            <a:custGeom>
              <a:avLst/>
              <a:gdLst/>
              <a:ahLst/>
              <a:cxnLst/>
              <a:rect l="l" t="t" r="r" b="b"/>
              <a:pathLst>
                <a:path w="872309" h="1664390">
                  <a:moveTo>
                    <a:pt x="67788" y="0"/>
                  </a:moveTo>
                  <a:lnTo>
                    <a:pt x="804522" y="0"/>
                  </a:lnTo>
                  <a:cubicBezTo>
                    <a:pt x="822500" y="0"/>
                    <a:pt x="839742" y="7142"/>
                    <a:pt x="852455" y="19855"/>
                  </a:cubicBezTo>
                  <a:cubicBezTo>
                    <a:pt x="865167" y="32567"/>
                    <a:pt x="872309" y="49809"/>
                    <a:pt x="872309" y="67788"/>
                  </a:cubicBezTo>
                  <a:lnTo>
                    <a:pt x="872309" y="1596602"/>
                  </a:lnTo>
                  <a:cubicBezTo>
                    <a:pt x="872309" y="1614581"/>
                    <a:pt x="865167" y="1631823"/>
                    <a:pt x="852455" y="1644535"/>
                  </a:cubicBezTo>
                  <a:cubicBezTo>
                    <a:pt x="839742" y="1657248"/>
                    <a:pt x="822500" y="1664390"/>
                    <a:pt x="804522" y="1664390"/>
                  </a:cubicBezTo>
                  <a:lnTo>
                    <a:pt x="67788" y="1664390"/>
                  </a:lnTo>
                  <a:cubicBezTo>
                    <a:pt x="49809" y="1664390"/>
                    <a:pt x="32567" y="1657248"/>
                    <a:pt x="19855" y="1644535"/>
                  </a:cubicBezTo>
                  <a:cubicBezTo>
                    <a:pt x="7142" y="1631823"/>
                    <a:pt x="0" y="1614581"/>
                    <a:pt x="0" y="1596602"/>
                  </a:cubicBezTo>
                  <a:lnTo>
                    <a:pt x="0" y="67788"/>
                  </a:lnTo>
                  <a:cubicBezTo>
                    <a:pt x="0" y="49809"/>
                    <a:pt x="7142" y="32567"/>
                    <a:pt x="19855" y="19855"/>
                  </a:cubicBezTo>
                  <a:cubicBezTo>
                    <a:pt x="32567" y="7142"/>
                    <a:pt x="49809" y="0"/>
                    <a:pt x="67788" y="0"/>
                  </a:cubicBezTo>
                  <a:close/>
                </a:path>
              </a:pathLst>
            </a:custGeom>
            <a:solidFill>
              <a:srgbClr val="2E3542"/>
            </a:solidFill>
            <a:ln cap="rnd">
              <a:noFill/>
              <a:prstDash val="solid"/>
              <a:round/>
            </a:ln>
          </p:spPr>
          <p:txBody>
            <a:bodyPr/>
            <a:lstStyle/>
            <a:p>
              <a:endParaRPr lang="en-US"/>
            </a:p>
          </p:txBody>
        </p:sp>
        <p:sp>
          <p:nvSpPr>
            <p:cNvPr id="10" name="TextBox 10"/>
            <p:cNvSpPr txBox="1"/>
            <p:nvPr/>
          </p:nvSpPr>
          <p:spPr>
            <a:xfrm>
              <a:off x="0" y="-57150"/>
              <a:ext cx="872309" cy="1721540"/>
            </a:xfrm>
            <a:prstGeom prst="rect">
              <a:avLst/>
            </a:prstGeom>
          </p:spPr>
          <p:txBody>
            <a:bodyPr lIns="50800" tIns="50800" rIns="50800" bIns="50800" rtlCol="0" anchor="ctr"/>
            <a:lstStyle/>
            <a:p>
              <a:pPr algn="ctr">
                <a:lnSpc>
                  <a:spcPts val="4200"/>
                </a:lnSpc>
              </a:pPr>
              <a:r>
                <a:rPr lang="en-US" sz="3000">
                  <a:solidFill>
                    <a:srgbClr val="FFFFFF"/>
                  </a:solidFill>
                  <a:latin typeface="Montserrat"/>
                  <a:ea typeface="Montserrat"/>
                  <a:cs typeface="Montserrat"/>
                  <a:sym typeface="Montserrat"/>
                </a:rPr>
                <a:t>Level 1: Self Review</a:t>
              </a:r>
            </a:p>
            <a:p>
              <a:pPr algn="ctr">
                <a:lnSpc>
                  <a:spcPts val="4200"/>
                </a:lnSpc>
              </a:pPr>
              <a:endParaRPr lang="en-US" sz="3000">
                <a:solidFill>
                  <a:srgbClr val="FFFFFF"/>
                </a:solidFill>
                <a:latin typeface="Montserrat"/>
                <a:ea typeface="Montserrat"/>
                <a:cs typeface="Montserrat"/>
                <a:sym typeface="Montserrat"/>
              </a:endParaRPr>
            </a:p>
            <a:p>
              <a:pPr algn="ctr">
                <a:lnSpc>
                  <a:spcPts val="4200"/>
                </a:lnSpc>
              </a:pPr>
              <a:r>
                <a:rPr lang="en-US" sz="3000">
                  <a:solidFill>
                    <a:srgbClr val="FFFFFF"/>
                  </a:solidFill>
                  <a:latin typeface="Montserrat"/>
                  <a:ea typeface="Montserrat"/>
                  <a:cs typeface="Montserrat"/>
                  <a:sym typeface="Montserrat"/>
                </a:rPr>
                <a:t>Ensure clarity, completeness, and correctness</a:t>
              </a:r>
            </a:p>
            <a:p>
              <a:pPr algn="ctr">
                <a:lnSpc>
                  <a:spcPts val="4200"/>
                </a:lnSpc>
              </a:pPr>
              <a:endParaRPr lang="en-US" sz="3000">
                <a:solidFill>
                  <a:srgbClr val="FFFFFF"/>
                </a:solidFill>
                <a:latin typeface="Montserrat"/>
                <a:ea typeface="Montserrat"/>
                <a:cs typeface="Montserrat"/>
                <a:sym typeface="Montserrat"/>
              </a:endParaRPr>
            </a:p>
          </p:txBody>
        </p:sp>
      </p:grpSp>
      <p:sp>
        <p:nvSpPr>
          <p:cNvPr id="11" name="Freeform 11"/>
          <p:cNvSpPr/>
          <p:nvPr/>
        </p:nvSpPr>
        <p:spPr>
          <a:xfrm>
            <a:off x="485193" y="2365461"/>
            <a:ext cx="6917995" cy="6892839"/>
          </a:xfrm>
          <a:custGeom>
            <a:avLst/>
            <a:gdLst/>
            <a:ahLst/>
            <a:cxnLst/>
            <a:rect l="l" t="t" r="r" b="b"/>
            <a:pathLst>
              <a:path w="6917995" h="6892839">
                <a:moveTo>
                  <a:pt x="0" y="0"/>
                </a:moveTo>
                <a:lnTo>
                  <a:pt x="6917996" y="0"/>
                </a:lnTo>
                <a:lnTo>
                  <a:pt x="6917996" y="6892839"/>
                </a:lnTo>
                <a:lnTo>
                  <a:pt x="0" y="68928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3021323" y="1318442"/>
            <a:ext cx="12075782" cy="723519"/>
          </a:xfrm>
          <a:prstGeom prst="rect">
            <a:avLst/>
          </a:prstGeom>
        </p:spPr>
        <p:txBody>
          <a:bodyPr lIns="0" tIns="0" rIns="0" bIns="0" rtlCol="0" anchor="t">
            <a:spAutoFit/>
          </a:bodyPr>
          <a:lstStyle/>
          <a:p>
            <a:pPr algn="l">
              <a:lnSpc>
                <a:spcPts val="5733"/>
              </a:lnSpc>
            </a:pPr>
            <a:r>
              <a:rPr lang="en-US" sz="4900" b="1">
                <a:solidFill>
                  <a:srgbClr val="2E3542"/>
                </a:solidFill>
                <a:latin typeface="Montserrat Bold"/>
                <a:ea typeface="Montserrat Bold"/>
                <a:cs typeface="Montserrat Bold"/>
                <a:sym typeface="Montserrat Bold"/>
              </a:rPr>
              <a:t>Three-Level Accuracy Review Model</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rgbClr val="FC9918"/>
        </a:solidFill>
        <a:effectLst/>
      </p:bgPr>
    </p:bg>
    <p:spTree>
      <p:nvGrpSpPr>
        <p:cNvPr id="1" name=""/>
        <p:cNvGrpSpPr/>
        <p:nvPr/>
      </p:nvGrpSpPr>
      <p:grpSpPr>
        <a:xfrm>
          <a:off x="0" y="0"/>
          <a:ext cx="0" cy="0"/>
          <a:chOff x="0" y="0"/>
          <a:chExt cx="0" cy="0"/>
        </a:xfrm>
      </p:grpSpPr>
      <p:grpSp>
        <p:nvGrpSpPr>
          <p:cNvPr id="2" name="Group 2"/>
          <p:cNvGrpSpPr/>
          <p:nvPr/>
        </p:nvGrpSpPr>
        <p:grpSpPr>
          <a:xfrm>
            <a:off x="14580755" y="2601603"/>
            <a:ext cx="3281249" cy="6319480"/>
            <a:chOff x="0" y="0"/>
            <a:chExt cx="864197" cy="1664390"/>
          </a:xfrm>
        </p:grpSpPr>
        <p:sp>
          <p:nvSpPr>
            <p:cNvPr id="3" name="Freeform 3"/>
            <p:cNvSpPr/>
            <p:nvPr/>
          </p:nvSpPr>
          <p:spPr>
            <a:xfrm>
              <a:off x="0" y="0"/>
              <a:ext cx="864197" cy="1664390"/>
            </a:xfrm>
            <a:custGeom>
              <a:avLst/>
              <a:gdLst/>
              <a:ahLst/>
              <a:cxnLst/>
              <a:rect l="l" t="t" r="r" b="b"/>
              <a:pathLst>
                <a:path w="864197" h="1664390">
                  <a:moveTo>
                    <a:pt x="68424" y="0"/>
                  </a:moveTo>
                  <a:lnTo>
                    <a:pt x="795774" y="0"/>
                  </a:lnTo>
                  <a:cubicBezTo>
                    <a:pt x="813921" y="0"/>
                    <a:pt x="831325" y="7209"/>
                    <a:pt x="844157" y="20041"/>
                  </a:cubicBezTo>
                  <a:cubicBezTo>
                    <a:pt x="856988" y="32873"/>
                    <a:pt x="864197" y="50277"/>
                    <a:pt x="864197" y="68424"/>
                  </a:cubicBezTo>
                  <a:lnTo>
                    <a:pt x="864197" y="1595966"/>
                  </a:lnTo>
                  <a:cubicBezTo>
                    <a:pt x="864197" y="1614113"/>
                    <a:pt x="856988" y="1631517"/>
                    <a:pt x="844157" y="1644349"/>
                  </a:cubicBezTo>
                  <a:cubicBezTo>
                    <a:pt x="831325" y="1657181"/>
                    <a:pt x="813921" y="1664390"/>
                    <a:pt x="795774" y="1664390"/>
                  </a:cubicBezTo>
                  <a:lnTo>
                    <a:pt x="68424" y="1664390"/>
                  </a:lnTo>
                  <a:cubicBezTo>
                    <a:pt x="50277" y="1664390"/>
                    <a:pt x="32873" y="1657181"/>
                    <a:pt x="20041" y="1644349"/>
                  </a:cubicBezTo>
                  <a:cubicBezTo>
                    <a:pt x="7209" y="1631517"/>
                    <a:pt x="0" y="1614113"/>
                    <a:pt x="0" y="1595966"/>
                  </a:cubicBezTo>
                  <a:lnTo>
                    <a:pt x="0" y="68424"/>
                  </a:lnTo>
                  <a:cubicBezTo>
                    <a:pt x="0" y="50277"/>
                    <a:pt x="7209" y="32873"/>
                    <a:pt x="20041" y="20041"/>
                  </a:cubicBezTo>
                  <a:cubicBezTo>
                    <a:pt x="32873" y="7209"/>
                    <a:pt x="50277" y="0"/>
                    <a:pt x="68424" y="0"/>
                  </a:cubicBezTo>
                  <a:close/>
                </a:path>
              </a:pathLst>
            </a:custGeom>
            <a:solidFill>
              <a:srgbClr val="2E3542"/>
            </a:solidFill>
            <a:ln cap="rnd">
              <a:noFill/>
              <a:prstDash val="solid"/>
              <a:round/>
            </a:ln>
          </p:spPr>
          <p:txBody>
            <a:bodyPr/>
            <a:lstStyle/>
            <a:p>
              <a:endParaRPr lang="en-US"/>
            </a:p>
          </p:txBody>
        </p:sp>
        <p:sp>
          <p:nvSpPr>
            <p:cNvPr id="4" name="TextBox 4"/>
            <p:cNvSpPr txBox="1"/>
            <p:nvPr/>
          </p:nvSpPr>
          <p:spPr>
            <a:xfrm>
              <a:off x="0" y="-47625"/>
              <a:ext cx="864197" cy="1712015"/>
            </a:xfrm>
            <a:prstGeom prst="rect">
              <a:avLst/>
            </a:prstGeom>
          </p:spPr>
          <p:txBody>
            <a:bodyPr lIns="50800" tIns="50800" rIns="50800" bIns="50800" rtlCol="0" anchor="ctr"/>
            <a:lstStyle/>
            <a:p>
              <a:pPr algn="ctr">
                <a:lnSpc>
                  <a:spcPts val="4199"/>
                </a:lnSpc>
              </a:pPr>
              <a:r>
                <a:rPr lang="en-US" sz="2999">
                  <a:solidFill>
                    <a:srgbClr val="FFFFFF"/>
                  </a:solidFill>
                  <a:latin typeface="Montserrat"/>
                  <a:ea typeface="Montserrat"/>
                  <a:cs typeface="Montserrat"/>
                  <a:sym typeface="Montserrat"/>
                </a:rPr>
                <a:t>Level 3: Process Review</a:t>
              </a:r>
            </a:p>
            <a:p>
              <a:pPr algn="ctr">
                <a:lnSpc>
                  <a:spcPts val="4199"/>
                </a:lnSpc>
              </a:pPr>
              <a:endParaRPr lang="en-US" sz="2999">
                <a:solidFill>
                  <a:srgbClr val="FFFFFF"/>
                </a:solidFill>
                <a:latin typeface="Montserrat"/>
                <a:ea typeface="Montserrat"/>
                <a:cs typeface="Montserrat"/>
                <a:sym typeface="Montserrat"/>
              </a:endParaRPr>
            </a:p>
            <a:p>
              <a:pPr algn="ctr">
                <a:lnSpc>
                  <a:spcPts val="4199"/>
                </a:lnSpc>
              </a:pPr>
              <a:r>
                <a:rPr lang="en-US" sz="2999">
                  <a:solidFill>
                    <a:srgbClr val="FFFFFF"/>
                  </a:solidFill>
                  <a:latin typeface="Montserrat"/>
                  <a:ea typeface="Montserrat"/>
                  <a:cs typeface="Montserrat"/>
                  <a:sym typeface="Montserrat"/>
                </a:rPr>
                <a:t>Compliance, format, approval</a:t>
              </a:r>
            </a:p>
            <a:p>
              <a:pPr algn="ctr">
                <a:lnSpc>
                  <a:spcPts val="3499"/>
                </a:lnSpc>
              </a:pPr>
              <a:endParaRPr lang="en-US" sz="2999">
                <a:solidFill>
                  <a:srgbClr val="FFFFFF"/>
                </a:solidFill>
                <a:latin typeface="Montserrat"/>
                <a:ea typeface="Montserrat"/>
                <a:cs typeface="Montserrat"/>
                <a:sym typeface="Montserrat"/>
              </a:endParaRPr>
            </a:p>
          </p:txBody>
        </p:sp>
      </p:grpSp>
      <p:grpSp>
        <p:nvGrpSpPr>
          <p:cNvPr id="5" name="Group 5"/>
          <p:cNvGrpSpPr/>
          <p:nvPr/>
        </p:nvGrpSpPr>
        <p:grpSpPr>
          <a:xfrm>
            <a:off x="11008180" y="2601603"/>
            <a:ext cx="3250449" cy="6319480"/>
            <a:chOff x="0" y="0"/>
            <a:chExt cx="856085" cy="1664390"/>
          </a:xfrm>
        </p:grpSpPr>
        <p:sp>
          <p:nvSpPr>
            <p:cNvPr id="6" name="Freeform 6"/>
            <p:cNvSpPr/>
            <p:nvPr/>
          </p:nvSpPr>
          <p:spPr>
            <a:xfrm>
              <a:off x="0" y="0"/>
              <a:ext cx="856085" cy="1664390"/>
            </a:xfrm>
            <a:custGeom>
              <a:avLst/>
              <a:gdLst/>
              <a:ahLst/>
              <a:cxnLst/>
              <a:rect l="l" t="t" r="r" b="b"/>
              <a:pathLst>
                <a:path w="856085" h="1664390">
                  <a:moveTo>
                    <a:pt x="69072" y="0"/>
                  </a:moveTo>
                  <a:lnTo>
                    <a:pt x="787013" y="0"/>
                  </a:lnTo>
                  <a:cubicBezTo>
                    <a:pt x="825161" y="0"/>
                    <a:pt x="856085" y="30925"/>
                    <a:pt x="856085" y="69072"/>
                  </a:cubicBezTo>
                  <a:lnTo>
                    <a:pt x="856085" y="1595318"/>
                  </a:lnTo>
                  <a:cubicBezTo>
                    <a:pt x="856085" y="1633465"/>
                    <a:pt x="825161" y="1664390"/>
                    <a:pt x="787013" y="1664390"/>
                  </a:cubicBezTo>
                  <a:lnTo>
                    <a:pt x="69072" y="1664390"/>
                  </a:lnTo>
                  <a:cubicBezTo>
                    <a:pt x="30925" y="1664390"/>
                    <a:pt x="0" y="1633465"/>
                    <a:pt x="0" y="1595318"/>
                  </a:cubicBezTo>
                  <a:lnTo>
                    <a:pt x="0" y="69072"/>
                  </a:lnTo>
                  <a:cubicBezTo>
                    <a:pt x="0" y="30925"/>
                    <a:pt x="30925" y="0"/>
                    <a:pt x="69072" y="0"/>
                  </a:cubicBezTo>
                  <a:close/>
                </a:path>
              </a:pathLst>
            </a:custGeom>
            <a:solidFill>
              <a:srgbClr val="2E3542"/>
            </a:solidFill>
            <a:ln cap="rnd">
              <a:noFill/>
              <a:prstDash val="solid"/>
              <a:round/>
            </a:ln>
          </p:spPr>
          <p:txBody>
            <a:bodyPr/>
            <a:lstStyle/>
            <a:p>
              <a:endParaRPr lang="en-US"/>
            </a:p>
          </p:txBody>
        </p:sp>
        <p:sp>
          <p:nvSpPr>
            <p:cNvPr id="7" name="TextBox 7"/>
            <p:cNvSpPr txBox="1"/>
            <p:nvPr/>
          </p:nvSpPr>
          <p:spPr>
            <a:xfrm>
              <a:off x="0" y="-47625"/>
              <a:ext cx="856085" cy="1712015"/>
            </a:xfrm>
            <a:prstGeom prst="rect">
              <a:avLst/>
            </a:prstGeom>
          </p:spPr>
          <p:txBody>
            <a:bodyPr lIns="50800" tIns="50800" rIns="50800" bIns="50800" rtlCol="0" anchor="ctr"/>
            <a:lstStyle/>
            <a:p>
              <a:pPr algn="ctr">
                <a:lnSpc>
                  <a:spcPts val="4199"/>
                </a:lnSpc>
              </a:pPr>
              <a:r>
                <a:rPr lang="en-US" sz="2999">
                  <a:solidFill>
                    <a:srgbClr val="FFFFFF"/>
                  </a:solidFill>
                  <a:latin typeface="Montserrat"/>
                  <a:ea typeface="Montserrat"/>
                  <a:cs typeface="Montserrat"/>
                  <a:sym typeface="Montserrat"/>
                </a:rPr>
                <a:t>Level 2: Peer Review</a:t>
              </a:r>
            </a:p>
            <a:p>
              <a:pPr algn="ctr">
                <a:lnSpc>
                  <a:spcPts val="4199"/>
                </a:lnSpc>
              </a:pPr>
              <a:endParaRPr lang="en-US" sz="2999">
                <a:solidFill>
                  <a:srgbClr val="FFFFFF"/>
                </a:solidFill>
                <a:latin typeface="Montserrat"/>
                <a:ea typeface="Montserrat"/>
                <a:cs typeface="Montserrat"/>
                <a:sym typeface="Montserrat"/>
              </a:endParaRPr>
            </a:p>
            <a:p>
              <a:pPr algn="ctr">
                <a:lnSpc>
                  <a:spcPts val="3499"/>
                </a:lnSpc>
              </a:pPr>
              <a:r>
                <a:rPr lang="en-US" sz="2499">
                  <a:solidFill>
                    <a:srgbClr val="FFFFFF"/>
                  </a:solidFill>
                  <a:latin typeface="Montserrat"/>
                  <a:ea typeface="Montserrat"/>
                  <a:cs typeface="Montserrat"/>
                  <a:sym typeface="Montserrat"/>
                </a:rPr>
                <a:t>Logic, clarity, consistency </a:t>
              </a:r>
            </a:p>
          </p:txBody>
        </p:sp>
      </p:grpSp>
      <p:grpSp>
        <p:nvGrpSpPr>
          <p:cNvPr id="8" name="Group 8"/>
          <p:cNvGrpSpPr/>
          <p:nvPr/>
        </p:nvGrpSpPr>
        <p:grpSpPr>
          <a:xfrm>
            <a:off x="7374006" y="2601603"/>
            <a:ext cx="3312049" cy="6319480"/>
            <a:chOff x="0" y="0"/>
            <a:chExt cx="872309" cy="1664390"/>
          </a:xfrm>
        </p:grpSpPr>
        <p:sp>
          <p:nvSpPr>
            <p:cNvPr id="9" name="Freeform 9"/>
            <p:cNvSpPr/>
            <p:nvPr/>
          </p:nvSpPr>
          <p:spPr>
            <a:xfrm>
              <a:off x="0" y="0"/>
              <a:ext cx="872309" cy="1664390"/>
            </a:xfrm>
            <a:custGeom>
              <a:avLst/>
              <a:gdLst/>
              <a:ahLst/>
              <a:cxnLst/>
              <a:rect l="l" t="t" r="r" b="b"/>
              <a:pathLst>
                <a:path w="872309" h="1664390">
                  <a:moveTo>
                    <a:pt x="67788" y="0"/>
                  </a:moveTo>
                  <a:lnTo>
                    <a:pt x="804522" y="0"/>
                  </a:lnTo>
                  <a:cubicBezTo>
                    <a:pt x="822500" y="0"/>
                    <a:pt x="839742" y="7142"/>
                    <a:pt x="852455" y="19855"/>
                  </a:cubicBezTo>
                  <a:cubicBezTo>
                    <a:pt x="865167" y="32567"/>
                    <a:pt x="872309" y="49809"/>
                    <a:pt x="872309" y="67788"/>
                  </a:cubicBezTo>
                  <a:lnTo>
                    <a:pt x="872309" y="1596602"/>
                  </a:lnTo>
                  <a:cubicBezTo>
                    <a:pt x="872309" y="1614581"/>
                    <a:pt x="865167" y="1631823"/>
                    <a:pt x="852455" y="1644535"/>
                  </a:cubicBezTo>
                  <a:cubicBezTo>
                    <a:pt x="839742" y="1657248"/>
                    <a:pt x="822500" y="1664390"/>
                    <a:pt x="804522" y="1664390"/>
                  </a:cubicBezTo>
                  <a:lnTo>
                    <a:pt x="67788" y="1664390"/>
                  </a:lnTo>
                  <a:cubicBezTo>
                    <a:pt x="49809" y="1664390"/>
                    <a:pt x="32567" y="1657248"/>
                    <a:pt x="19855" y="1644535"/>
                  </a:cubicBezTo>
                  <a:cubicBezTo>
                    <a:pt x="7142" y="1631823"/>
                    <a:pt x="0" y="1614581"/>
                    <a:pt x="0" y="1596602"/>
                  </a:cubicBezTo>
                  <a:lnTo>
                    <a:pt x="0" y="67788"/>
                  </a:lnTo>
                  <a:cubicBezTo>
                    <a:pt x="0" y="49809"/>
                    <a:pt x="7142" y="32567"/>
                    <a:pt x="19855" y="19855"/>
                  </a:cubicBezTo>
                  <a:cubicBezTo>
                    <a:pt x="32567" y="7142"/>
                    <a:pt x="49809" y="0"/>
                    <a:pt x="67788" y="0"/>
                  </a:cubicBezTo>
                  <a:close/>
                </a:path>
              </a:pathLst>
            </a:custGeom>
            <a:solidFill>
              <a:srgbClr val="2E3542"/>
            </a:solidFill>
            <a:ln cap="rnd">
              <a:noFill/>
              <a:prstDash val="solid"/>
              <a:round/>
            </a:ln>
          </p:spPr>
          <p:txBody>
            <a:bodyPr/>
            <a:lstStyle/>
            <a:p>
              <a:endParaRPr lang="en-US"/>
            </a:p>
          </p:txBody>
        </p:sp>
        <p:sp>
          <p:nvSpPr>
            <p:cNvPr id="10" name="TextBox 10"/>
            <p:cNvSpPr txBox="1"/>
            <p:nvPr/>
          </p:nvSpPr>
          <p:spPr>
            <a:xfrm>
              <a:off x="0" y="-57150"/>
              <a:ext cx="872309" cy="1721540"/>
            </a:xfrm>
            <a:prstGeom prst="rect">
              <a:avLst/>
            </a:prstGeom>
          </p:spPr>
          <p:txBody>
            <a:bodyPr lIns="50800" tIns="50800" rIns="50800" bIns="50800" rtlCol="0" anchor="ctr"/>
            <a:lstStyle/>
            <a:p>
              <a:pPr algn="ctr">
                <a:lnSpc>
                  <a:spcPts val="4200"/>
                </a:lnSpc>
              </a:pPr>
              <a:r>
                <a:rPr lang="en-US" sz="3000">
                  <a:solidFill>
                    <a:srgbClr val="FFFFFF"/>
                  </a:solidFill>
                  <a:latin typeface="Montserrat"/>
                  <a:ea typeface="Montserrat"/>
                  <a:cs typeface="Montserrat"/>
                  <a:sym typeface="Montserrat"/>
                </a:rPr>
                <a:t>Level 1: Self Review</a:t>
              </a:r>
            </a:p>
            <a:p>
              <a:pPr algn="ctr">
                <a:lnSpc>
                  <a:spcPts val="4200"/>
                </a:lnSpc>
              </a:pPr>
              <a:endParaRPr lang="en-US" sz="3000">
                <a:solidFill>
                  <a:srgbClr val="FFFFFF"/>
                </a:solidFill>
                <a:latin typeface="Montserrat"/>
                <a:ea typeface="Montserrat"/>
                <a:cs typeface="Montserrat"/>
                <a:sym typeface="Montserrat"/>
              </a:endParaRPr>
            </a:p>
            <a:p>
              <a:pPr algn="ctr">
                <a:lnSpc>
                  <a:spcPts val="4200"/>
                </a:lnSpc>
              </a:pPr>
              <a:r>
                <a:rPr lang="en-US" sz="3000">
                  <a:solidFill>
                    <a:srgbClr val="FFFFFF"/>
                  </a:solidFill>
                  <a:latin typeface="Montserrat"/>
                  <a:ea typeface="Montserrat"/>
                  <a:cs typeface="Montserrat"/>
                  <a:sym typeface="Montserrat"/>
                </a:rPr>
                <a:t>Grammar, numbers, completeness</a:t>
              </a:r>
            </a:p>
          </p:txBody>
        </p:sp>
      </p:grpSp>
      <p:sp>
        <p:nvSpPr>
          <p:cNvPr id="11" name="Freeform 11"/>
          <p:cNvSpPr/>
          <p:nvPr/>
        </p:nvSpPr>
        <p:spPr>
          <a:xfrm>
            <a:off x="701928" y="2381317"/>
            <a:ext cx="6367886" cy="6171061"/>
          </a:xfrm>
          <a:custGeom>
            <a:avLst/>
            <a:gdLst/>
            <a:ahLst/>
            <a:cxnLst/>
            <a:rect l="l" t="t" r="r" b="b"/>
            <a:pathLst>
              <a:path w="6367886" h="6171061">
                <a:moveTo>
                  <a:pt x="0" y="0"/>
                </a:moveTo>
                <a:lnTo>
                  <a:pt x="6367886" y="0"/>
                </a:lnTo>
                <a:lnTo>
                  <a:pt x="6367886" y="6171060"/>
                </a:lnTo>
                <a:lnTo>
                  <a:pt x="0" y="617106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2992140" y="943423"/>
            <a:ext cx="12075782" cy="723519"/>
          </a:xfrm>
          <a:prstGeom prst="rect">
            <a:avLst/>
          </a:prstGeom>
        </p:spPr>
        <p:txBody>
          <a:bodyPr lIns="0" tIns="0" rIns="0" bIns="0" rtlCol="0" anchor="t">
            <a:spAutoFit/>
          </a:bodyPr>
          <a:lstStyle/>
          <a:p>
            <a:pPr algn="l">
              <a:lnSpc>
                <a:spcPts val="5733"/>
              </a:lnSpc>
            </a:pPr>
            <a:r>
              <a:rPr lang="en-US" sz="4900" b="1">
                <a:solidFill>
                  <a:srgbClr val="2E3542"/>
                </a:solidFill>
                <a:latin typeface="Montserrat Bold"/>
                <a:ea typeface="Montserrat Bold"/>
                <a:cs typeface="Montserrat Bold"/>
                <a:sym typeface="Montserrat Bold"/>
              </a:rPr>
              <a:t>Three-Level Accuracy Review Model</a:t>
            </a:r>
          </a:p>
        </p:txBody>
      </p:sp>
      <p:sp>
        <p:nvSpPr>
          <p:cNvPr id="13" name="TextBox 13"/>
          <p:cNvSpPr txBox="1"/>
          <p:nvPr/>
        </p:nvSpPr>
        <p:spPr>
          <a:xfrm>
            <a:off x="3204793" y="9187783"/>
            <a:ext cx="12075782" cy="671018"/>
          </a:xfrm>
          <a:prstGeom prst="rect">
            <a:avLst/>
          </a:prstGeom>
        </p:spPr>
        <p:txBody>
          <a:bodyPr wrap="square" lIns="0" tIns="0" rIns="0" bIns="0" rtlCol="0" anchor="t">
            <a:spAutoFit/>
          </a:bodyPr>
          <a:lstStyle/>
          <a:p>
            <a:pPr algn="ctr">
              <a:lnSpc>
                <a:spcPts val="5599"/>
              </a:lnSpc>
            </a:pPr>
            <a:r>
              <a:rPr lang="en-US" sz="3999" b="1" i="1" dirty="0">
                <a:solidFill>
                  <a:srgbClr val="000000"/>
                </a:solidFill>
                <a:latin typeface="Canva Sans Bold Italics"/>
                <a:ea typeface="Canva Sans Bold Italics"/>
                <a:cs typeface="Canva Sans Bold Italics"/>
                <a:sym typeface="Canva Sans Bold Italics"/>
              </a:rPr>
              <a:t>Quality improves when responsibility is shared</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59252" cy="8229600"/>
            <a:chOff x="0" y="0"/>
            <a:chExt cx="4282272" cy="2167467"/>
          </a:xfrm>
        </p:grpSpPr>
        <p:sp>
          <p:nvSpPr>
            <p:cNvPr id="3" name="Freeform 3"/>
            <p:cNvSpPr/>
            <p:nvPr/>
          </p:nvSpPr>
          <p:spPr>
            <a:xfrm>
              <a:off x="0" y="0"/>
              <a:ext cx="4282272" cy="2167467"/>
            </a:xfrm>
            <a:custGeom>
              <a:avLst/>
              <a:gdLst/>
              <a:ahLst/>
              <a:cxnLst/>
              <a:rect l="l" t="t" r="r" b="b"/>
              <a:pathLst>
                <a:path w="4282272" h="2167467">
                  <a:moveTo>
                    <a:pt x="0" y="0"/>
                  </a:moveTo>
                  <a:lnTo>
                    <a:pt x="4282272" y="0"/>
                  </a:lnTo>
                  <a:lnTo>
                    <a:pt x="4282272" y="2167467"/>
                  </a:lnTo>
                  <a:lnTo>
                    <a:pt x="0" y="2167467"/>
                  </a:lnTo>
                  <a:close/>
                </a:path>
              </a:pathLst>
            </a:custGeom>
            <a:solidFill>
              <a:srgbClr val="FF751F">
                <a:alpha val="35686"/>
              </a:srgbClr>
            </a:solidFill>
          </p:spPr>
          <p:txBody>
            <a:bodyPr/>
            <a:lstStyle/>
            <a:p>
              <a:endParaRPr lang="en-US"/>
            </a:p>
          </p:txBody>
        </p:sp>
        <p:sp>
          <p:nvSpPr>
            <p:cNvPr id="4" name="TextBox 4"/>
            <p:cNvSpPr txBox="1"/>
            <p:nvPr/>
          </p:nvSpPr>
          <p:spPr>
            <a:xfrm>
              <a:off x="0" y="-38100"/>
              <a:ext cx="4282272" cy="2205567"/>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361505" y="2417035"/>
            <a:ext cx="8559844" cy="4940300"/>
          </a:xfrm>
          <a:prstGeom prst="rect">
            <a:avLst/>
          </a:prstGeom>
        </p:spPr>
        <p:txBody>
          <a:bodyPr lIns="0" tIns="0" rIns="0" bIns="0" rtlCol="0" anchor="t">
            <a:spAutoFit/>
          </a:bodyPr>
          <a:lstStyle/>
          <a:p>
            <a:pPr algn="l">
              <a:lnSpc>
                <a:spcPts val="4900"/>
              </a:lnSpc>
            </a:pPr>
            <a:r>
              <a:rPr lang="en-US" sz="3500">
                <a:solidFill>
                  <a:srgbClr val="000000"/>
                </a:solidFill>
                <a:latin typeface="Montserrat"/>
                <a:ea typeface="Montserrat"/>
                <a:cs typeface="Montserrat"/>
                <a:sym typeface="Montserrat"/>
              </a:rPr>
              <a:t>1. One time management improvement:</a:t>
            </a:r>
          </a:p>
          <a:p>
            <a:pPr algn="l">
              <a:lnSpc>
                <a:spcPts val="4900"/>
              </a:lnSpc>
            </a:pPr>
            <a:r>
              <a:rPr lang="en-US" sz="3500">
                <a:solidFill>
                  <a:srgbClr val="000000"/>
                </a:solidFill>
                <a:latin typeface="Montserrat"/>
                <a:ea typeface="Montserrat"/>
                <a:cs typeface="Montserrat"/>
                <a:sym typeface="Montserrat"/>
              </a:rPr>
              <a:t>(e.g., “I will start tasks earlier”)</a:t>
            </a:r>
          </a:p>
          <a:p>
            <a:pPr algn="l">
              <a:lnSpc>
                <a:spcPts val="4900"/>
              </a:lnSpc>
            </a:pPr>
            <a:endParaRPr lang="en-US" sz="3500">
              <a:solidFill>
                <a:srgbClr val="000000"/>
              </a:solidFill>
              <a:latin typeface="Montserrat"/>
              <a:ea typeface="Montserrat"/>
              <a:cs typeface="Montserrat"/>
              <a:sym typeface="Montserrat"/>
            </a:endParaRPr>
          </a:p>
          <a:p>
            <a:pPr algn="l">
              <a:lnSpc>
                <a:spcPts val="4900"/>
              </a:lnSpc>
            </a:pPr>
            <a:r>
              <a:rPr lang="en-US" sz="3500">
                <a:solidFill>
                  <a:srgbClr val="000000"/>
                </a:solidFill>
                <a:latin typeface="Montserrat"/>
                <a:ea typeface="Montserrat"/>
                <a:cs typeface="Montserrat"/>
                <a:sym typeface="Montserrat"/>
              </a:rPr>
              <a:t>2. One quality habit:</a:t>
            </a:r>
          </a:p>
          <a:p>
            <a:pPr algn="l">
              <a:lnSpc>
                <a:spcPts val="4900"/>
              </a:lnSpc>
            </a:pPr>
            <a:r>
              <a:rPr lang="en-US" sz="3500">
                <a:solidFill>
                  <a:srgbClr val="000000"/>
                </a:solidFill>
                <a:latin typeface="Montserrat"/>
                <a:ea typeface="Montserrat"/>
                <a:cs typeface="Montserrat"/>
                <a:sym typeface="Montserrat"/>
              </a:rPr>
              <a:t>(e.g., “I will always do a final review before submission”)</a:t>
            </a:r>
          </a:p>
          <a:p>
            <a:pPr algn="l">
              <a:lnSpc>
                <a:spcPts val="4900"/>
              </a:lnSpc>
            </a:pPr>
            <a:endParaRPr lang="en-US" sz="3500">
              <a:solidFill>
                <a:srgbClr val="000000"/>
              </a:solidFill>
              <a:latin typeface="Montserrat"/>
              <a:ea typeface="Montserrat"/>
              <a:cs typeface="Montserrat"/>
              <a:sym typeface="Montserrat"/>
            </a:endParaRPr>
          </a:p>
        </p:txBody>
      </p:sp>
      <p:sp>
        <p:nvSpPr>
          <p:cNvPr id="6" name="Freeform 6"/>
          <p:cNvSpPr/>
          <p:nvPr/>
        </p:nvSpPr>
        <p:spPr>
          <a:xfrm>
            <a:off x="2964770" y="2493235"/>
            <a:ext cx="3968006" cy="4796491"/>
          </a:xfrm>
          <a:custGeom>
            <a:avLst/>
            <a:gdLst/>
            <a:ahLst/>
            <a:cxnLst/>
            <a:rect l="l" t="t" r="r" b="b"/>
            <a:pathLst>
              <a:path w="3968006" h="4796491">
                <a:moveTo>
                  <a:pt x="0" y="0"/>
                </a:moveTo>
                <a:lnTo>
                  <a:pt x="3968006" y="0"/>
                </a:lnTo>
                <a:lnTo>
                  <a:pt x="3968006" y="4796492"/>
                </a:lnTo>
                <a:lnTo>
                  <a:pt x="0" y="4796492"/>
                </a:lnTo>
                <a:lnTo>
                  <a:pt x="0" y="0"/>
                </a:lnTo>
                <a:close/>
              </a:path>
            </a:pathLst>
          </a:custGeom>
          <a:blipFill>
            <a:blip>
              <a:extLst>
                <a:ext uri="{96DAC541-7B7A-43D3-8B79-37D633B846F1}">
                  <asvg:svgBlip xmlns:asvg="http://schemas.microsoft.com/office/drawing/2016/SVG/main" r:embed="rId2"/>
                </a:ext>
              </a:extLst>
            </a:blip>
            <a:stretch>
              <a:fillRect/>
            </a:stretch>
          </a:blipFill>
          <a:ln w="95250" cap="sq">
            <a:solidFill>
              <a:srgbClr val="000000"/>
            </a:solidFill>
            <a:prstDash val="solid"/>
            <a:miter/>
          </a:ln>
        </p:spPr>
        <p:txBody>
          <a:bodyPr/>
          <a:lstStyle/>
          <a:p>
            <a:endParaRPr lang="en-US"/>
          </a:p>
        </p:txBody>
      </p:sp>
      <p:sp>
        <p:nvSpPr>
          <p:cNvPr id="7" name="TextBox 7"/>
          <p:cNvSpPr txBox="1"/>
          <p:nvPr/>
        </p:nvSpPr>
        <p:spPr>
          <a:xfrm>
            <a:off x="8391807" y="1302506"/>
            <a:ext cx="7529542" cy="762000"/>
          </a:xfrm>
          <a:prstGeom prst="rect">
            <a:avLst/>
          </a:prstGeom>
        </p:spPr>
        <p:txBody>
          <a:bodyPr wrap="square" lIns="0" tIns="0" rIns="0" bIns="0" rtlCol="0" anchor="t">
            <a:spAutoFit/>
          </a:bodyPr>
          <a:lstStyle/>
          <a:p>
            <a:pPr algn="ctr">
              <a:lnSpc>
                <a:spcPts val="6299"/>
              </a:lnSpc>
              <a:spcBef>
                <a:spcPct val="0"/>
              </a:spcBef>
            </a:pPr>
            <a:r>
              <a:rPr lang="en-US" sz="4500" b="1" dirty="0">
                <a:solidFill>
                  <a:srgbClr val="000000"/>
                </a:solidFill>
                <a:latin typeface="Montserrat Bold"/>
                <a:ea typeface="Montserrat Bold"/>
                <a:cs typeface="Montserrat Bold"/>
                <a:sym typeface="Montserrat Bold"/>
              </a:rPr>
              <a:t>INDIVIDUAL TASK</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4081151"/>
            <a:ext cx="16230600" cy="3086100"/>
            <a:chOff x="0" y="0"/>
            <a:chExt cx="4274726" cy="812800"/>
          </a:xfrm>
        </p:grpSpPr>
        <p:sp>
          <p:nvSpPr>
            <p:cNvPr id="3" name="Freeform 3"/>
            <p:cNvSpPr/>
            <p:nvPr/>
          </p:nvSpPr>
          <p:spPr>
            <a:xfrm>
              <a:off x="0" y="0"/>
              <a:ext cx="4274726" cy="812800"/>
            </a:xfrm>
            <a:custGeom>
              <a:avLst/>
              <a:gdLst/>
              <a:ahLst/>
              <a:cxnLst/>
              <a:rect l="l" t="t" r="r" b="b"/>
              <a:pathLst>
                <a:path w="4274726" h="812800">
                  <a:moveTo>
                    <a:pt x="0" y="0"/>
                  </a:moveTo>
                  <a:lnTo>
                    <a:pt x="4274726" y="0"/>
                  </a:lnTo>
                  <a:lnTo>
                    <a:pt x="4274726" y="812800"/>
                  </a:lnTo>
                  <a:lnTo>
                    <a:pt x="0" y="812800"/>
                  </a:lnTo>
                  <a:close/>
                </a:path>
              </a:pathLst>
            </a:custGeom>
            <a:solidFill>
              <a:srgbClr val="060B37"/>
            </a:solidFill>
          </p:spPr>
          <p:txBody>
            <a:bodyPr/>
            <a:lstStyle/>
            <a:p>
              <a:endParaRPr lang="en-US"/>
            </a:p>
          </p:txBody>
        </p:sp>
        <p:sp>
          <p:nvSpPr>
            <p:cNvPr id="4" name="TextBox 4"/>
            <p:cNvSpPr txBox="1"/>
            <p:nvPr/>
          </p:nvSpPr>
          <p:spPr>
            <a:xfrm>
              <a:off x="0" y="-76200"/>
              <a:ext cx="4274726" cy="889000"/>
            </a:xfrm>
            <a:prstGeom prst="rect">
              <a:avLst/>
            </a:prstGeom>
          </p:spPr>
          <p:txBody>
            <a:bodyPr lIns="50800" tIns="50800" rIns="50800" bIns="50800" rtlCol="0" anchor="ctr"/>
            <a:lstStyle/>
            <a:p>
              <a:pPr algn="ctr">
                <a:lnSpc>
                  <a:spcPts val="6299"/>
                </a:lnSpc>
              </a:pPr>
              <a:r>
                <a:rPr lang="en-US" sz="4200" dirty="0">
                  <a:solidFill>
                    <a:srgbClr val="FFFFFF"/>
                  </a:solidFill>
                  <a:latin typeface="Montserrat"/>
                  <a:ea typeface="Montserrat"/>
                  <a:cs typeface="Montserrat"/>
                  <a:sym typeface="Montserrat"/>
                </a:rPr>
                <a:t>At IITA, excellence is not just about getting work done —it is about getting it done right. </a:t>
              </a:r>
              <a:r>
                <a:rPr lang="en-US" sz="4200" b="1" dirty="0">
                  <a:solidFill>
                    <a:srgbClr val="FFFFFF"/>
                  </a:solidFill>
                  <a:latin typeface="Montserrat Bold"/>
                  <a:ea typeface="Montserrat Bold"/>
                  <a:cs typeface="Montserrat Bold"/>
                  <a:sym typeface="Montserrat Bold"/>
                </a:rPr>
                <a:t>Accuracy is not extra work; it is the work.</a:t>
              </a:r>
            </a:p>
          </p:txBody>
        </p:sp>
      </p:grpSp>
      <p:sp>
        <p:nvSpPr>
          <p:cNvPr id="5" name="TextBox 5"/>
          <p:cNvSpPr txBox="1"/>
          <p:nvPr/>
        </p:nvSpPr>
        <p:spPr>
          <a:xfrm>
            <a:off x="1028700" y="952500"/>
            <a:ext cx="4064099" cy="752477"/>
          </a:xfrm>
          <a:prstGeom prst="rect">
            <a:avLst/>
          </a:prstGeom>
        </p:spPr>
        <p:txBody>
          <a:bodyPr lIns="0" tIns="0" rIns="0" bIns="0" rtlCol="0" anchor="t">
            <a:spAutoFit/>
          </a:bodyPr>
          <a:lstStyle/>
          <a:p>
            <a:pPr algn="ctr">
              <a:lnSpc>
                <a:spcPts val="6299"/>
              </a:lnSpc>
              <a:spcBef>
                <a:spcPct val="0"/>
              </a:spcBef>
            </a:pPr>
            <a:r>
              <a:rPr lang="en-US" sz="4499" b="1">
                <a:solidFill>
                  <a:srgbClr val="000000"/>
                </a:solidFill>
                <a:latin typeface="Montserrat Bold"/>
                <a:ea typeface="Montserrat Bold"/>
                <a:cs typeface="Montserrat Bold"/>
                <a:sym typeface="Montserrat Bold"/>
              </a:rPr>
              <a:t>Session Close</a:t>
            </a:r>
          </a:p>
        </p:txBody>
      </p:sp>
      <p:sp>
        <p:nvSpPr>
          <p:cNvPr id="6" name="TextBox 6"/>
          <p:cNvSpPr txBox="1"/>
          <p:nvPr/>
        </p:nvSpPr>
        <p:spPr>
          <a:xfrm>
            <a:off x="1028700" y="2690997"/>
            <a:ext cx="4686300" cy="582147"/>
          </a:xfrm>
          <a:prstGeom prst="rect">
            <a:avLst/>
          </a:prstGeom>
        </p:spPr>
        <p:txBody>
          <a:bodyPr wrap="square" lIns="0" tIns="0" rIns="0" bIns="0" rtlCol="0" anchor="t">
            <a:spAutoFit/>
          </a:bodyPr>
          <a:lstStyle/>
          <a:p>
            <a:pPr algn="ctr">
              <a:lnSpc>
                <a:spcPts val="4899"/>
              </a:lnSpc>
              <a:spcBef>
                <a:spcPct val="0"/>
              </a:spcBef>
            </a:pPr>
            <a:r>
              <a:rPr lang="en-US" sz="3499" dirty="0">
                <a:solidFill>
                  <a:srgbClr val="000000"/>
                </a:solidFill>
                <a:latin typeface="Montserrat"/>
                <a:ea typeface="Montserrat"/>
                <a:cs typeface="Montserrat"/>
                <a:sym typeface="Montserrat"/>
              </a:rPr>
              <a:t>Core Message:</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77892" y="666821"/>
            <a:ext cx="16932217" cy="8953357"/>
          </a:xfrm>
          <a:custGeom>
            <a:avLst/>
            <a:gdLst/>
            <a:ahLst/>
            <a:cxnLst/>
            <a:rect l="l" t="t" r="r" b="b"/>
            <a:pathLst>
              <a:path w="16932217" h="8953357">
                <a:moveTo>
                  <a:pt x="0" y="0"/>
                </a:moveTo>
                <a:lnTo>
                  <a:pt x="16932216" y="0"/>
                </a:lnTo>
                <a:lnTo>
                  <a:pt x="16932216" y="8953358"/>
                </a:lnTo>
                <a:lnTo>
                  <a:pt x="0" y="8953358"/>
                </a:lnTo>
                <a:lnTo>
                  <a:pt x="0" y="0"/>
                </a:lnTo>
                <a:close/>
              </a:path>
            </a:pathLst>
          </a:custGeom>
          <a:blipFill>
            <a:blip r:embed="rId2"/>
            <a:stretch>
              <a:fillRect t="-12923" b="-12923"/>
            </a:stretch>
          </a:blipFill>
        </p:spPr>
        <p:txBody>
          <a:bodyPr/>
          <a:lstStyle/>
          <a:p>
            <a:endParaRPr lang="en-US"/>
          </a:p>
        </p:txBody>
      </p:sp>
      <p:sp>
        <p:nvSpPr>
          <p:cNvPr id="3" name="TextBox 3"/>
          <p:cNvSpPr txBox="1"/>
          <p:nvPr/>
        </p:nvSpPr>
        <p:spPr>
          <a:xfrm>
            <a:off x="1959761" y="3813083"/>
            <a:ext cx="5573635" cy="2408648"/>
          </a:xfrm>
          <a:prstGeom prst="rect">
            <a:avLst/>
          </a:prstGeom>
        </p:spPr>
        <p:txBody>
          <a:bodyPr lIns="0" tIns="0" rIns="0" bIns="0" rtlCol="0" anchor="t">
            <a:spAutoFit/>
          </a:bodyPr>
          <a:lstStyle/>
          <a:p>
            <a:pPr algn="ctr">
              <a:lnSpc>
                <a:spcPts val="9781"/>
              </a:lnSpc>
              <a:spcBef>
                <a:spcPct val="0"/>
              </a:spcBef>
            </a:pPr>
            <a:r>
              <a:rPr lang="en-US" sz="6986">
                <a:solidFill>
                  <a:srgbClr val="000000"/>
                </a:solidFill>
                <a:latin typeface="Fredoka"/>
                <a:ea typeface="Fredoka"/>
                <a:cs typeface="Fredoka"/>
                <a:sym typeface="Fredoka"/>
              </a:rPr>
              <a:t>Comments? Questions?</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7528" y="241842"/>
            <a:ext cx="17717038" cy="9767843"/>
          </a:xfrm>
          <a:custGeom>
            <a:avLst/>
            <a:gdLst/>
            <a:ahLst/>
            <a:cxnLst/>
            <a:rect l="l" t="t" r="r" b="b"/>
            <a:pathLst>
              <a:path w="17717038" h="9767843">
                <a:moveTo>
                  <a:pt x="0" y="0"/>
                </a:moveTo>
                <a:lnTo>
                  <a:pt x="17717038" y="0"/>
                </a:lnTo>
                <a:lnTo>
                  <a:pt x="17717038" y="9767843"/>
                </a:lnTo>
                <a:lnTo>
                  <a:pt x="0" y="9767843"/>
                </a:lnTo>
                <a:lnTo>
                  <a:pt x="0" y="0"/>
                </a:lnTo>
                <a:close/>
              </a:path>
            </a:pathLst>
          </a:custGeom>
          <a:blipFill>
            <a:blip r:embed="rId2">
              <a:alphaModFix amt="65999"/>
            </a:blip>
            <a:stretch>
              <a:fillRect t="-18389" b="-2641"/>
            </a:stretch>
          </a:blipFill>
        </p:spPr>
        <p:txBody>
          <a:bodyPr/>
          <a:lstStyle/>
          <a:p>
            <a:endParaRPr lang="en-US"/>
          </a:p>
        </p:txBody>
      </p:sp>
      <p:grpSp>
        <p:nvGrpSpPr>
          <p:cNvPr id="3" name="Group 3"/>
          <p:cNvGrpSpPr/>
          <p:nvPr/>
        </p:nvGrpSpPr>
        <p:grpSpPr>
          <a:xfrm>
            <a:off x="514350" y="5230187"/>
            <a:ext cx="17259300" cy="4590054"/>
            <a:chOff x="0" y="0"/>
            <a:chExt cx="4268367" cy="1135158"/>
          </a:xfrm>
        </p:grpSpPr>
        <p:sp>
          <p:nvSpPr>
            <p:cNvPr id="4" name="Freeform 4"/>
            <p:cNvSpPr/>
            <p:nvPr/>
          </p:nvSpPr>
          <p:spPr>
            <a:xfrm>
              <a:off x="0" y="0"/>
              <a:ext cx="4268367" cy="1135158"/>
            </a:xfrm>
            <a:custGeom>
              <a:avLst/>
              <a:gdLst/>
              <a:ahLst/>
              <a:cxnLst/>
              <a:rect l="l" t="t" r="r" b="b"/>
              <a:pathLst>
                <a:path w="4268367" h="1135158">
                  <a:moveTo>
                    <a:pt x="11214" y="0"/>
                  </a:moveTo>
                  <a:lnTo>
                    <a:pt x="4257153" y="0"/>
                  </a:lnTo>
                  <a:cubicBezTo>
                    <a:pt x="4260128" y="0"/>
                    <a:pt x="4262980" y="1181"/>
                    <a:pt x="4265083" y="3285"/>
                  </a:cubicBezTo>
                  <a:cubicBezTo>
                    <a:pt x="4267186" y="5388"/>
                    <a:pt x="4268367" y="8240"/>
                    <a:pt x="4268367" y="11214"/>
                  </a:cubicBezTo>
                  <a:lnTo>
                    <a:pt x="4268367" y="1123944"/>
                  </a:lnTo>
                  <a:cubicBezTo>
                    <a:pt x="4268367" y="1130138"/>
                    <a:pt x="4263347" y="1135158"/>
                    <a:pt x="4257153" y="1135158"/>
                  </a:cubicBezTo>
                  <a:lnTo>
                    <a:pt x="11214" y="1135158"/>
                  </a:lnTo>
                  <a:cubicBezTo>
                    <a:pt x="5021" y="1135158"/>
                    <a:pt x="0" y="1130138"/>
                    <a:pt x="0" y="1123944"/>
                  </a:cubicBezTo>
                  <a:lnTo>
                    <a:pt x="0" y="11214"/>
                  </a:lnTo>
                  <a:cubicBezTo>
                    <a:pt x="0" y="5021"/>
                    <a:pt x="5021" y="0"/>
                    <a:pt x="11214" y="0"/>
                  </a:cubicBezTo>
                  <a:close/>
                </a:path>
              </a:pathLst>
            </a:custGeom>
            <a:solidFill>
              <a:srgbClr val="202322">
                <a:alpha val="81961"/>
              </a:srgbClr>
            </a:solidFill>
          </p:spPr>
          <p:txBody>
            <a:bodyPr/>
            <a:lstStyle/>
            <a:p>
              <a:endParaRPr lang="en-US"/>
            </a:p>
          </p:txBody>
        </p:sp>
        <p:sp>
          <p:nvSpPr>
            <p:cNvPr id="5" name="TextBox 5"/>
            <p:cNvSpPr txBox="1"/>
            <p:nvPr/>
          </p:nvSpPr>
          <p:spPr>
            <a:xfrm>
              <a:off x="0" y="-38100"/>
              <a:ext cx="4268367" cy="1173258"/>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7145000" y="0"/>
            <a:ext cx="1028700" cy="3086100"/>
            <a:chOff x="0" y="0"/>
            <a:chExt cx="270933" cy="812800"/>
          </a:xfrm>
        </p:grpSpPr>
        <p:sp>
          <p:nvSpPr>
            <p:cNvPr id="7" name="Freeform 7"/>
            <p:cNvSpPr/>
            <p:nvPr/>
          </p:nvSpPr>
          <p:spPr>
            <a:xfrm>
              <a:off x="0" y="0"/>
              <a:ext cx="270933" cy="812800"/>
            </a:xfrm>
            <a:custGeom>
              <a:avLst/>
              <a:gdLst/>
              <a:ahLst/>
              <a:cxnLst/>
              <a:rect l="l" t="t" r="r" b="b"/>
              <a:pathLst>
                <a:path w="270933" h="812800">
                  <a:moveTo>
                    <a:pt x="135467" y="0"/>
                  </a:moveTo>
                  <a:lnTo>
                    <a:pt x="135467" y="0"/>
                  </a:lnTo>
                  <a:cubicBezTo>
                    <a:pt x="171395" y="0"/>
                    <a:pt x="205851" y="14272"/>
                    <a:pt x="231256" y="39677"/>
                  </a:cubicBezTo>
                  <a:cubicBezTo>
                    <a:pt x="256661" y="65082"/>
                    <a:pt x="270933" y="99539"/>
                    <a:pt x="270933" y="135467"/>
                  </a:cubicBezTo>
                  <a:lnTo>
                    <a:pt x="270933" y="677333"/>
                  </a:lnTo>
                  <a:cubicBezTo>
                    <a:pt x="270933" y="713261"/>
                    <a:pt x="256661" y="747718"/>
                    <a:pt x="231256" y="773123"/>
                  </a:cubicBezTo>
                  <a:cubicBezTo>
                    <a:pt x="205851" y="798528"/>
                    <a:pt x="171395" y="812800"/>
                    <a:pt x="135467" y="812800"/>
                  </a:cubicBezTo>
                  <a:lnTo>
                    <a:pt x="135467" y="812800"/>
                  </a:lnTo>
                  <a:cubicBezTo>
                    <a:pt x="99539" y="812800"/>
                    <a:pt x="65082" y="798528"/>
                    <a:pt x="39677" y="773123"/>
                  </a:cubicBezTo>
                  <a:cubicBezTo>
                    <a:pt x="14272" y="747718"/>
                    <a:pt x="0" y="713261"/>
                    <a:pt x="0" y="677333"/>
                  </a:cubicBezTo>
                  <a:lnTo>
                    <a:pt x="0" y="135467"/>
                  </a:lnTo>
                  <a:cubicBezTo>
                    <a:pt x="0" y="99539"/>
                    <a:pt x="14272" y="65082"/>
                    <a:pt x="39677" y="39677"/>
                  </a:cubicBezTo>
                  <a:cubicBezTo>
                    <a:pt x="65082" y="14272"/>
                    <a:pt x="99539" y="0"/>
                    <a:pt x="135467" y="0"/>
                  </a:cubicBezTo>
                  <a:close/>
                </a:path>
              </a:pathLst>
            </a:custGeom>
            <a:solidFill>
              <a:srgbClr val="202322">
                <a:alpha val="81961"/>
              </a:srgbClr>
            </a:solidFill>
          </p:spPr>
          <p:txBody>
            <a:bodyPr/>
            <a:lstStyle/>
            <a:p>
              <a:endParaRPr lang="en-US"/>
            </a:p>
          </p:txBody>
        </p:sp>
        <p:sp>
          <p:nvSpPr>
            <p:cNvPr id="8" name="TextBox 8"/>
            <p:cNvSpPr txBox="1"/>
            <p:nvPr/>
          </p:nvSpPr>
          <p:spPr>
            <a:xfrm>
              <a:off x="0" y="-9525"/>
              <a:ext cx="270933" cy="822325"/>
            </a:xfrm>
            <a:prstGeom prst="rect">
              <a:avLst/>
            </a:prstGeom>
          </p:spPr>
          <p:txBody>
            <a:bodyPr lIns="50800" tIns="50800" rIns="50800" bIns="50800" rtlCol="0" anchor="ctr"/>
            <a:lstStyle/>
            <a:p>
              <a:pPr marL="0" lvl="0" indent="0" algn="ctr">
                <a:lnSpc>
                  <a:spcPts val="280"/>
                </a:lnSpc>
                <a:spcBef>
                  <a:spcPct val="0"/>
                </a:spcBef>
              </a:pPr>
              <a:endParaRPr/>
            </a:p>
          </p:txBody>
        </p:sp>
      </p:grpSp>
      <p:sp>
        <p:nvSpPr>
          <p:cNvPr id="9" name="TextBox 9"/>
          <p:cNvSpPr txBox="1"/>
          <p:nvPr/>
        </p:nvSpPr>
        <p:spPr>
          <a:xfrm>
            <a:off x="1028700" y="6764801"/>
            <a:ext cx="13296573" cy="1368424"/>
          </a:xfrm>
          <a:prstGeom prst="rect">
            <a:avLst/>
          </a:prstGeom>
        </p:spPr>
        <p:txBody>
          <a:bodyPr lIns="0" tIns="0" rIns="0" bIns="0" rtlCol="0" anchor="t">
            <a:spAutoFit/>
          </a:bodyPr>
          <a:lstStyle/>
          <a:p>
            <a:pPr algn="l">
              <a:lnSpc>
                <a:spcPts val="11200"/>
              </a:lnSpc>
            </a:pPr>
            <a:r>
              <a:rPr lang="en-US" sz="8000" b="1" spc="608">
                <a:solidFill>
                  <a:srgbClr val="FFFFFF"/>
                </a:solidFill>
                <a:latin typeface="Montserrat Bold"/>
                <a:ea typeface="Montserrat Bold"/>
                <a:cs typeface="Montserrat Bold"/>
                <a:sym typeface="Montserrat Bold"/>
              </a:rPr>
              <a:t>DAY 1 WRAP-UP</a:t>
            </a:r>
          </a:p>
        </p:txBody>
      </p:sp>
      <p:sp>
        <p:nvSpPr>
          <p:cNvPr id="10" name="TextBox 10"/>
          <p:cNvSpPr txBox="1"/>
          <p:nvPr/>
        </p:nvSpPr>
        <p:spPr>
          <a:xfrm>
            <a:off x="1028700" y="8398205"/>
            <a:ext cx="3988891" cy="389255"/>
          </a:xfrm>
          <a:prstGeom prst="rect">
            <a:avLst/>
          </a:prstGeom>
        </p:spPr>
        <p:txBody>
          <a:bodyPr lIns="0" tIns="0" rIns="0" bIns="0" rtlCol="0" anchor="t">
            <a:spAutoFit/>
          </a:bodyPr>
          <a:lstStyle/>
          <a:p>
            <a:pPr algn="ctr">
              <a:lnSpc>
                <a:spcPts val="3219"/>
              </a:lnSpc>
              <a:spcBef>
                <a:spcPct val="0"/>
              </a:spcBef>
            </a:pPr>
            <a:r>
              <a:rPr lang="en-US" sz="2299" i="1" spc="-68">
                <a:solidFill>
                  <a:srgbClr val="FFFFFF"/>
                </a:solidFill>
                <a:latin typeface="Montserrat Italics"/>
                <a:ea typeface="Montserrat Italics"/>
                <a:cs typeface="Montserrat Italics"/>
                <a:sym typeface="Montserrat Italics"/>
              </a:rPr>
              <a:t>Reflections &amp; Key Takeaways</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848528"/>
            <a:ext cx="18288000" cy="4114800"/>
          </a:xfrm>
          <a:custGeom>
            <a:avLst/>
            <a:gdLst/>
            <a:ahLst/>
            <a:cxnLst/>
            <a:rect l="l" t="t" r="r" b="b"/>
            <a:pathLst>
              <a:path w="18288000" h="4114800">
                <a:moveTo>
                  <a:pt x="0" y="0"/>
                </a:moveTo>
                <a:lnTo>
                  <a:pt x="18288000" y="0"/>
                </a:lnTo>
                <a:lnTo>
                  <a:pt x="18288000" y="4114800"/>
                </a:lnTo>
                <a:lnTo>
                  <a:pt x="0" y="4114800"/>
                </a:lnTo>
                <a:lnTo>
                  <a:pt x="0" y="0"/>
                </a:lnTo>
                <a:close/>
              </a:path>
            </a:pathLst>
          </a:custGeom>
          <a:blipFill>
            <a:blip r:embed="rId2"/>
            <a:stretch>
              <a:fillRect t="-174242" b="-24747"/>
            </a:stretch>
          </a:blipFill>
        </p:spPr>
        <p:txBody>
          <a:bodyPr/>
          <a:lstStyle/>
          <a:p>
            <a:endParaRPr lang="en-US"/>
          </a:p>
        </p:txBody>
      </p:sp>
      <p:sp>
        <p:nvSpPr>
          <p:cNvPr id="3" name="TextBox 3"/>
          <p:cNvSpPr txBox="1"/>
          <p:nvPr/>
        </p:nvSpPr>
        <p:spPr>
          <a:xfrm>
            <a:off x="1028700" y="1474773"/>
            <a:ext cx="7581900" cy="617348"/>
          </a:xfrm>
          <a:prstGeom prst="rect">
            <a:avLst/>
          </a:prstGeom>
        </p:spPr>
        <p:txBody>
          <a:bodyPr wrap="square" lIns="0" tIns="0" rIns="0" bIns="0" rtlCol="0" anchor="t">
            <a:spAutoFit/>
          </a:bodyPr>
          <a:lstStyle/>
          <a:p>
            <a:pPr algn="ctr">
              <a:lnSpc>
                <a:spcPts val="5179"/>
              </a:lnSpc>
              <a:spcBef>
                <a:spcPct val="0"/>
              </a:spcBef>
            </a:pPr>
            <a:r>
              <a:rPr lang="en-US" sz="3699" b="1" dirty="0">
                <a:solidFill>
                  <a:srgbClr val="000000"/>
                </a:solidFill>
                <a:latin typeface="Montserrat Bold"/>
                <a:ea typeface="Montserrat Bold"/>
                <a:cs typeface="Montserrat Bold"/>
                <a:sym typeface="Montserrat Bold"/>
              </a:rPr>
              <a:t>What We Explored Today</a:t>
            </a:r>
          </a:p>
        </p:txBody>
      </p:sp>
      <p:sp>
        <p:nvSpPr>
          <p:cNvPr id="4" name="TextBox 4"/>
          <p:cNvSpPr txBox="1"/>
          <p:nvPr/>
        </p:nvSpPr>
        <p:spPr>
          <a:xfrm>
            <a:off x="1028700" y="2469922"/>
            <a:ext cx="11477923" cy="3114676"/>
          </a:xfrm>
          <a:prstGeom prst="rect">
            <a:avLst/>
          </a:prstGeom>
        </p:spPr>
        <p:txBody>
          <a:bodyPr lIns="0" tIns="0" rIns="0" bIns="0" rtlCol="0" anchor="t">
            <a:spAutoFit/>
          </a:bodyPr>
          <a:lstStyle/>
          <a:p>
            <a:pPr marL="647695" lvl="1" indent="-323848" algn="l">
              <a:lnSpc>
                <a:spcPts val="4199"/>
              </a:lnSpc>
              <a:buFont typeface="Arial"/>
              <a:buChar char="•"/>
            </a:pPr>
            <a:r>
              <a:rPr lang="en-US" sz="2999">
                <a:solidFill>
                  <a:srgbClr val="000000"/>
                </a:solidFill>
                <a:latin typeface="Montserrat"/>
                <a:ea typeface="Montserrat"/>
                <a:cs typeface="Montserrat"/>
                <a:sym typeface="Montserrat"/>
              </a:rPr>
              <a:t>Understanding Operational Excellence</a:t>
            </a:r>
          </a:p>
          <a:p>
            <a:pPr marL="647695" lvl="1" indent="-323848" algn="l">
              <a:lnSpc>
                <a:spcPts val="4199"/>
              </a:lnSpc>
              <a:buFont typeface="Arial"/>
              <a:buChar char="•"/>
            </a:pPr>
            <a:r>
              <a:rPr lang="en-US" sz="2999">
                <a:solidFill>
                  <a:srgbClr val="000000"/>
                </a:solidFill>
                <a:latin typeface="Montserrat"/>
                <a:ea typeface="Montserrat"/>
                <a:cs typeface="Montserrat"/>
                <a:sym typeface="Montserrat"/>
              </a:rPr>
              <a:t>Foundations of the Administrator’s Mindset</a:t>
            </a:r>
          </a:p>
          <a:p>
            <a:pPr marL="647695" lvl="1" indent="-323848" algn="l">
              <a:lnSpc>
                <a:spcPts val="4199"/>
              </a:lnSpc>
              <a:buFont typeface="Arial"/>
              <a:buChar char="•"/>
            </a:pPr>
            <a:r>
              <a:rPr lang="en-US" sz="2999">
                <a:solidFill>
                  <a:srgbClr val="000000"/>
                </a:solidFill>
                <a:latin typeface="Montserrat"/>
                <a:ea typeface="Montserrat"/>
                <a:cs typeface="Montserrat"/>
                <a:sym typeface="Montserrat"/>
              </a:rPr>
              <a:t>Process Efficiency &amp; Workflow Optimization</a:t>
            </a:r>
          </a:p>
          <a:p>
            <a:pPr marL="647695" lvl="1" indent="-323848" algn="l">
              <a:lnSpc>
                <a:spcPts val="4199"/>
              </a:lnSpc>
              <a:buFont typeface="Arial"/>
              <a:buChar char="•"/>
            </a:pPr>
            <a:r>
              <a:rPr lang="en-US" sz="2999">
                <a:solidFill>
                  <a:srgbClr val="000000"/>
                </a:solidFill>
                <a:latin typeface="Montserrat"/>
                <a:ea typeface="Montserrat"/>
                <a:cs typeface="Montserrat"/>
                <a:sym typeface="Montserrat"/>
              </a:rPr>
              <a:t>Professional Identity &amp; Administrative Standards</a:t>
            </a:r>
          </a:p>
          <a:p>
            <a:pPr marL="647695" lvl="1" indent="-323848" algn="l">
              <a:lnSpc>
                <a:spcPts val="4199"/>
              </a:lnSpc>
              <a:buFont typeface="Arial"/>
              <a:buChar char="•"/>
            </a:pPr>
            <a:r>
              <a:rPr lang="en-US" sz="2999">
                <a:solidFill>
                  <a:srgbClr val="000000"/>
                </a:solidFill>
                <a:latin typeface="Montserrat"/>
                <a:ea typeface="Montserrat"/>
                <a:cs typeface="Montserrat"/>
                <a:sym typeface="Montserrat"/>
              </a:rPr>
              <a:t>Communication Essentials for High-Performance Offices</a:t>
            </a:r>
          </a:p>
          <a:p>
            <a:pPr marL="647695" lvl="1" indent="-323848" algn="l">
              <a:lnSpc>
                <a:spcPts val="4199"/>
              </a:lnSpc>
              <a:buFont typeface="Arial"/>
              <a:buChar char="•"/>
            </a:pPr>
            <a:r>
              <a:rPr lang="en-US" sz="2999">
                <a:solidFill>
                  <a:srgbClr val="000000"/>
                </a:solidFill>
                <a:latin typeface="Montserrat"/>
                <a:ea typeface="Montserrat"/>
                <a:cs typeface="Montserrat"/>
                <a:sym typeface="Montserrat"/>
              </a:rPr>
              <a:t>Paying attention to details to ensure accuracy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962025"/>
            <a:ext cx="5300861" cy="669926"/>
          </a:xfrm>
          <a:prstGeom prst="rect">
            <a:avLst/>
          </a:prstGeom>
        </p:spPr>
        <p:txBody>
          <a:bodyPr lIns="0" tIns="0" rIns="0" bIns="0" rtlCol="0" anchor="t">
            <a:spAutoFit/>
          </a:bodyPr>
          <a:lstStyle/>
          <a:p>
            <a:pPr algn="ctr">
              <a:lnSpc>
                <a:spcPts val="5599"/>
              </a:lnSpc>
              <a:spcBef>
                <a:spcPct val="0"/>
              </a:spcBef>
            </a:pPr>
            <a:r>
              <a:rPr lang="en-US" sz="3999" b="1">
                <a:solidFill>
                  <a:srgbClr val="000000"/>
                </a:solidFill>
                <a:latin typeface="Montserrat Bold"/>
                <a:ea typeface="Montserrat Bold"/>
                <a:cs typeface="Montserrat Bold"/>
                <a:sym typeface="Montserrat Bold"/>
              </a:rPr>
              <a:t>Reflection Prompts </a:t>
            </a:r>
          </a:p>
        </p:txBody>
      </p:sp>
      <p:sp>
        <p:nvSpPr>
          <p:cNvPr id="3" name="TextBox 3"/>
          <p:cNvSpPr txBox="1"/>
          <p:nvPr/>
        </p:nvSpPr>
        <p:spPr>
          <a:xfrm>
            <a:off x="1028700" y="2509689"/>
            <a:ext cx="7243754" cy="6146166"/>
          </a:xfrm>
          <a:prstGeom prst="rect">
            <a:avLst/>
          </a:prstGeom>
        </p:spPr>
        <p:txBody>
          <a:bodyPr lIns="0" tIns="0" rIns="0" bIns="0" rtlCol="0" anchor="t">
            <a:spAutoFit/>
          </a:bodyPr>
          <a:lstStyle/>
          <a:p>
            <a:pPr algn="l">
              <a:lnSpc>
                <a:spcPts val="4059"/>
              </a:lnSpc>
            </a:pPr>
            <a:r>
              <a:rPr lang="en-US" sz="2899" b="1">
                <a:solidFill>
                  <a:srgbClr val="000000"/>
                </a:solidFill>
                <a:latin typeface="Montserrat Bold"/>
                <a:ea typeface="Montserrat Bold"/>
                <a:cs typeface="Montserrat Bold"/>
                <a:sym typeface="Montserrat Bold"/>
              </a:rPr>
              <a:t>Individual Reflection</a:t>
            </a:r>
          </a:p>
          <a:p>
            <a:pPr algn="l">
              <a:lnSpc>
                <a:spcPts val="4059"/>
              </a:lnSpc>
            </a:pPr>
            <a:endParaRPr lang="en-US" sz="2899" b="1">
              <a:solidFill>
                <a:srgbClr val="000000"/>
              </a:solidFill>
              <a:latin typeface="Montserrat Bold"/>
              <a:ea typeface="Montserrat Bold"/>
              <a:cs typeface="Montserrat Bold"/>
              <a:sym typeface="Montserrat Bold"/>
            </a:endParaRPr>
          </a:p>
          <a:p>
            <a:pPr algn="l">
              <a:lnSpc>
                <a:spcPts val="4059"/>
              </a:lnSpc>
              <a:spcBef>
                <a:spcPct val="0"/>
              </a:spcBef>
            </a:pPr>
            <a:r>
              <a:rPr lang="en-US" sz="2899">
                <a:solidFill>
                  <a:srgbClr val="000000"/>
                </a:solidFill>
                <a:latin typeface="Montserrat"/>
                <a:ea typeface="Montserrat"/>
                <a:cs typeface="Montserrat"/>
                <a:sym typeface="Montserrat"/>
              </a:rPr>
              <a:t>Take 2 minutes to reflect:</a:t>
            </a:r>
          </a:p>
          <a:p>
            <a:pPr algn="l">
              <a:lnSpc>
                <a:spcPts val="4059"/>
              </a:lnSpc>
              <a:spcBef>
                <a:spcPct val="0"/>
              </a:spcBef>
            </a:pPr>
            <a:endParaRPr lang="en-US" sz="2899">
              <a:solidFill>
                <a:srgbClr val="000000"/>
              </a:solidFill>
              <a:latin typeface="Montserrat"/>
              <a:ea typeface="Montserrat"/>
              <a:cs typeface="Montserrat"/>
              <a:sym typeface="Montserrat"/>
            </a:endParaRPr>
          </a:p>
          <a:p>
            <a:pPr marL="626106" lvl="1" indent="-313053" algn="l">
              <a:lnSpc>
                <a:spcPts val="4059"/>
              </a:lnSpc>
              <a:buAutoNum type="arabicPeriod"/>
            </a:pPr>
            <a:r>
              <a:rPr lang="en-US" sz="2899">
                <a:solidFill>
                  <a:srgbClr val="000000"/>
                </a:solidFill>
                <a:latin typeface="Montserrat"/>
                <a:ea typeface="Montserrat"/>
                <a:cs typeface="Montserrat"/>
                <a:sym typeface="Montserrat"/>
              </a:rPr>
              <a:t>What is the most valuable insight you gained today?</a:t>
            </a:r>
          </a:p>
          <a:p>
            <a:pPr marL="626106" lvl="1" indent="-313053" algn="l">
              <a:lnSpc>
                <a:spcPts val="4059"/>
              </a:lnSpc>
              <a:buAutoNum type="arabicPeriod"/>
            </a:pPr>
            <a:r>
              <a:rPr lang="en-US" sz="2899">
                <a:solidFill>
                  <a:srgbClr val="000000"/>
                </a:solidFill>
                <a:latin typeface="Montserrat"/>
                <a:ea typeface="Montserrat"/>
                <a:cs typeface="Montserrat"/>
                <a:sym typeface="Montserrat"/>
              </a:rPr>
              <a:t>What habit or behaviour do you need to adjust?</a:t>
            </a:r>
          </a:p>
          <a:p>
            <a:pPr marL="626106" lvl="1" indent="-313053" algn="l">
              <a:lnSpc>
                <a:spcPts val="4059"/>
              </a:lnSpc>
              <a:buAutoNum type="arabicPeriod"/>
            </a:pPr>
            <a:r>
              <a:rPr lang="en-US" sz="2899">
                <a:solidFill>
                  <a:srgbClr val="000000"/>
                </a:solidFill>
                <a:latin typeface="Montserrat"/>
                <a:ea typeface="Montserrat"/>
                <a:cs typeface="Montserrat"/>
                <a:sym typeface="Montserrat"/>
              </a:rPr>
              <a:t>Which tool/framework will you start using immediately?</a:t>
            </a:r>
          </a:p>
          <a:p>
            <a:pPr marL="626106" lvl="1" indent="-313053" algn="l">
              <a:lnSpc>
                <a:spcPts val="4059"/>
              </a:lnSpc>
              <a:buAutoNum type="arabicPeriod"/>
            </a:pPr>
            <a:r>
              <a:rPr lang="en-US" sz="2899">
                <a:solidFill>
                  <a:srgbClr val="000000"/>
                </a:solidFill>
                <a:latin typeface="Montserrat"/>
                <a:ea typeface="Montserrat"/>
                <a:cs typeface="Montserrat"/>
                <a:sym typeface="Montserrat"/>
              </a:rPr>
              <a:t>What will you share with your team when you return?</a:t>
            </a:r>
          </a:p>
        </p:txBody>
      </p:sp>
      <p:sp>
        <p:nvSpPr>
          <p:cNvPr id="4" name="TextBox 4"/>
          <p:cNvSpPr txBox="1"/>
          <p:nvPr/>
        </p:nvSpPr>
        <p:spPr>
          <a:xfrm>
            <a:off x="10293441" y="3024039"/>
            <a:ext cx="6965859" cy="5117466"/>
          </a:xfrm>
          <a:prstGeom prst="rect">
            <a:avLst/>
          </a:prstGeom>
        </p:spPr>
        <p:txBody>
          <a:bodyPr lIns="0" tIns="0" rIns="0" bIns="0" rtlCol="0" anchor="t">
            <a:spAutoFit/>
          </a:bodyPr>
          <a:lstStyle/>
          <a:p>
            <a:pPr algn="l">
              <a:lnSpc>
                <a:spcPts val="4059"/>
              </a:lnSpc>
              <a:spcBef>
                <a:spcPct val="0"/>
              </a:spcBef>
            </a:pPr>
            <a:r>
              <a:rPr lang="en-US" sz="2899" b="1">
                <a:solidFill>
                  <a:srgbClr val="000000"/>
                </a:solidFill>
                <a:latin typeface="Montserrat Bold"/>
                <a:ea typeface="Montserrat Bold"/>
                <a:cs typeface="Montserrat Bold"/>
                <a:sym typeface="Montserrat Bold"/>
              </a:rPr>
              <a:t>Group Debrief</a:t>
            </a:r>
          </a:p>
          <a:p>
            <a:pPr algn="l">
              <a:lnSpc>
                <a:spcPts val="4059"/>
              </a:lnSpc>
              <a:spcBef>
                <a:spcPct val="0"/>
              </a:spcBef>
            </a:pPr>
            <a:endParaRPr lang="en-US" sz="2899" b="1">
              <a:solidFill>
                <a:srgbClr val="000000"/>
              </a:solidFill>
              <a:latin typeface="Montserrat Bold"/>
              <a:ea typeface="Montserrat Bold"/>
              <a:cs typeface="Montserrat Bold"/>
              <a:sym typeface="Montserrat Bold"/>
            </a:endParaRPr>
          </a:p>
          <a:p>
            <a:pPr algn="l">
              <a:lnSpc>
                <a:spcPts val="4059"/>
              </a:lnSpc>
              <a:spcBef>
                <a:spcPct val="0"/>
              </a:spcBef>
            </a:pPr>
            <a:r>
              <a:rPr lang="en-US" sz="2899">
                <a:solidFill>
                  <a:srgbClr val="000000"/>
                </a:solidFill>
                <a:latin typeface="Montserrat"/>
                <a:ea typeface="Montserrat"/>
                <a:cs typeface="Montserrat"/>
                <a:sym typeface="Montserrat"/>
              </a:rPr>
              <a:t>Quick 1-minute responses from volunteers:</a:t>
            </a:r>
          </a:p>
          <a:p>
            <a:pPr algn="l">
              <a:lnSpc>
                <a:spcPts val="4059"/>
              </a:lnSpc>
              <a:spcBef>
                <a:spcPct val="0"/>
              </a:spcBef>
            </a:pPr>
            <a:endParaRPr lang="en-US" sz="2899">
              <a:solidFill>
                <a:srgbClr val="000000"/>
              </a:solidFill>
              <a:latin typeface="Montserrat"/>
              <a:ea typeface="Montserrat"/>
              <a:cs typeface="Montserrat"/>
              <a:sym typeface="Montserrat"/>
            </a:endParaRPr>
          </a:p>
          <a:p>
            <a:pPr marL="626106" lvl="1" indent="-313053" algn="l">
              <a:lnSpc>
                <a:spcPts val="4059"/>
              </a:lnSpc>
              <a:buAutoNum type="arabicPeriod"/>
            </a:pPr>
            <a:r>
              <a:rPr lang="en-US" sz="2899">
                <a:solidFill>
                  <a:srgbClr val="000000"/>
                </a:solidFill>
                <a:latin typeface="Montserrat"/>
                <a:ea typeface="Montserrat"/>
                <a:cs typeface="Montserrat"/>
                <a:sym typeface="Montserrat"/>
              </a:rPr>
              <a:t>“Something that surprised me…”</a:t>
            </a:r>
          </a:p>
          <a:p>
            <a:pPr marL="626106" lvl="1" indent="-313053" algn="l">
              <a:lnSpc>
                <a:spcPts val="4059"/>
              </a:lnSpc>
              <a:buAutoNum type="arabicPeriod"/>
            </a:pPr>
            <a:r>
              <a:rPr lang="en-US" sz="2899">
                <a:solidFill>
                  <a:srgbClr val="000000"/>
                </a:solidFill>
                <a:latin typeface="Montserrat"/>
                <a:ea typeface="Montserrat"/>
                <a:cs typeface="Montserrat"/>
                <a:sym typeface="Montserrat"/>
              </a:rPr>
              <a:t>“Something I want to try tomorrow…”</a:t>
            </a:r>
          </a:p>
          <a:p>
            <a:pPr marL="626106" lvl="1" indent="-313053" algn="l">
              <a:lnSpc>
                <a:spcPts val="4059"/>
              </a:lnSpc>
              <a:buAutoNum type="arabicPeriod"/>
            </a:pPr>
            <a:r>
              <a:rPr lang="en-US" sz="2899">
                <a:solidFill>
                  <a:srgbClr val="000000"/>
                </a:solidFill>
                <a:latin typeface="Montserrat"/>
                <a:ea typeface="Montserrat"/>
                <a:cs typeface="Montserrat"/>
                <a:sym typeface="Montserrat"/>
              </a:rPr>
              <a:t>“One challenge I can now handle better…”</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49110" y="1199067"/>
            <a:ext cx="8175889" cy="582211"/>
          </a:xfrm>
          <a:prstGeom prst="rect">
            <a:avLst/>
          </a:prstGeom>
        </p:spPr>
        <p:txBody>
          <a:bodyPr wrap="square" lIns="0" tIns="0" rIns="0" bIns="0" rtlCol="0" anchor="t">
            <a:spAutoFit/>
          </a:bodyPr>
          <a:lstStyle/>
          <a:p>
            <a:pPr algn="ctr">
              <a:lnSpc>
                <a:spcPts val="4900"/>
              </a:lnSpc>
              <a:spcBef>
                <a:spcPct val="0"/>
              </a:spcBef>
            </a:pPr>
            <a:r>
              <a:rPr lang="en-US" sz="3500" b="1" dirty="0">
                <a:solidFill>
                  <a:srgbClr val="000000"/>
                </a:solidFill>
                <a:latin typeface="Montserrat Bold"/>
                <a:ea typeface="Montserrat Bold"/>
                <a:cs typeface="Montserrat Bold"/>
                <a:sym typeface="Montserrat Bold"/>
              </a:rPr>
              <a:t>Key Takeaways for Day One</a:t>
            </a:r>
          </a:p>
        </p:txBody>
      </p:sp>
      <p:sp>
        <p:nvSpPr>
          <p:cNvPr id="3" name="TextBox 3"/>
          <p:cNvSpPr txBox="1"/>
          <p:nvPr/>
        </p:nvSpPr>
        <p:spPr>
          <a:xfrm>
            <a:off x="1028700" y="2432684"/>
            <a:ext cx="15913337" cy="6169026"/>
          </a:xfrm>
          <a:prstGeom prst="rect">
            <a:avLst/>
          </a:prstGeom>
        </p:spPr>
        <p:txBody>
          <a:bodyPr lIns="0" tIns="0" rIns="0" bIns="0" rtlCol="0" anchor="t">
            <a:spAutoFit/>
          </a:bodyPr>
          <a:lstStyle/>
          <a:p>
            <a:pPr marL="755642" lvl="1" indent="-377821" algn="l">
              <a:lnSpc>
                <a:spcPts val="4899"/>
              </a:lnSpc>
              <a:buFont typeface="Arial"/>
              <a:buChar char="•"/>
            </a:pPr>
            <a:r>
              <a:rPr lang="en-US" sz="3499">
                <a:solidFill>
                  <a:srgbClr val="000000"/>
                </a:solidFill>
                <a:latin typeface="Montserrat"/>
                <a:ea typeface="Montserrat"/>
                <a:cs typeface="Montserrat"/>
                <a:sym typeface="Montserrat"/>
              </a:rPr>
              <a:t>Introduced the foundations of Operational Excellence—mindset, clarity, and professionalism.</a:t>
            </a:r>
          </a:p>
          <a:p>
            <a:pPr marL="755642" lvl="1" indent="-377821" algn="l">
              <a:lnSpc>
                <a:spcPts val="4899"/>
              </a:lnSpc>
              <a:buFont typeface="Arial"/>
              <a:buChar char="•"/>
            </a:pPr>
            <a:r>
              <a:rPr lang="en-US" sz="3499">
                <a:solidFill>
                  <a:srgbClr val="000000"/>
                </a:solidFill>
                <a:latin typeface="Montserrat"/>
                <a:ea typeface="Montserrat"/>
                <a:cs typeface="Montserrat"/>
                <a:sym typeface="Montserrat"/>
              </a:rPr>
              <a:t>Mapped key administrative workflows to identify delays, gaps, and improvement opportunities.</a:t>
            </a:r>
          </a:p>
          <a:p>
            <a:pPr marL="755642" lvl="1" indent="-377821" algn="l">
              <a:lnSpc>
                <a:spcPts val="4899"/>
              </a:lnSpc>
              <a:buFont typeface="Arial"/>
              <a:buChar char="•"/>
            </a:pPr>
            <a:r>
              <a:rPr lang="en-US" sz="3499">
                <a:solidFill>
                  <a:srgbClr val="000000"/>
                </a:solidFill>
                <a:latin typeface="Montserrat"/>
                <a:ea typeface="Montserrat"/>
                <a:cs typeface="Montserrat"/>
                <a:sym typeface="Montserrat"/>
              </a:rPr>
              <a:t>Reinforced the strategic role of administrators in supporting IITA’s research mission.</a:t>
            </a:r>
          </a:p>
          <a:p>
            <a:pPr marL="755642" lvl="1" indent="-377821" algn="l">
              <a:lnSpc>
                <a:spcPts val="4899"/>
              </a:lnSpc>
              <a:buFont typeface="Arial"/>
              <a:buChar char="•"/>
            </a:pPr>
            <a:r>
              <a:rPr lang="en-US" sz="3499">
                <a:solidFill>
                  <a:srgbClr val="000000"/>
                </a:solidFill>
                <a:latin typeface="Montserrat"/>
                <a:ea typeface="Montserrat"/>
                <a:cs typeface="Montserrat"/>
                <a:sym typeface="Montserrat"/>
              </a:rPr>
              <a:t>Strengthened communication skills for clearer, more respectful, and more accurate stakeholder engagement.</a:t>
            </a:r>
          </a:p>
          <a:p>
            <a:pPr marL="755642" lvl="1" indent="-377821" algn="l">
              <a:lnSpc>
                <a:spcPts val="4899"/>
              </a:lnSpc>
              <a:buFont typeface="Arial"/>
              <a:buChar char="•"/>
            </a:pPr>
            <a:r>
              <a:rPr lang="en-US" sz="3499">
                <a:solidFill>
                  <a:srgbClr val="000000"/>
                </a:solidFill>
                <a:latin typeface="Montserrat"/>
                <a:ea typeface="Montserrat"/>
                <a:cs typeface="Montserrat"/>
                <a:sym typeface="Montserrat"/>
              </a:rPr>
              <a:t>Closed with practical tools and insights participants can apply immediately to improve daily performance.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716250" y="0"/>
            <a:ext cx="2571750" cy="10299902"/>
            <a:chOff x="0" y="0"/>
            <a:chExt cx="677333" cy="2712731"/>
          </a:xfrm>
        </p:grpSpPr>
        <p:sp>
          <p:nvSpPr>
            <p:cNvPr id="3" name="Freeform 3"/>
            <p:cNvSpPr/>
            <p:nvPr/>
          </p:nvSpPr>
          <p:spPr>
            <a:xfrm>
              <a:off x="0" y="0"/>
              <a:ext cx="677333" cy="2712732"/>
            </a:xfrm>
            <a:custGeom>
              <a:avLst/>
              <a:gdLst/>
              <a:ahLst/>
              <a:cxnLst/>
              <a:rect l="l" t="t" r="r" b="b"/>
              <a:pathLst>
                <a:path w="677333" h="2712732">
                  <a:moveTo>
                    <a:pt x="0" y="0"/>
                  </a:moveTo>
                  <a:lnTo>
                    <a:pt x="677333" y="0"/>
                  </a:lnTo>
                  <a:lnTo>
                    <a:pt x="677333" y="2712732"/>
                  </a:lnTo>
                  <a:lnTo>
                    <a:pt x="0" y="2712732"/>
                  </a:lnTo>
                  <a:close/>
                </a:path>
              </a:pathLst>
            </a:custGeom>
            <a:solidFill>
              <a:srgbClr val="202322"/>
            </a:solidFill>
          </p:spPr>
          <p:txBody>
            <a:bodyPr/>
            <a:lstStyle/>
            <a:p>
              <a:endParaRPr lang="en-US"/>
            </a:p>
          </p:txBody>
        </p:sp>
        <p:sp>
          <p:nvSpPr>
            <p:cNvPr id="4" name="TextBox 4"/>
            <p:cNvSpPr txBox="1"/>
            <p:nvPr/>
          </p:nvSpPr>
          <p:spPr>
            <a:xfrm>
              <a:off x="0" y="-38100"/>
              <a:ext cx="677333" cy="2750831"/>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09866" y="6665618"/>
            <a:ext cx="14648155" cy="3285057"/>
          </a:xfrm>
          <a:custGeom>
            <a:avLst/>
            <a:gdLst/>
            <a:ahLst/>
            <a:cxnLst/>
            <a:rect l="l" t="t" r="r" b="b"/>
            <a:pathLst>
              <a:path w="14648155" h="3285057">
                <a:moveTo>
                  <a:pt x="0" y="0"/>
                </a:moveTo>
                <a:lnTo>
                  <a:pt x="14648156" y="0"/>
                </a:lnTo>
                <a:lnTo>
                  <a:pt x="14648156" y="3285057"/>
                </a:lnTo>
                <a:lnTo>
                  <a:pt x="0" y="3285057"/>
                </a:lnTo>
                <a:lnTo>
                  <a:pt x="0" y="0"/>
                </a:lnTo>
                <a:close/>
              </a:path>
            </a:pathLst>
          </a:custGeom>
          <a:blipFill>
            <a:blip r:embed="rId3"/>
            <a:stretch>
              <a:fillRect t="-132956" b="-17559"/>
            </a:stretch>
          </a:blipFill>
        </p:spPr>
        <p:txBody>
          <a:bodyPr/>
          <a:lstStyle/>
          <a:p>
            <a:endParaRPr lang="en-US"/>
          </a:p>
        </p:txBody>
      </p:sp>
      <p:sp>
        <p:nvSpPr>
          <p:cNvPr id="6" name="TextBox 6"/>
          <p:cNvSpPr txBox="1"/>
          <p:nvPr/>
        </p:nvSpPr>
        <p:spPr>
          <a:xfrm>
            <a:off x="683081" y="2359810"/>
            <a:ext cx="14374940" cy="4331335"/>
          </a:xfrm>
          <a:prstGeom prst="rect">
            <a:avLst/>
          </a:prstGeom>
        </p:spPr>
        <p:txBody>
          <a:bodyPr lIns="0" tIns="0" rIns="0" bIns="0" rtlCol="0" anchor="t">
            <a:spAutoFit/>
          </a:bodyPr>
          <a:lstStyle/>
          <a:p>
            <a:pPr algn="l">
              <a:lnSpc>
                <a:spcPts val="4339"/>
              </a:lnSpc>
            </a:pPr>
            <a:r>
              <a:rPr lang="en-US" sz="3099" b="1" dirty="0">
                <a:solidFill>
                  <a:srgbClr val="000000"/>
                </a:solidFill>
                <a:latin typeface="Montserrat Bold"/>
                <a:ea typeface="Montserrat Bold"/>
                <a:cs typeface="Montserrat Bold"/>
                <a:sym typeface="Montserrat Bold"/>
              </a:rPr>
              <a:t>Instructions:</a:t>
            </a:r>
          </a:p>
          <a:p>
            <a:pPr marL="669289" lvl="1" indent="-334645" algn="l">
              <a:lnSpc>
                <a:spcPts val="4339"/>
              </a:lnSpc>
              <a:buFont typeface="Arial"/>
              <a:buChar char="•"/>
            </a:pPr>
            <a:r>
              <a:rPr lang="en-US" sz="3099" dirty="0">
                <a:solidFill>
                  <a:srgbClr val="000000"/>
                </a:solidFill>
                <a:latin typeface="Montserrat"/>
                <a:ea typeface="Montserrat"/>
                <a:cs typeface="Montserrat"/>
                <a:sym typeface="Montserrat"/>
              </a:rPr>
              <a:t>Please share ONE administrative challenge you currently experience. From the items listed on the next page, select the option that best describes the challenge you identified - </a:t>
            </a:r>
          </a:p>
          <a:p>
            <a:pPr marL="669289" lvl="1" indent="-334645" algn="l">
              <a:lnSpc>
                <a:spcPts val="4339"/>
              </a:lnSpc>
              <a:buFont typeface="Arial"/>
              <a:buChar char="•"/>
            </a:pPr>
            <a:r>
              <a:rPr lang="en-US" sz="3099" dirty="0">
                <a:solidFill>
                  <a:srgbClr val="000000"/>
                </a:solidFill>
                <a:latin typeface="Montserrat"/>
                <a:ea typeface="Montserrat"/>
                <a:cs typeface="Montserrat"/>
                <a:sym typeface="Montserrat"/>
              </a:rPr>
              <a:t>Share ONE thing you enjoy about your work (Positive experiences). Also mention from the items listed on the next page.</a:t>
            </a:r>
          </a:p>
          <a:p>
            <a:pPr marL="669289" lvl="1" indent="-334645" algn="l">
              <a:lnSpc>
                <a:spcPts val="4339"/>
              </a:lnSpc>
              <a:buFont typeface="Arial"/>
              <a:buChar char="•"/>
            </a:pPr>
            <a:r>
              <a:rPr lang="en-US" sz="3099" dirty="0">
                <a:solidFill>
                  <a:srgbClr val="000000"/>
                </a:solidFill>
                <a:latin typeface="Montserrat"/>
                <a:ea typeface="Montserrat"/>
                <a:cs typeface="Montserrat"/>
                <a:sym typeface="Montserrat"/>
              </a:rPr>
              <a:t>Drop your responses in the chat box. </a:t>
            </a:r>
          </a:p>
          <a:p>
            <a:pPr algn="l">
              <a:lnSpc>
                <a:spcPts val="4339"/>
              </a:lnSpc>
            </a:pPr>
            <a:endParaRPr lang="en-US" sz="3099" dirty="0">
              <a:solidFill>
                <a:srgbClr val="000000"/>
              </a:solidFill>
              <a:latin typeface="Montserrat"/>
              <a:ea typeface="Montserrat"/>
              <a:cs typeface="Montserrat"/>
              <a:sym typeface="Montserrat"/>
            </a:endParaRPr>
          </a:p>
        </p:txBody>
      </p:sp>
      <p:sp>
        <p:nvSpPr>
          <p:cNvPr id="7" name="TextBox 7"/>
          <p:cNvSpPr txBox="1"/>
          <p:nvPr/>
        </p:nvSpPr>
        <p:spPr>
          <a:xfrm>
            <a:off x="964630" y="307750"/>
            <a:ext cx="9615004" cy="936625"/>
          </a:xfrm>
          <a:prstGeom prst="rect">
            <a:avLst/>
          </a:prstGeom>
        </p:spPr>
        <p:txBody>
          <a:bodyPr lIns="0" tIns="0" rIns="0" bIns="0" rtlCol="0" anchor="t">
            <a:spAutoFit/>
          </a:bodyPr>
          <a:lstStyle/>
          <a:p>
            <a:pPr algn="l">
              <a:lnSpc>
                <a:spcPts val="7699"/>
              </a:lnSpc>
            </a:pPr>
            <a:r>
              <a:rPr lang="en-US" sz="5499" b="1" dirty="0">
                <a:solidFill>
                  <a:srgbClr val="000000"/>
                </a:solidFill>
                <a:latin typeface="Montserrat Bold"/>
                <a:ea typeface="Montserrat Bold"/>
                <a:cs typeface="Montserrat Bold"/>
                <a:sym typeface="Montserrat Bold"/>
              </a:rPr>
              <a:t> ICEBREAKER ACTIVITY</a:t>
            </a:r>
          </a:p>
        </p:txBody>
      </p:sp>
      <p:sp>
        <p:nvSpPr>
          <p:cNvPr id="8" name="TextBox 8"/>
          <p:cNvSpPr txBox="1"/>
          <p:nvPr/>
        </p:nvSpPr>
        <p:spPr>
          <a:xfrm>
            <a:off x="1371600" y="1481466"/>
            <a:ext cx="5312866" cy="425577"/>
          </a:xfrm>
          <a:prstGeom prst="rect">
            <a:avLst/>
          </a:prstGeom>
        </p:spPr>
        <p:txBody>
          <a:bodyPr lIns="0" tIns="0" rIns="0" bIns="0" rtlCol="0" anchor="t">
            <a:spAutoFit/>
          </a:bodyPr>
          <a:lstStyle/>
          <a:p>
            <a:pPr algn="ctr">
              <a:lnSpc>
                <a:spcPts val="3264"/>
              </a:lnSpc>
              <a:spcBef>
                <a:spcPct val="0"/>
              </a:spcBef>
            </a:pPr>
            <a:r>
              <a:rPr lang="en-US" sz="3200" b="1" dirty="0">
                <a:solidFill>
                  <a:srgbClr val="000000"/>
                </a:solidFill>
                <a:latin typeface="Montserrat Bold"/>
                <a:ea typeface="Montserrat Bold"/>
                <a:cs typeface="Montserrat Bold"/>
                <a:sym typeface="Montserrat Bold"/>
              </a:rPr>
              <a:t>Title: My Role, My Impact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1264824" y="3185043"/>
          <a:ext cx="7315200" cy="6149456"/>
        </p:xfrm>
        <a:graphic>
          <a:graphicData uri="http://schemas.openxmlformats.org/drawingml/2006/table">
            <a:tbl>
              <a:tblPr/>
              <a:tblGrid>
                <a:gridCol w="36576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tblGrid>
              <a:tr h="1711354">
                <a:tc>
                  <a:txBody>
                    <a:bodyPr/>
                    <a:lstStyle/>
                    <a:p>
                      <a:pPr algn="ctr">
                        <a:lnSpc>
                          <a:spcPts val="3219"/>
                        </a:lnSpc>
                        <a:defRPr/>
                      </a:pPr>
                      <a:r>
                        <a:rPr lang="en-US" sz="2299" b="1">
                          <a:solidFill>
                            <a:srgbClr val="000000"/>
                          </a:solidFill>
                          <a:latin typeface="Montserrat Bold"/>
                          <a:ea typeface="Montserrat Bold"/>
                          <a:cs typeface="Montserrat Bold"/>
                          <a:sym typeface="Montserrat Bold"/>
                        </a:rPr>
                        <a:t>1. Communication Gaps</a:t>
                      </a:r>
                      <a:endParaRPr lang="en-US" sz="1100"/>
                    </a:p>
                  </a:txBody>
                  <a:tcPr marL="190500" marR="190500" marT="190500" marB="190500" anchor="ctr">
                    <a:lnL w="57150" cap="flat" cmpd="sng" algn="ctr">
                      <a:solidFill>
                        <a:srgbClr val="FF0000"/>
                      </a:solidFill>
                      <a:prstDash val="solid"/>
                      <a:round/>
                      <a:headEnd type="none" w="med" len="med"/>
                      <a:tailEnd type="none" w="med" len="med"/>
                    </a:lnL>
                    <a:lnR w="57150" cap="flat" cmpd="sng" algn="ctr">
                      <a:solidFill>
                        <a:srgbClr val="FF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rgbClr val="FF0000"/>
                      </a:solidFill>
                      <a:prstDash val="solid"/>
                      <a:round/>
                      <a:headEnd type="none" w="med" len="med"/>
                      <a:tailEnd type="none" w="med" len="med"/>
                    </a:lnB>
                  </a:tcPr>
                </a:tc>
                <a:tc>
                  <a:txBody>
                    <a:bodyPr/>
                    <a:lstStyle/>
                    <a:p>
                      <a:pPr algn="ctr">
                        <a:lnSpc>
                          <a:spcPts val="3219"/>
                        </a:lnSpc>
                        <a:defRPr/>
                      </a:pPr>
                      <a:r>
                        <a:rPr lang="en-US" sz="2299" b="1">
                          <a:solidFill>
                            <a:srgbClr val="000000"/>
                          </a:solidFill>
                          <a:latin typeface="Montserrat Bold"/>
                          <a:ea typeface="Montserrat Bold"/>
                          <a:cs typeface="Montserrat Bold"/>
                          <a:sym typeface="Montserrat Bold"/>
                        </a:rPr>
                        <a:t>5. Stakeholder Management Difficulties</a:t>
                      </a:r>
                      <a:endParaRPr lang="en-US" sz="1100"/>
                    </a:p>
                  </a:txBody>
                  <a:tcPr marL="190500" marR="190500" marT="190500" marB="190500" anchor="ctr">
                    <a:lnL w="57150" cap="flat" cmpd="sng" algn="ctr">
                      <a:solidFill>
                        <a:srgbClr val="FF0000"/>
                      </a:solidFill>
                      <a:prstDash val="solid"/>
                      <a:round/>
                      <a:headEnd type="none" w="med" len="med"/>
                      <a:tailEnd type="none" w="med" len="med"/>
                    </a:lnL>
                    <a:lnR w="57150" cap="flat" cmpd="sng" algn="ctr">
                      <a:solidFill>
                        <a:srgbClr val="FF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0000"/>
                  </a:ext>
                </a:extLst>
              </a:tr>
              <a:tr h="1711354">
                <a:tc>
                  <a:txBody>
                    <a:bodyPr/>
                    <a:lstStyle/>
                    <a:p>
                      <a:pPr algn="ctr">
                        <a:lnSpc>
                          <a:spcPts val="3219"/>
                        </a:lnSpc>
                        <a:defRPr/>
                      </a:pPr>
                      <a:r>
                        <a:rPr lang="en-US" sz="2299" b="1">
                          <a:solidFill>
                            <a:srgbClr val="000000"/>
                          </a:solidFill>
                          <a:latin typeface="Montserrat Bold"/>
                          <a:ea typeface="Montserrat Bold"/>
                          <a:cs typeface="Montserrat Bold"/>
                          <a:sym typeface="Montserrat Bold"/>
                        </a:rPr>
                        <a:t>2. Workflow &amp; Process Inefficiencies</a:t>
                      </a:r>
                      <a:endParaRPr lang="en-US" sz="1100"/>
                    </a:p>
                  </a:txBody>
                  <a:tcPr marL="190500" marR="190500" marT="190500" marB="190500" anchor="ctr">
                    <a:lnL w="57150" cap="flat" cmpd="sng" algn="ctr">
                      <a:solidFill>
                        <a:srgbClr val="FF0000"/>
                      </a:solidFill>
                      <a:prstDash val="solid"/>
                      <a:round/>
                      <a:headEnd type="none" w="med" len="med"/>
                      <a:tailEnd type="none" w="med" len="med"/>
                    </a:lnL>
                    <a:lnR w="57150" cap="flat" cmpd="sng" algn="ctr">
                      <a:solidFill>
                        <a:srgbClr val="FF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rgbClr val="FF0000"/>
                      </a:solidFill>
                      <a:prstDash val="solid"/>
                      <a:round/>
                      <a:headEnd type="none" w="med" len="med"/>
                      <a:tailEnd type="none" w="med" len="med"/>
                    </a:lnB>
                  </a:tcPr>
                </a:tc>
                <a:tc>
                  <a:txBody>
                    <a:bodyPr/>
                    <a:lstStyle/>
                    <a:p>
                      <a:pPr algn="ctr">
                        <a:lnSpc>
                          <a:spcPts val="3219"/>
                        </a:lnSpc>
                        <a:defRPr/>
                      </a:pPr>
                      <a:r>
                        <a:rPr lang="en-US" sz="2299" b="1">
                          <a:solidFill>
                            <a:srgbClr val="000000"/>
                          </a:solidFill>
                          <a:latin typeface="Montserrat Bold"/>
                          <a:ea typeface="Montserrat Bold"/>
                          <a:cs typeface="Montserrat Bold"/>
                          <a:sym typeface="Montserrat Bold"/>
                        </a:rPr>
                        <a:t>6. Documentation &amp; Record-Keeping Problems</a:t>
                      </a:r>
                      <a:endParaRPr lang="en-US" sz="1100"/>
                    </a:p>
                  </a:txBody>
                  <a:tcPr marL="190500" marR="190500" marT="190500" marB="190500" anchor="ctr">
                    <a:lnL w="57150" cap="flat" cmpd="sng" algn="ctr">
                      <a:solidFill>
                        <a:srgbClr val="FF0000"/>
                      </a:solidFill>
                      <a:prstDash val="solid"/>
                      <a:round/>
                      <a:headEnd type="none" w="med" len="med"/>
                      <a:tailEnd type="none" w="med" len="med"/>
                    </a:lnL>
                    <a:lnR w="57150" cap="flat" cmpd="sng" algn="ctr">
                      <a:solidFill>
                        <a:srgbClr val="FF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0001"/>
                  </a:ext>
                </a:extLst>
              </a:tr>
              <a:tr h="1307552">
                <a:tc>
                  <a:txBody>
                    <a:bodyPr/>
                    <a:lstStyle/>
                    <a:p>
                      <a:pPr algn="ctr">
                        <a:lnSpc>
                          <a:spcPts val="3219"/>
                        </a:lnSpc>
                        <a:defRPr/>
                      </a:pPr>
                      <a:r>
                        <a:rPr lang="en-US" sz="2299" b="1">
                          <a:solidFill>
                            <a:srgbClr val="000000"/>
                          </a:solidFill>
                          <a:latin typeface="Montserrat Bold"/>
                          <a:ea typeface="Montserrat Bold"/>
                          <a:cs typeface="Montserrat Bold"/>
                          <a:sym typeface="Montserrat Bold"/>
                        </a:rPr>
                        <a:t>3. Time &amp; Priority Management Issues</a:t>
                      </a:r>
                      <a:endParaRPr lang="en-US" sz="1100"/>
                    </a:p>
                  </a:txBody>
                  <a:tcPr marL="190500" marR="190500" marT="190500" marB="190500" anchor="ctr">
                    <a:lnL w="57150" cap="flat" cmpd="sng" algn="ctr">
                      <a:solidFill>
                        <a:srgbClr val="FF0000"/>
                      </a:solidFill>
                      <a:prstDash val="solid"/>
                      <a:round/>
                      <a:headEnd type="none" w="med" len="med"/>
                      <a:tailEnd type="none" w="med" len="med"/>
                    </a:lnL>
                    <a:lnR w="57150" cap="flat" cmpd="sng" algn="ctr">
                      <a:solidFill>
                        <a:srgbClr val="FF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rgbClr val="FF0000"/>
                      </a:solidFill>
                      <a:prstDash val="solid"/>
                      <a:round/>
                      <a:headEnd type="none" w="med" len="med"/>
                      <a:tailEnd type="none" w="med" len="med"/>
                    </a:lnB>
                  </a:tcPr>
                </a:tc>
                <a:tc>
                  <a:txBody>
                    <a:bodyPr/>
                    <a:lstStyle/>
                    <a:p>
                      <a:pPr algn="ctr">
                        <a:lnSpc>
                          <a:spcPts val="3219"/>
                        </a:lnSpc>
                        <a:defRPr/>
                      </a:pPr>
                      <a:r>
                        <a:rPr lang="en-US" sz="2299" b="1">
                          <a:solidFill>
                            <a:srgbClr val="000000"/>
                          </a:solidFill>
                          <a:latin typeface="Montserrat Bold"/>
                          <a:ea typeface="Montserrat Bold"/>
                          <a:cs typeface="Montserrat Bold"/>
                          <a:sym typeface="Montserrat Bold"/>
                        </a:rPr>
                        <a:t>7. Capacity &amp; Skill Gaps</a:t>
                      </a:r>
                      <a:endParaRPr lang="en-US" sz="1100"/>
                    </a:p>
                  </a:txBody>
                  <a:tcPr marL="190500" marR="190500" marT="190500" marB="190500" anchor="ctr">
                    <a:lnL w="57150" cap="flat" cmpd="sng" algn="ctr">
                      <a:solidFill>
                        <a:srgbClr val="FF0000"/>
                      </a:solidFill>
                      <a:prstDash val="solid"/>
                      <a:round/>
                      <a:headEnd type="none" w="med" len="med"/>
                      <a:tailEnd type="none" w="med" len="med"/>
                    </a:lnL>
                    <a:lnR w="57150" cap="flat" cmpd="sng" algn="ctr">
                      <a:solidFill>
                        <a:srgbClr val="FF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0002"/>
                  </a:ext>
                </a:extLst>
              </a:tr>
              <a:tr h="1419196">
                <a:tc>
                  <a:txBody>
                    <a:bodyPr/>
                    <a:lstStyle/>
                    <a:p>
                      <a:pPr algn="ctr">
                        <a:lnSpc>
                          <a:spcPts val="3219"/>
                        </a:lnSpc>
                        <a:defRPr/>
                      </a:pPr>
                      <a:r>
                        <a:rPr lang="en-US" sz="2299" b="1">
                          <a:solidFill>
                            <a:srgbClr val="000000"/>
                          </a:solidFill>
                          <a:latin typeface="Montserrat Bold"/>
                          <a:ea typeface="Montserrat Bold"/>
                          <a:cs typeface="Montserrat Bold"/>
                          <a:sym typeface="Montserrat Bold"/>
                        </a:rPr>
                        <a:t>4. Resource &amp; Tools Constraints</a:t>
                      </a:r>
                      <a:endParaRPr lang="en-US" sz="1100"/>
                    </a:p>
                  </a:txBody>
                  <a:tcPr marL="190500" marR="190500" marT="190500" marB="190500" anchor="ctr">
                    <a:lnL w="57150" cap="flat" cmpd="sng" algn="ctr">
                      <a:solidFill>
                        <a:srgbClr val="FF0000"/>
                      </a:solidFill>
                      <a:prstDash val="solid"/>
                      <a:round/>
                      <a:headEnd type="none" w="med" len="med"/>
                      <a:tailEnd type="none" w="med" len="med"/>
                    </a:lnL>
                    <a:lnR w="57150" cap="flat" cmpd="sng" algn="ctr">
                      <a:solidFill>
                        <a:srgbClr val="FF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rgbClr val="FF0000"/>
                      </a:solidFill>
                      <a:prstDash val="solid"/>
                      <a:round/>
                      <a:headEnd type="none" w="med" len="med"/>
                      <a:tailEnd type="none" w="med" len="med"/>
                    </a:lnB>
                  </a:tcPr>
                </a:tc>
                <a:tc>
                  <a:txBody>
                    <a:bodyPr/>
                    <a:lstStyle/>
                    <a:p>
                      <a:pPr algn="ctr">
                        <a:lnSpc>
                          <a:spcPts val="3219"/>
                        </a:lnSpc>
                        <a:defRPr/>
                      </a:pPr>
                      <a:r>
                        <a:rPr lang="en-US" sz="2299" b="1">
                          <a:solidFill>
                            <a:srgbClr val="000000"/>
                          </a:solidFill>
                          <a:latin typeface="Montserrat Bold"/>
                          <a:ea typeface="Montserrat Bold"/>
                          <a:cs typeface="Montserrat Bold"/>
                          <a:sym typeface="Montserrat Bold"/>
                        </a:rPr>
                        <a:t>8. Stress, Overload &amp; Emotional Pressure</a:t>
                      </a:r>
                      <a:endParaRPr lang="en-US" sz="1100"/>
                    </a:p>
                  </a:txBody>
                  <a:tcPr marL="190500" marR="190500" marT="190500" marB="190500" anchor="ctr">
                    <a:lnL w="57150" cap="flat" cmpd="sng" algn="ctr">
                      <a:solidFill>
                        <a:srgbClr val="FF0000"/>
                      </a:solidFill>
                      <a:prstDash val="solid"/>
                      <a:round/>
                      <a:headEnd type="none" w="med" len="med"/>
                      <a:tailEnd type="none" w="med" len="med"/>
                    </a:lnL>
                    <a:lnR w="57150" cap="flat" cmpd="sng" algn="ctr">
                      <a:solidFill>
                        <a:srgbClr val="FF0000"/>
                      </a:solidFill>
                      <a:prstDash val="solid"/>
                      <a:round/>
                      <a:headEnd type="none" w="med" len="med"/>
                      <a:tailEnd type="none" w="med" len="med"/>
                    </a:lnR>
                    <a:lnT w="57150" cap="flat" cmpd="sng" algn="ctr">
                      <a:solidFill>
                        <a:srgbClr val="FF0000"/>
                      </a:solidFill>
                      <a:prstDash val="solid"/>
                      <a:round/>
                      <a:headEnd type="none" w="med" len="med"/>
                      <a:tailEnd type="none" w="med" len="med"/>
                    </a:lnT>
                    <a:lnB w="5715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3" name="Table 3"/>
          <p:cNvGraphicFramePr>
            <a:graphicFrameLocks noGrp="1"/>
          </p:cNvGraphicFramePr>
          <p:nvPr/>
        </p:nvGraphicFramePr>
        <p:xfrm>
          <a:off x="9944100" y="3185043"/>
          <a:ext cx="7315200" cy="6121288"/>
        </p:xfrm>
        <a:graphic>
          <a:graphicData uri="http://schemas.openxmlformats.org/drawingml/2006/table">
            <a:tbl>
              <a:tblPr/>
              <a:tblGrid>
                <a:gridCol w="36576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tblGrid>
              <a:tr h="1699145">
                <a:tc>
                  <a:txBody>
                    <a:bodyPr/>
                    <a:lstStyle/>
                    <a:p>
                      <a:pPr algn="ctr">
                        <a:lnSpc>
                          <a:spcPts val="3220"/>
                        </a:lnSpc>
                        <a:defRPr/>
                      </a:pPr>
                      <a:r>
                        <a:rPr lang="en-US" sz="2300" b="1">
                          <a:solidFill>
                            <a:srgbClr val="000000"/>
                          </a:solidFill>
                          <a:latin typeface="Montserrat Bold"/>
                          <a:ea typeface="Montserrat Bold"/>
                          <a:cs typeface="Montserrat Bold"/>
                          <a:sym typeface="Montserrat Bold"/>
                        </a:rPr>
                        <a:t>1. Effective Communication &amp; Clear Direction</a:t>
                      </a:r>
                      <a:endParaRPr lang="en-US" sz="1100"/>
                    </a:p>
                  </a:txBody>
                  <a:tcPr marL="190500" marR="190500" marT="190500" marB="190500" anchor="ctr">
                    <a:lnL w="47625" cap="flat" cmpd="sng" algn="ctr">
                      <a:solidFill>
                        <a:srgbClr val="007A3F"/>
                      </a:solidFill>
                      <a:prstDash val="solid"/>
                      <a:round/>
                      <a:headEnd type="none" w="med" len="med"/>
                      <a:tailEnd type="none" w="med" len="med"/>
                    </a:lnL>
                    <a:lnR w="47625" cap="flat" cmpd="sng" algn="ctr">
                      <a:solidFill>
                        <a:srgbClr val="007A3F"/>
                      </a:solidFill>
                      <a:prstDash val="solid"/>
                      <a:round/>
                      <a:headEnd type="none" w="med" len="med"/>
                      <a:tailEnd type="none" w="med" len="med"/>
                    </a:lnR>
                    <a:lnT w="47625" cap="flat" cmpd="sng" algn="ctr">
                      <a:solidFill>
                        <a:srgbClr val="007A3F"/>
                      </a:solidFill>
                      <a:prstDash val="solid"/>
                      <a:round/>
                      <a:headEnd type="none" w="med" len="med"/>
                      <a:tailEnd type="none" w="med" len="med"/>
                    </a:lnT>
                    <a:lnB w="47625" cap="flat" cmpd="sng" algn="ctr">
                      <a:solidFill>
                        <a:srgbClr val="007A3F"/>
                      </a:solidFill>
                      <a:prstDash val="solid"/>
                      <a:round/>
                      <a:headEnd type="none" w="med" len="med"/>
                      <a:tailEnd type="none" w="med" len="med"/>
                    </a:lnB>
                  </a:tcPr>
                </a:tc>
                <a:tc>
                  <a:txBody>
                    <a:bodyPr/>
                    <a:lstStyle/>
                    <a:p>
                      <a:pPr algn="ctr">
                        <a:lnSpc>
                          <a:spcPts val="3220"/>
                        </a:lnSpc>
                        <a:defRPr/>
                      </a:pPr>
                      <a:r>
                        <a:rPr lang="en-US" sz="2300" b="1">
                          <a:solidFill>
                            <a:srgbClr val="000000"/>
                          </a:solidFill>
                          <a:latin typeface="Montserrat Bold"/>
                          <a:ea typeface="Montserrat Bold"/>
                          <a:cs typeface="Montserrat Bold"/>
                          <a:sym typeface="Montserrat Bold"/>
                        </a:rPr>
                        <a:t>5. Professional Growth &amp; Learning Opportunities</a:t>
                      </a:r>
                      <a:endParaRPr lang="en-US" sz="1100"/>
                    </a:p>
                  </a:txBody>
                  <a:tcPr marL="190500" marR="190500" marT="190500" marB="190500" anchor="ctr">
                    <a:lnL w="47625" cap="flat" cmpd="sng" algn="ctr">
                      <a:solidFill>
                        <a:srgbClr val="007A3F"/>
                      </a:solidFill>
                      <a:prstDash val="solid"/>
                      <a:round/>
                      <a:headEnd type="none" w="med" len="med"/>
                      <a:tailEnd type="none" w="med" len="med"/>
                    </a:lnL>
                    <a:lnR w="47625" cap="flat" cmpd="sng" algn="ctr">
                      <a:solidFill>
                        <a:srgbClr val="007A3F"/>
                      </a:solidFill>
                      <a:prstDash val="solid"/>
                      <a:round/>
                      <a:headEnd type="none" w="med" len="med"/>
                      <a:tailEnd type="none" w="med" len="med"/>
                    </a:lnR>
                    <a:lnT w="47625" cap="flat" cmpd="sng" algn="ctr">
                      <a:solidFill>
                        <a:srgbClr val="007A3F"/>
                      </a:solidFill>
                      <a:prstDash val="solid"/>
                      <a:round/>
                      <a:headEnd type="none" w="med" len="med"/>
                      <a:tailEnd type="none" w="med" len="med"/>
                    </a:lnT>
                    <a:lnB w="47625" cap="flat" cmpd="sng" algn="ctr">
                      <a:solidFill>
                        <a:srgbClr val="007A3F"/>
                      </a:solidFill>
                      <a:prstDash val="solid"/>
                      <a:round/>
                      <a:headEnd type="none" w="med" len="med"/>
                      <a:tailEnd type="none" w="med" len="med"/>
                    </a:lnB>
                  </a:tcPr>
                </a:tc>
                <a:extLst>
                  <a:ext uri="{0D108BD9-81ED-4DB2-BD59-A6C34878D82A}">
                    <a16:rowId xmlns:a16="http://schemas.microsoft.com/office/drawing/2014/main" val="10000"/>
                  </a:ext>
                </a:extLst>
              </a:tr>
              <a:tr h="1361499">
                <a:tc>
                  <a:txBody>
                    <a:bodyPr/>
                    <a:lstStyle/>
                    <a:p>
                      <a:pPr algn="ctr">
                        <a:lnSpc>
                          <a:spcPts val="3220"/>
                        </a:lnSpc>
                        <a:defRPr/>
                      </a:pPr>
                      <a:r>
                        <a:rPr lang="en-US" sz="2300" b="1">
                          <a:solidFill>
                            <a:srgbClr val="000000"/>
                          </a:solidFill>
                          <a:latin typeface="Montserrat Bold"/>
                          <a:ea typeface="Montserrat Bold"/>
                          <a:cs typeface="Montserrat Bold"/>
                          <a:sym typeface="Montserrat Bold"/>
                        </a:rPr>
                        <a:t>2. Smooth, Efficient Processes</a:t>
                      </a:r>
                      <a:endParaRPr lang="en-US" sz="1100"/>
                    </a:p>
                  </a:txBody>
                  <a:tcPr marL="190500" marR="190500" marT="190500" marB="190500" anchor="ctr">
                    <a:lnL w="47625" cap="flat" cmpd="sng" algn="ctr">
                      <a:solidFill>
                        <a:srgbClr val="007A3F"/>
                      </a:solidFill>
                      <a:prstDash val="solid"/>
                      <a:round/>
                      <a:headEnd type="none" w="med" len="med"/>
                      <a:tailEnd type="none" w="med" len="med"/>
                    </a:lnL>
                    <a:lnR w="47625" cap="flat" cmpd="sng" algn="ctr">
                      <a:solidFill>
                        <a:srgbClr val="007A3F"/>
                      </a:solidFill>
                      <a:prstDash val="solid"/>
                      <a:round/>
                      <a:headEnd type="none" w="med" len="med"/>
                      <a:tailEnd type="none" w="med" len="med"/>
                    </a:lnR>
                    <a:lnT w="47625" cap="flat" cmpd="sng" algn="ctr">
                      <a:solidFill>
                        <a:srgbClr val="007A3F"/>
                      </a:solidFill>
                      <a:prstDash val="solid"/>
                      <a:round/>
                      <a:headEnd type="none" w="med" len="med"/>
                      <a:tailEnd type="none" w="med" len="med"/>
                    </a:lnT>
                    <a:lnB w="47625" cap="flat" cmpd="sng" algn="ctr">
                      <a:solidFill>
                        <a:srgbClr val="007A3F"/>
                      </a:solidFill>
                      <a:prstDash val="solid"/>
                      <a:round/>
                      <a:headEnd type="none" w="med" len="med"/>
                      <a:tailEnd type="none" w="med" len="med"/>
                    </a:lnB>
                  </a:tcPr>
                </a:tc>
                <a:tc>
                  <a:txBody>
                    <a:bodyPr/>
                    <a:lstStyle/>
                    <a:p>
                      <a:pPr algn="ctr">
                        <a:lnSpc>
                          <a:spcPts val="3220"/>
                        </a:lnSpc>
                        <a:defRPr/>
                      </a:pPr>
                      <a:r>
                        <a:rPr lang="en-US" sz="2300" b="1">
                          <a:solidFill>
                            <a:srgbClr val="000000"/>
                          </a:solidFill>
                          <a:latin typeface="Montserrat Bold"/>
                          <a:ea typeface="Montserrat Bold"/>
                          <a:cs typeface="Montserrat Bold"/>
                          <a:sym typeface="Montserrat Bold"/>
                        </a:rPr>
                        <a:t>6. Recognition &amp; Appreciation</a:t>
                      </a:r>
                      <a:endParaRPr lang="en-US" sz="1100"/>
                    </a:p>
                  </a:txBody>
                  <a:tcPr marL="190500" marR="190500" marT="190500" marB="190500" anchor="ctr">
                    <a:lnL w="47625" cap="flat" cmpd="sng" algn="ctr">
                      <a:solidFill>
                        <a:srgbClr val="007A3F"/>
                      </a:solidFill>
                      <a:prstDash val="solid"/>
                      <a:round/>
                      <a:headEnd type="none" w="med" len="med"/>
                      <a:tailEnd type="none" w="med" len="med"/>
                    </a:lnL>
                    <a:lnR w="47625" cap="flat" cmpd="sng" algn="ctr">
                      <a:solidFill>
                        <a:srgbClr val="007A3F"/>
                      </a:solidFill>
                      <a:prstDash val="solid"/>
                      <a:round/>
                      <a:headEnd type="none" w="med" len="med"/>
                      <a:tailEnd type="none" w="med" len="med"/>
                    </a:lnR>
                    <a:lnT w="47625" cap="flat" cmpd="sng" algn="ctr">
                      <a:solidFill>
                        <a:srgbClr val="007A3F"/>
                      </a:solidFill>
                      <a:prstDash val="solid"/>
                      <a:round/>
                      <a:headEnd type="none" w="med" len="med"/>
                      <a:tailEnd type="none" w="med" len="med"/>
                    </a:lnT>
                    <a:lnB w="47625" cap="flat" cmpd="sng" algn="ctr">
                      <a:solidFill>
                        <a:srgbClr val="007A3F"/>
                      </a:solidFill>
                      <a:prstDash val="solid"/>
                      <a:round/>
                      <a:headEnd type="none" w="med" len="med"/>
                      <a:tailEnd type="none" w="med" len="med"/>
                    </a:lnB>
                  </a:tcPr>
                </a:tc>
                <a:extLst>
                  <a:ext uri="{0D108BD9-81ED-4DB2-BD59-A6C34878D82A}">
                    <a16:rowId xmlns:a16="http://schemas.microsoft.com/office/drawing/2014/main" val="10001"/>
                  </a:ext>
                </a:extLst>
              </a:tr>
              <a:tr h="1361499">
                <a:tc>
                  <a:txBody>
                    <a:bodyPr/>
                    <a:lstStyle/>
                    <a:p>
                      <a:pPr algn="ctr">
                        <a:lnSpc>
                          <a:spcPts val="3220"/>
                        </a:lnSpc>
                        <a:defRPr/>
                      </a:pPr>
                      <a:r>
                        <a:rPr lang="en-US" sz="2300" b="1">
                          <a:solidFill>
                            <a:srgbClr val="000000"/>
                          </a:solidFill>
                          <a:latin typeface="Montserrat Bold"/>
                          <a:ea typeface="Montserrat Bold"/>
                          <a:cs typeface="Montserrat Bold"/>
                          <a:sym typeface="Montserrat Bold"/>
                        </a:rPr>
                        <a:t>3. Supportive Work Environment</a:t>
                      </a:r>
                      <a:endParaRPr lang="en-US" sz="1100"/>
                    </a:p>
                  </a:txBody>
                  <a:tcPr marL="190500" marR="190500" marT="190500" marB="190500" anchor="ctr">
                    <a:lnL w="47625" cap="flat" cmpd="sng" algn="ctr">
                      <a:solidFill>
                        <a:srgbClr val="007A3F"/>
                      </a:solidFill>
                      <a:prstDash val="solid"/>
                      <a:round/>
                      <a:headEnd type="none" w="med" len="med"/>
                      <a:tailEnd type="none" w="med" len="med"/>
                    </a:lnL>
                    <a:lnR w="47625" cap="flat" cmpd="sng" algn="ctr">
                      <a:solidFill>
                        <a:srgbClr val="007A3F"/>
                      </a:solidFill>
                      <a:prstDash val="solid"/>
                      <a:round/>
                      <a:headEnd type="none" w="med" len="med"/>
                      <a:tailEnd type="none" w="med" len="med"/>
                    </a:lnR>
                    <a:lnT w="47625" cap="flat" cmpd="sng" algn="ctr">
                      <a:solidFill>
                        <a:srgbClr val="007A3F"/>
                      </a:solidFill>
                      <a:prstDash val="solid"/>
                      <a:round/>
                      <a:headEnd type="none" w="med" len="med"/>
                      <a:tailEnd type="none" w="med" len="med"/>
                    </a:lnT>
                    <a:lnB w="47625" cap="flat" cmpd="sng" algn="ctr">
                      <a:solidFill>
                        <a:srgbClr val="007A3F"/>
                      </a:solidFill>
                      <a:prstDash val="solid"/>
                      <a:round/>
                      <a:headEnd type="none" w="med" len="med"/>
                      <a:tailEnd type="none" w="med" len="med"/>
                    </a:lnB>
                  </a:tcPr>
                </a:tc>
                <a:tc>
                  <a:txBody>
                    <a:bodyPr/>
                    <a:lstStyle/>
                    <a:p>
                      <a:pPr algn="ctr">
                        <a:lnSpc>
                          <a:spcPts val="3220"/>
                        </a:lnSpc>
                        <a:defRPr/>
                      </a:pPr>
                      <a:r>
                        <a:rPr lang="en-US" sz="2300" b="1">
                          <a:solidFill>
                            <a:srgbClr val="000000"/>
                          </a:solidFill>
                          <a:latin typeface="Montserrat Bold"/>
                          <a:ea typeface="Montserrat Bold"/>
                          <a:cs typeface="Montserrat Bold"/>
                          <a:sym typeface="Montserrat Bold"/>
                        </a:rPr>
                        <a:t>7. Job Confidence &amp; Clarity</a:t>
                      </a:r>
                      <a:endParaRPr lang="en-US" sz="1100"/>
                    </a:p>
                  </a:txBody>
                  <a:tcPr marL="190500" marR="190500" marT="190500" marB="190500" anchor="ctr">
                    <a:lnL w="47625" cap="flat" cmpd="sng" algn="ctr">
                      <a:solidFill>
                        <a:srgbClr val="007A3F"/>
                      </a:solidFill>
                      <a:prstDash val="solid"/>
                      <a:round/>
                      <a:headEnd type="none" w="med" len="med"/>
                      <a:tailEnd type="none" w="med" len="med"/>
                    </a:lnL>
                    <a:lnR w="47625" cap="flat" cmpd="sng" algn="ctr">
                      <a:solidFill>
                        <a:srgbClr val="007A3F"/>
                      </a:solidFill>
                      <a:prstDash val="solid"/>
                      <a:round/>
                      <a:headEnd type="none" w="med" len="med"/>
                      <a:tailEnd type="none" w="med" len="med"/>
                    </a:lnR>
                    <a:lnT w="47625" cap="flat" cmpd="sng" algn="ctr">
                      <a:solidFill>
                        <a:srgbClr val="007A3F"/>
                      </a:solidFill>
                      <a:prstDash val="solid"/>
                      <a:round/>
                      <a:headEnd type="none" w="med" len="med"/>
                      <a:tailEnd type="none" w="med" len="med"/>
                    </a:lnT>
                    <a:lnB w="47625" cap="flat" cmpd="sng" algn="ctr">
                      <a:solidFill>
                        <a:srgbClr val="007A3F"/>
                      </a:solidFill>
                      <a:prstDash val="solid"/>
                      <a:round/>
                      <a:headEnd type="none" w="med" len="med"/>
                      <a:tailEnd type="none" w="med" len="med"/>
                    </a:lnB>
                  </a:tcPr>
                </a:tc>
                <a:extLst>
                  <a:ext uri="{0D108BD9-81ED-4DB2-BD59-A6C34878D82A}">
                    <a16:rowId xmlns:a16="http://schemas.microsoft.com/office/drawing/2014/main" val="10002"/>
                  </a:ext>
                </a:extLst>
              </a:tr>
              <a:tr h="1699145">
                <a:tc>
                  <a:txBody>
                    <a:bodyPr/>
                    <a:lstStyle/>
                    <a:p>
                      <a:pPr algn="ctr">
                        <a:lnSpc>
                          <a:spcPts val="3220"/>
                        </a:lnSpc>
                        <a:defRPr/>
                      </a:pPr>
                      <a:r>
                        <a:rPr lang="en-US" sz="2300" b="1">
                          <a:solidFill>
                            <a:srgbClr val="000000"/>
                          </a:solidFill>
                          <a:latin typeface="Montserrat Bold"/>
                          <a:ea typeface="Montserrat Bold"/>
                          <a:cs typeface="Montserrat Bold"/>
                          <a:sym typeface="Montserrat Bold"/>
                        </a:rPr>
                        <a:t>4. Reliable Tools &amp; Resources</a:t>
                      </a:r>
                      <a:endParaRPr lang="en-US" sz="1100"/>
                    </a:p>
                  </a:txBody>
                  <a:tcPr marL="190500" marR="190500" marT="190500" marB="190500" anchor="ctr">
                    <a:lnL w="47625" cap="flat" cmpd="sng" algn="ctr">
                      <a:solidFill>
                        <a:srgbClr val="007A3F"/>
                      </a:solidFill>
                      <a:prstDash val="solid"/>
                      <a:round/>
                      <a:headEnd type="none" w="med" len="med"/>
                      <a:tailEnd type="none" w="med" len="med"/>
                    </a:lnL>
                    <a:lnR w="47625" cap="flat" cmpd="sng" algn="ctr">
                      <a:solidFill>
                        <a:srgbClr val="007A3F"/>
                      </a:solidFill>
                      <a:prstDash val="solid"/>
                      <a:round/>
                      <a:headEnd type="none" w="med" len="med"/>
                      <a:tailEnd type="none" w="med" len="med"/>
                    </a:lnR>
                    <a:lnT w="47625" cap="flat" cmpd="sng" algn="ctr">
                      <a:solidFill>
                        <a:srgbClr val="007A3F"/>
                      </a:solidFill>
                      <a:prstDash val="solid"/>
                      <a:round/>
                      <a:headEnd type="none" w="med" len="med"/>
                      <a:tailEnd type="none" w="med" len="med"/>
                    </a:lnT>
                    <a:lnB w="47625" cap="flat" cmpd="sng" algn="ctr">
                      <a:solidFill>
                        <a:srgbClr val="007A3F"/>
                      </a:solidFill>
                      <a:prstDash val="solid"/>
                      <a:round/>
                      <a:headEnd type="none" w="med" len="med"/>
                      <a:tailEnd type="none" w="med" len="med"/>
                    </a:lnB>
                  </a:tcPr>
                </a:tc>
                <a:tc>
                  <a:txBody>
                    <a:bodyPr/>
                    <a:lstStyle/>
                    <a:p>
                      <a:pPr algn="ctr">
                        <a:lnSpc>
                          <a:spcPts val="3220"/>
                        </a:lnSpc>
                        <a:defRPr/>
                      </a:pPr>
                      <a:r>
                        <a:rPr lang="en-US" sz="2300" b="1">
                          <a:solidFill>
                            <a:srgbClr val="000000"/>
                          </a:solidFill>
                          <a:latin typeface="Montserrat Bold"/>
                          <a:ea typeface="Montserrat Bold"/>
                          <a:cs typeface="Montserrat Bold"/>
                          <a:sym typeface="Montserrat Bold"/>
                        </a:rPr>
                        <a:t>8. Work-Life Balance &amp; General Well-being</a:t>
                      </a:r>
                      <a:endParaRPr lang="en-US" sz="1100"/>
                    </a:p>
                  </a:txBody>
                  <a:tcPr marL="190500" marR="190500" marT="190500" marB="190500" anchor="ctr">
                    <a:lnL w="47625" cap="flat" cmpd="sng" algn="ctr">
                      <a:solidFill>
                        <a:srgbClr val="007A3F"/>
                      </a:solidFill>
                      <a:prstDash val="solid"/>
                      <a:round/>
                      <a:headEnd type="none" w="med" len="med"/>
                      <a:tailEnd type="none" w="med" len="med"/>
                    </a:lnL>
                    <a:lnR w="47625" cap="flat" cmpd="sng" algn="ctr">
                      <a:solidFill>
                        <a:srgbClr val="007A3F"/>
                      </a:solidFill>
                      <a:prstDash val="solid"/>
                      <a:round/>
                      <a:headEnd type="none" w="med" len="med"/>
                      <a:tailEnd type="none" w="med" len="med"/>
                    </a:lnR>
                    <a:lnT w="47625" cap="flat" cmpd="sng" algn="ctr">
                      <a:solidFill>
                        <a:srgbClr val="007A3F"/>
                      </a:solidFill>
                      <a:prstDash val="solid"/>
                      <a:round/>
                      <a:headEnd type="none" w="med" len="med"/>
                      <a:tailEnd type="none" w="med" len="med"/>
                    </a:lnT>
                    <a:lnB w="47625" cap="flat" cmpd="sng" algn="ctr">
                      <a:solidFill>
                        <a:srgbClr val="007A3F"/>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4" name="Freeform 4"/>
          <p:cNvSpPr/>
          <p:nvPr/>
        </p:nvSpPr>
        <p:spPr>
          <a:xfrm>
            <a:off x="9944100" y="1749479"/>
            <a:ext cx="1353269" cy="1353269"/>
          </a:xfrm>
          <a:custGeom>
            <a:avLst/>
            <a:gdLst/>
            <a:ahLst/>
            <a:cxnLst/>
            <a:rect l="l" t="t" r="r" b="b"/>
            <a:pathLst>
              <a:path w="1353269" h="1353269">
                <a:moveTo>
                  <a:pt x="0" y="0"/>
                </a:moveTo>
                <a:lnTo>
                  <a:pt x="1353269" y="0"/>
                </a:lnTo>
                <a:lnTo>
                  <a:pt x="1353269" y="1353269"/>
                </a:lnTo>
                <a:lnTo>
                  <a:pt x="0" y="13532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1458237" y="1878765"/>
            <a:ext cx="1162029" cy="1162029"/>
          </a:xfrm>
          <a:custGeom>
            <a:avLst/>
            <a:gdLst/>
            <a:ahLst/>
            <a:cxnLst/>
            <a:rect l="l" t="t" r="r" b="b"/>
            <a:pathLst>
              <a:path w="1162029" h="1162029">
                <a:moveTo>
                  <a:pt x="0" y="0"/>
                </a:moveTo>
                <a:lnTo>
                  <a:pt x="1162029" y="0"/>
                </a:lnTo>
                <a:lnTo>
                  <a:pt x="1162029" y="1162029"/>
                </a:lnTo>
                <a:lnTo>
                  <a:pt x="0" y="116202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3197788" y="2144808"/>
            <a:ext cx="5382236" cy="895986"/>
          </a:xfrm>
          <a:prstGeom prst="rect">
            <a:avLst/>
          </a:prstGeom>
        </p:spPr>
        <p:txBody>
          <a:bodyPr lIns="0" tIns="0" rIns="0" bIns="0" rtlCol="0" anchor="t">
            <a:spAutoFit/>
          </a:bodyPr>
          <a:lstStyle/>
          <a:p>
            <a:pPr algn="l">
              <a:lnSpc>
                <a:spcPts val="3639"/>
              </a:lnSpc>
              <a:spcBef>
                <a:spcPct val="0"/>
              </a:spcBef>
            </a:pPr>
            <a:r>
              <a:rPr lang="en-US" sz="2599" b="1">
                <a:solidFill>
                  <a:srgbClr val="000000"/>
                </a:solidFill>
                <a:latin typeface="Montserrat Bold"/>
                <a:ea typeface="Montserrat Bold"/>
                <a:cs typeface="Montserrat Bold"/>
                <a:sym typeface="Montserrat Bold"/>
              </a:rPr>
              <a:t>POSSIBLE ADMINISTRATIVE CHALLENGES</a:t>
            </a:r>
          </a:p>
        </p:txBody>
      </p:sp>
      <p:sp>
        <p:nvSpPr>
          <p:cNvPr id="7" name="TextBox 7"/>
          <p:cNvSpPr txBox="1"/>
          <p:nvPr/>
        </p:nvSpPr>
        <p:spPr>
          <a:xfrm>
            <a:off x="10397570" y="2473738"/>
            <a:ext cx="5968994" cy="333375"/>
          </a:xfrm>
          <a:prstGeom prst="rect">
            <a:avLst/>
          </a:prstGeom>
        </p:spPr>
        <p:txBody>
          <a:bodyPr lIns="0" tIns="0" rIns="0" bIns="0" rtlCol="0" anchor="t">
            <a:spAutoFit/>
          </a:bodyPr>
          <a:lstStyle/>
          <a:p>
            <a:pPr algn="ctr">
              <a:lnSpc>
                <a:spcPts val="2550"/>
              </a:lnSpc>
              <a:spcBef>
                <a:spcPct val="0"/>
              </a:spcBef>
            </a:pPr>
            <a:r>
              <a:rPr lang="en-US" sz="2500" b="1">
                <a:solidFill>
                  <a:srgbClr val="000000"/>
                </a:solidFill>
                <a:latin typeface="Montserrat Bold"/>
                <a:ea typeface="Montserrat Bold"/>
                <a:cs typeface="Montserrat Bold"/>
                <a:sym typeface="Montserrat Bold"/>
              </a:rPr>
              <a:t>POSITIVE EXPERIENCES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26000"/>
            </a:blip>
            <a:stretch>
              <a:fillRect t="-13019" b="-5202"/>
            </a:stretch>
          </a:blipFill>
        </p:spPr>
        <p:txBody>
          <a:bodyPr/>
          <a:lstStyle/>
          <a:p>
            <a:endParaRPr lang="en-US"/>
          </a:p>
        </p:txBody>
      </p:sp>
      <p:grpSp>
        <p:nvGrpSpPr>
          <p:cNvPr id="3" name="Group 3"/>
          <p:cNvGrpSpPr/>
          <p:nvPr/>
        </p:nvGrpSpPr>
        <p:grpSpPr>
          <a:xfrm>
            <a:off x="1528095" y="2991384"/>
            <a:ext cx="14687372" cy="6266916"/>
            <a:chOff x="0" y="0"/>
            <a:chExt cx="19583162" cy="8355888"/>
          </a:xfrm>
        </p:grpSpPr>
        <p:grpSp>
          <p:nvGrpSpPr>
            <p:cNvPr id="4" name="Group 4"/>
            <p:cNvGrpSpPr/>
            <p:nvPr/>
          </p:nvGrpSpPr>
          <p:grpSpPr>
            <a:xfrm>
              <a:off x="0" y="0"/>
              <a:ext cx="7962669" cy="7962669"/>
              <a:chOff x="0" y="0"/>
              <a:chExt cx="812800" cy="812800"/>
            </a:xfrm>
          </p:grpSpPr>
          <p:sp>
            <p:nvSpPr>
              <p:cNvPr id="5" name="Freeform 5"/>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751F"/>
              </a:solidFill>
            </p:spPr>
            <p:txBody>
              <a:bodyPr/>
              <a:lstStyle/>
              <a:p>
                <a:endParaRPr lang="en-US"/>
              </a:p>
            </p:txBody>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393218" y="393218"/>
              <a:ext cx="7962669" cy="7962669"/>
              <a:chOff x="0" y="0"/>
              <a:chExt cx="812800" cy="812800"/>
            </a:xfrm>
          </p:grpSpPr>
          <p:sp>
            <p:nvSpPr>
              <p:cNvPr id="8" name="Freeform 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0000"/>
              </a:solidFill>
            </p:spPr>
            <p:txBody>
              <a:bodyPr/>
              <a:lstStyle/>
              <a:p>
                <a:endParaRPr lang="en-US"/>
              </a:p>
            </p:txBody>
          </p:sp>
          <p:sp>
            <p:nvSpPr>
              <p:cNvPr id="9" name="TextBox 9"/>
              <p:cNvSpPr txBox="1"/>
              <p:nvPr/>
            </p:nvSpPr>
            <p:spPr>
              <a:xfrm>
                <a:off x="0" y="-76200"/>
                <a:ext cx="812800" cy="889000"/>
              </a:xfrm>
              <a:prstGeom prst="rect">
                <a:avLst/>
              </a:prstGeom>
            </p:spPr>
            <p:txBody>
              <a:bodyPr lIns="50800" tIns="50800" rIns="50800" bIns="50800" rtlCol="0" anchor="ctr"/>
              <a:lstStyle/>
              <a:p>
                <a:pPr algn="ctr">
                  <a:lnSpc>
                    <a:spcPts val="6299"/>
                  </a:lnSpc>
                </a:pPr>
                <a:r>
                  <a:rPr lang="en-US" sz="4499">
                    <a:solidFill>
                      <a:srgbClr val="FFFFFF"/>
                    </a:solidFill>
                    <a:latin typeface="Montserrat"/>
                    <a:ea typeface="Montserrat"/>
                    <a:cs typeface="Montserrat"/>
                    <a:sym typeface="Montserrat"/>
                  </a:rPr>
                  <a:t>Operational Excellence is HOW we do what we do—consistently, professionally, and with a service mindset.</a:t>
                </a:r>
              </a:p>
            </p:txBody>
          </p:sp>
        </p:grpSp>
        <p:grpSp>
          <p:nvGrpSpPr>
            <p:cNvPr id="10" name="Group 10"/>
            <p:cNvGrpSpPr/>
            <p:nvPr/>
          </p:nvGrpSpPr>
          <p:grpSpPr>
            <a:xfrm>
              <a:off x="11227274" y="0"/>
              <a:ext cx="7962669" cy="7962669"/>
              <a:chOff x="0" y="0"/>
              <a:chExt cx="812800" cy="812800"/>
            </a:xfrm>
          </p:grpSpPr>
          <p:sp>
            <p:nvSpPr>
              <p:cNvPr id="11" name="Freeform 1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751F"/>
              </a:solidFill>
            </p:spPr>
            <p:txBody>
              <a:bodyPr/>
              <a:lstStyle/>
              <a:p>
                <a:endParaRPr lang="en-US"/>
              </a:p>
            </p:txBody>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1620493" y="393218"/>
              <a:ext cx="7962669" cy="7962669"/>
              <a:chOff x="0" y="0"/>
              <a:chExt cx="812800" cy="812800"/>
            </a:xfrm>
          </p:grpSpPr>
          <p:sp>
            <p:nvSpPr>
              <p:cNvPr id="14" name="Freeform 1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000000"/>
              </a:solidFill>
            </p:spPr>
            <p:txBody>
              <a:bodyPr/>
              <a:lstStyle/>
              <a:p>
                <a:endParaRPr lang="en-US"/>
              </a:p>
            </p:txBody>
          </p:sp>
          <p:sp>
            <p:nvSpPr>
              <p:cNvPr id="15" name="TextBox 15"/>
              <p:cNvSpPr txBox="1"/>
              <p:nvPr/>
            </p:nvSpPr>
            <p:spPr>
              <a:xfrm>
                <a:off x="0" y="-76200"/>
                <a:ext cx="812800" cy="889000"/>
              </a:xfrm>
              <a:prstGeom prst="rect">
                <a:avLst/>
              </a:prstGeom>
            </p:spPr>
            <p:txBody>
              <a:bodyPr lIns="50800" tIns="50800" rIns="50800" bIns="50800" rtlCol="0" anchor="ctr"/>
              <a:lstStyle/>
              <a:p>
                <a:pPr algn="ctr">
                  <a:lnSpc>
                    <a:spcPts val="6299"/>
                  </a:lnSpc>
                </a:pPr>
                <a:r>
                  <a:rPr lang="en-US" sz="4500">
                    <a:solidFill>
                      <a:srgbClr val="FFFFFF"/>
                    </a:solidFill>
                    <a:latin typeface="Montserrat"/>
                    <a:ea typeface="Montserrat"/>
                    <a:cs typeface="Montserrat"/>
                    <a:sym typeface="Montserrat"/>
                  </a:rPr>
                  <a:t>Every action, email, approval, meeting and record contributes to IITA’s results.</a:t>
                </a:r>
              </a:p>
            </p:txBody>
          </p:sp>
        </p:grpSp>
      </p:grpSp>
      <p:sp>
        <p:nvSpPr>
          <p:cNvPr id="16" name="TextBox 16"/>
          <p:cNvSpPr txBox="1"/>
          <p:nvPr/>
        </p:nvSpPr>
        <p:spPr>
          <a:xfrm>
            <a:off x="3439864" y="1146700"/>
            <a:ext cx="11408271" cy="936625"/>
          </a:xfrm>
          <a:prstGeom prst="rect">
            <a:avLst/>
          </a:prstGeom>
        </p:spPr>
        <p:txBody>
          <a:bodyPr lIns="0" tIns="0" rIns="0" bIns="0" rtlCol="0" anchor="t">
            <a:spAutoFit/>
          </a:bodyPr>
          <a:lstStyle/>
          <a:p>
            <a:pPr algn="ctr">
              <a:lnSpc>
                <a:spcPts val="7699"/>
              </a:lnSpc>
              <a:spcBef>
                <a:spcPct val="0"/>
              </a:spcBef>
            </a:pPr>
            <a:r>
              <a:rPr lang="en-US" sz="5499" b="1">
                <a:solidFill>
                  <a:srgbClr val="000000"/>
                </a:solidFill>
                <a:latin typeface="Montserrat Bold"/>
                <a:ea typeface="Montserrat Bold"/>
                <a:cs typeface="Montserrat Bold"/>
                <a:sym typeface="Montserrat Bold"/>
              </a:rPr>
              <a:t>Setting the Tone for Excellence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Freeform 2"/>
          <p:cNvSpPr/>
          <p:nvPr/>
        </p:nvSpPr>
        <p:spPr>
          <a:xfrm>
            <a:off x="-9755" y="57081"/>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44999"/>
            </a:blip>
            <a:stretch>
              <a:fillRect l="-7598" r="-7491"/>
            </a:stretch>
          </a:blipFill>
        </p:spPr>
        <p:txBody>
          <a:bodyPr/>
          <a:lstStyle/>
          <a:p>
            <a:endParaRPr lang="en-US"/>
          </a:p>
        </p:txBody>
      </p:sp>
      <p:grpSp>
        <p:nvGrpSpPr>
          <p:cNvPr id="3" name="Group 3"/>
          <p:cNvGrpSpPr/>
          <p:nvPr/>
        </p:nvGrpSpPr>
        <p:grpSpPr>
          <a:xfrm>
            <a:off x="1827216" y="4161125"/>
            <a:ext cx="14614057" cy="3668521"/>
            <a:chOff x="0" y="0"/>
            <a:chExt cx="3848970" cy="966195"/>
          </a:xfrm>
        </p:grpSpPr>
        <p:sp>
          <p:nvSpPr>
            <p:cNvPr id="4" name="Freeform 4"/>
            <p:cNvSpPr/>
            <p:nvPr/>
          </p:nvSpPr>
          <p:spPr>
            <a:xfrm>
              <a:off x="0" y="0"/>
              <a:ext cx="3848970" cy="966195"/>
            </a:xfrm>
            <a:custGeom>
              <a:avLst/>
              <a:gdLst/>
              <a:ahLst/>
              <a:cxnLst/>
              <a:rect l="l" t="t" r="r" b="b"/>
              <a:pathLst>
                <a:path w="3848970" h="966195">
                  <a:moveTo>
                    <a:pt x="27018" y="0"/>
                  </a:moveTo>
                  <a:lnTo>
                    <a:pt x="3821952" y="0"/>
                  </a:lnTo>
                  <a:cubicBezTo>
                    <a:pt x="3829117" y="0"/>
                    <a:pt x="3835989" y="2846"/>
                    <a:pt x="3841056" y="7913"/>
                  </a:cubicBezTo>
                  <a:cubicBezTo>
                    <a:pt x="3846123" y="12980"/>
                    <a:pt x="3848970" y="19852"/>
                    <a:pt x="3848970" y="27018"/>
                  </a:cubicBezTo>
                  <a:lnTo>
                    <a:pt x="3848970" y="939177"/>
                  </a:lnTo>
                  <a:cubicBezTo>
                    <a:pt x="3848970" y="946343"/>
                    <a:pt x="3846123" y="953215"/>
                    <a:pt x="3841056" y="958282"/>
                  </a:cubicBezTo>
                  <a:cubicBezTo>
                    <a:pt x="3835989" y="963348"/>
                    <a:pt x="3829117" y="966195"/>
                    <a:pt x="3821952" y="966195"/>
                  </a:cubicBezTo>
                  <a:lnTo>
                    <a:pt x="27018" y="966195"/>
                  </a:lnTo>
                  <a:cubicBezTo>
                    <a:pt x="19852" y="966195"/>
                    <a:pt x="12980" y="963348"/>
                    <a:pt x="7913" y="958282"/>
                  </a:cubicBezTo>
                  <a:cubicBezTo>
                    <a:pt x="2846" y="953215"/>
                    <a:pt x="0" y="946343"/>
                    <a:pt x="0" y="939177"/>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5" name="TextBox 5"/>
            <p:cNvSpPr txBox="1"/>
            <p:nvPr/>
          </p:nvSpPr>
          <p:spPr>
            <a:xfrm>
              <a:off x="0" y="-47625"/>
              <a:ext cx="3848970" cy="1013820"/>
            </a:xfrm>
            <a:prstGeom prst="rect">
              <a:avLst/>
            </a:prstGeom>
          </p:spPr>
          <p:txBody>
            <a:bodyPr lIns="50800" tIns="50800" rIns="50800" bIns="50800" rtlCol="0" anchor="ctr"/>
            <a:lstStyle/>
            <a:p>
              <a:pPr algn="ctr">
                <a:lnSpc>
                  <a:spcPts val="2800"/>
                </a:lnSpc>
              </a:pPr>
              <a:endParaRPr/>
            </a:p>
          </p:txBody>
        </p:sp>
      </p:grpSp>
      <p:sp>
        <p:nvSpPr>
          <p:cNvPr id="6" name="AutoShape 6"/>
          <p:cNvSpPr/>
          <p:nvPr/>
        </p:nvSpPr>
        <p:spPr>
          <a:xfrm flipV="1">
            <a:off x="2596081" y="7308664"/>
            <a:ext cx="3445933"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7" name="Group 7"/>
          <p:cNvGrpSpPr/>
          <p:nvPr/>
        </p:nvGrpSpPr>
        <p:grpSpPr>
          <a:xfrm>
            <a:off x="1827216" y="8062352"/>
            <a:ext cx="14614057" cy="492403"/>
            <a:chOff x="0" y="0"/>
            <a:chExt cx="3848970" cy="129686"/>
          </a:xfrm>
        </p:grpSpPr>
        <p:sp>
          <p:nvSpPr>
            <p:cNvPr id="8" name="Freeform 8"/>
            <p:cNvSpPr/>
            <p:nvPr/>
          </p:nvSpPr>
          <p:spPr>
            <a:xfrm>
              <a:off x="0" y="0"/>
              <a:ext cx="3848970" cy="129686"/>
            </a:xfrm>
            <a:custGeom>
              <a:avLst/>
              <a:gdLst/>
              <a:ahLst/>
              <a:cxnLst/>
              <a:rect l="l" t="t" r="r" b="b"/>
              <a:pathLst>
                <a:path w="3848970" h="129686">
                  <a:moveTo>
                    <a:pt x="27018" y="0"/>
                  </a:moveTo>
                  <a:lnTo>
                    <a:pt x="3821952" y="0"/>
                  </a:lnTo>
                  <a:cubicBezTo>
                    <a:pt x="3829117" y="0"/>
                    <a:pt x="3835989" y="2846"/>
                    <a:pt x="3841056" y="7913"/>
                  </a:cubicBezTo>
                  <a:cubicBezTo>
                    <a:pt x="3846123" y="12980"/>
                    <a:pt x="3848970" y="19852"/>
                    <a:pt x="3848970" y="27018"/>
                  </a:cubicBezTo>
                  <a:lnTo>
                    <a:pt x="3848970" y="102669"/>
                  </a:lnTo>
                  <a:cubicBezTo>
                    <a:pt x="3848970" y="109834"/>
                    <a:pt x="3846123" y="116706"/>
                    <a:pt x="3841056" y="121773"/>
                  </a:cubicBezTo>
                  <a:cubicBezTo>
                    <a:pt x="3835989" y="126840"/>
                    <a:pt x="3829117" y="129686"/>
                    <a:pt x="3821952" y="129686"/>
                  </a:cubicBezTo>
                  <a:lnTo>
                    <a:pt x="27018" y="129686"/>
                  </a:lnTo>
                  <a:cubicBezTo>
                    <a:pt x="19852" y="129686"/>
                    <a:pt x="12980" y="126840"/>
                    <a:pt x="7913" y="121773"/>
                  </a:cubicBezTo>
                  <a:cubicBezTo>
                    <a:pt x="2846" y="116706"/>
                    <a:pt x="0" y="109834"/>
                    <a:pt x="0" y="102669"/>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9" name="TextBox 9"/>
            <p:cNvSpPr txBox="1"/>
            <p:nvPr/>
          </p:nvSpPr>
          <p:spPr>
            <a:xfrm>
              <a:off x="0" y="-47625"/>
              <a:ext cx="3848970" cy="177311"/>
            </a:xfrm>
            <a:prstGeom prst="rect">
              <a:avLst/>
            </a:prstGeom>
          </p:spPr>
          <p:txBody>
            <a:bodyPr lIns="50800" tIns="50800" rIns="50800" bIns="50800" rtlCol="0" anchor="ctr"/>
            <a:lstStyle/>
            <a:p>
              <a:pPr algn="ctr">
                <a:lnSpc>
                  <a:spcPts val="2800"/>
                </a:lnSpc>
              </a:pPr>
              <a:endParaRPr/>
            </a:p>
          </p:txBody>
        </p:sp>
      </p:grpSp>
      <p:sp>
        <p:nvSpPr>
          <p:cNvPr id="10" name="TextBox 10"/>
          <p:cNvSpPr txBox="1"/>
          <p:nvPr/>
        </p:nvSpPr>
        <p:spPr>
          <a:xfrm>
            <a:off x="2596081" y="5295831"/>
            <a:ext cx="13272099" cy="739776"/>
          </a:xfrm>
          <a:prstGeom prst="rect">
            <a:avLst/>
          </a:prstGeom>
        </p:spPr>
        <p:txBody>
          <a:bodyPr lIns="0" tIns="0" rIns="0" bIns="0" rtlCol="0" anchor="t">
            <a:spAutoFit/>
          </a:bodyPr>
          <a:lstStyle/>
          <a:p>
            <a:pPr algn="l">
              <a:lnSpc>
                <a:spcPts val="5500"/>
              </a:lnSpc>
            </a:pPr>
            <a:r>
              <a:rPr lang="en-US" sz="5500" b="1" spc="-302">
                <a:solidFill>
                  <a:srgbClr val="FFFFFF"/>
                </a:solidFill>
                <a:latin typeface="Montserrat Bold"/>
                <a:ea typeface="Montserrat Bold"/>
                <a:cs typeface="Montserrat Bold"/>
                <a:sym typeface="Montserrat Bold"/>
              </a:rPr>
              <a:t>Operational Excellence at IITA:</a:t>
            </a:r>
          </a:p>
        </p:txBody>
      </p:sp>
      <p:sp>
        <p:nvSpPr>
          <p:cNvPr id="11" name="TextBox 11"/>
          <p:cNvSpPr txBox="1"/>
          <p:nvPr/>
        </p:nvSpPr>
        <p:spPr>
          <a:xfrm>
            <a:off x="2596081" y="4563109"/>
            <a:ext cx="4361213" cy="580391"/>
          </a:xfrm>
          <a:prstGeom prst="rect">
            <a:avLst/>
          </a:prstGeom>
        </p:spPr>
        <p:txBody>
          <a:bodyPr lIns="0" tIns="0" rIns="0" bIns="0" rtlCol="0" anchor="t">
            <a:spAutoFit/>
          </a:bodyPr>
          <a:lstStyle/>
          <a:p>
            <a:pPr algn="l">
              <a:lnSpc>
                <a:spcPts val="4759"/>
              </a:lnSpc>
            </a:pPr>
            <a:r>
              <a:rPr lang="en-US" sz="3399">
                <a:solidFill>
                  <a:srgbClr val="FFFFFF"/>
                </a:solidFill>
                <a:latin typeface="Montserrat"/>
                <a:ea typeface="Montserrat"/>
                <a:cs typeface="Montserrat"/>
                <a:sym typeface="Montserrat"/>
              </a:rPr>
              <a:t>Module One</a:t>
            </a:r>
          </a:p>
        </p:txBody>
      </p:sp>
      <p:sp>
        <p:nvSpPr>
          <p:cNvPr id="12" name="Freeform 12"/>
          <p:cNvSpPr/>
          <p:nvPr/>
        </p:nvSpPr>
        <p:spPr>
          <a:xfrm>
            <a:off x="13921957" y="8787460"/>
            <a:ext cx="1640564" cy="967655"/>
          </a:xfrm>
          <a:custGeom>
            <a:avLst/>
            <a:gdLst/>
            <a:ahLst/>
            <a:cxnLst/>
            <a:rect l="l" t="t" r="r" b="b"/>
            <a:pathLst>
              <a:path w="1640564" h="967655">
                <a:moveTo>
                  <a:pt x="0" y="0"/>
                </a:moveTo>
                <a:lnTo>
                  <a:pt x="1640564" y="0"/>
                </a:lnTo>
                <a:lnTo>
                  <a:pt x="1640564" y="967655"/>
                </a:lnTo>
                <a:lnTo>
                  <a:pt x="0" y="967655"/>
                </a:lnTo>
                <a:lnTo>
                  <a:pt x="0" y="0"/>
                </a:lnTo>
                <a:close/>
              </a:path>
            </a:pathLst>
          </a:custGeom>
          <a:blipFill>
            <a:blip r:embed="rId3"/>
            <a:stretch>
              <a:fillRect/>
            </a:stretch>
          </a:blipFill>
        </p:spPr>
        <p:txBody>
          <a:bodyPr/>
          <a:lstStyle/>
          <a:p>
            <a:endParaRPr lang="en-US"/>
          </a:p>
        </p:txBody>
      </p:sp>
      <p:sp>
        <p:nvSpPr>
          <p:cNvPr id="13" name="Freeform 13"/>
          <p:cNvSpPr/>
          <p:nvPr/>
        </p:nvSpPr>
        <p:spPr>
          <a:xfrm>
            <a:off x="15818796" y="8787460"/>
            <a:ext cx="1695442" cy="967655"/>
          </a:xfrm>
          <a:custGeom>
            <a:avLst/>
            <a:gdLst/>
            <a:ahLst/>
            <a:cxnLst/>
            <a:rect l="l" t="t" r="r" b="b"/>
            <a:pathLst>
              <a:path w="1695442" h="967655">
                <a:moveTo>
                  <a:pt x="0" y="0"/>
                </a:moveTo>
                <a:lnTo>
                  <a:pt x="1695442" y="0"/>
                </a:lnTo>
                <a:lnTo>
                  <a:pt x="1695442" y="967655"/>
                </a:lnTo>
                <a:lnTo>
                  <a:pt x="0" y="967655"/>
                </a:lnTo>
                <a:lnTo>
                  <a:pt x="0" y="0"/>
                </a:lnTo>
                <a:close/>
              </a:path>
            </a:pathLst>
          </a:custGeom>
          <a:blipFill>
            <a:blip r:embed="rId4"/>
            <a:stretch>
              <a:fillRect l="-8985" r="-16809"/>
            </a:stretch>
          </a:blipFill>
        </p:spPr>
        <p:txBody>
          <a:bodyPr/>
          <a:lstStyle/>
          <a:p>
            <a:endParaRPr lang="en-US"/>
          </a:p>
        </p:txBody>
      </p:sp>
      <p:sp>
        <p:nvSpPr>
          <p:cNvPr id="14" name="TextBox 14"/>
          <p:cNvSpPr txBox="1"/>
          <p:nvPr/>
        </p:nvSpPr>
        <p:spPr>
          <a:xfrm>
            <a:off x="2596081" y="6509317"/>
            <a:ext cx="12146159" cy="412750"/>
          </a:xfrm>
          <a:prstGeom prst="rect">
            <a:avLst/>
          </a:prstGeom>
        </p:spPr>
        <p:txBody>
          <a:bodyPr lIns="0" tIns="0" rIns="0" bIns="0" rtlCol="0" anchor="t">
            <a:spAutoFit/>
          </a:bodyPr>
          <a:lstStyle/>
          <a:p>
            <a:pPr algn="l">
              <a:lnSpc>
                <a:spcPts val="3499"/>
              </a:lnSpc>
              <a:spcBef>
                <a:spcPct val="0"/>
              </a:spcBef>
            </a:pPr>
            <a:r>
              <a:rPr lang="en-US" sz="2499" i="1">
                <a:solidFill>
                  <a:srgbClr val="FFFFFF"/>
                </a:solidFill>
                <a:latin typeface="Montserrat Italics"/>
                <a:ea typeface="Montserrat Italics"/>
                <a:cs typeface="Montserrat Italics"/>
                <a:sym typeface="Montserrat Italics"/>
              </a:rPr>
              <a:t> Role of Administrative Professionals in Supporting Research Excellence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326593" y="914400"/>
            <a:ext cx="11256105" cy="937799"/>
          </a:xfrm>
          <a:prstGeom prst="rect">
            <a:avLst/>
          </a:prstGeom>
        </p:spPr>
        <p:txBody>
          <a:bodyPr lIns="0" tIns="0" rIns="0" bIns="0" rtlCol="0" anchor="t">
            <a:spAutoFit/>
          </a:bodyPr>
          <a:lstStyle/>
          <a:p>
            <a:pPr algn="l">
              <a:lnSpc>
                <a:spcPts val="7635"/>
              </a:lnSpc>
              <a:spcBef>
                <a:spcPct val="0"/>
              </a:spcBef>
            </a:pPr>
            <a:r>
              <a:rPr lang="en-US" sz="5453">
                <a:solidFill>
                  <a:srgbClr val="000000"/>
                </a:solidFill>
                <a:latin typeface="Montserrat"/>
                <a:ea typeface="Montserrat"/>
                <a:cs typeface="Montserrat"/>
                <a:sym typeface="Montserrat"/>
              </a:rPr>
              <a:t>LET’S BREAK IT DOWN TO IITA</a:t>
            </a:r>
          </a:p>
        </p:txBody>
      </p:sp>
      <p:sp>
        <p:nvSpPr>
          <p:cNvPr id="3" name="TextBox 3"/>
          <p:cNvSpPr txBox="1"/>
          <p:nvPr/>
        </p:nvSpPr>
        <p:spPr>
          <a:xfrm>
            <a:off x="687947" y="1888191"/>
            <a:ext cx="11894752" cy="8150528"/>
          </a:xfrm>
          <a:prstGeom prst="rect">
            <a:avLst/>
          </a:prstGeom>
        </p:spPr>
        <p:txBody>
          <a:bodyPr lIns="0" tIns="0" rIns="0" bIns="0" rtlCol="0" anchor="t">
            <a:spAutoFit/>
          </a:bodyPr>
          <a:lstStyle/>
          <a:p>
            <a:pPr algn="l">
              <a:lnSpc>
                <a:spcPts val="5017"/>
              </a:lnSpc>
            </a:pPr>
            <a:endParaRPr/>
          </a:p>
          <a:p>
            <a:pPr marL="790723" lvl="1" indent="-395362" algn="l">
              <a:lnSpc>
                <a:spcPts val="5017"/>
              </a:lnSpc>
              <a:buFont typeface="Arial"/>
              <a:buChar char="•"/>
            </a:pPr>
            <a:r>
              <a:rPr lang="en-US" sz="3662">
                <a:solidFill>
                  <a:srgbClr val="000000"/>
                </a:solidFill>
                <a:latin typeface="Montserrat"/>
                <a:ea typeface="Montserrat"/>
                <a:cs typeface="Montserrat"/>
                <a:sym typeface="Montserrat"/>
              </a:rPr>
              <a:t>Supporting scientific innovation through efficient administrative systems</a:t>
            </a:r>
          </a:p>
          <a:p>
            <a:pPr algn="l">
              <a:lnSpc>
                <a:spcPts val="5017"/>
              </a:lnSpc>
            </a:pPr>
            <a:endParaRPr lang="en-US" sz="3662">
              <a:solidFill>
                <a:srgbClr val="000000"/>
              </a:solidFill>
              <a:latin typeface="Montserrat"/>
              <a:ea typeface="Montserrat"/>
              <a:cs typeface="Montserrat"/>
              <a:sym typeface="Montserrat"/>
            </a:endParaRPr>
          </a:p>
          <a:p>
            <a:pPr marL="790723" lvl="1" indent="-395362" algn="l">
              <a:lnSpc>
                <a:spcPts val="5017"/>
              </a:lnSpc>
              <a:buFont typeface="Arial"/>
              <a:buChar char="•"/>
            </a:pPr>
            <a:r>
              <a:rPr lang="en-US" sz="3662">
                <a:solidFill>
                  <a:srgbClr val="000000"/>
                </a:solidFill>
                <a:latin typeface="Montserrat"/>
                <a:ea typeface="Montserrat"/>
                <a:cs typeface="Montserrat"/>
                <a:sym typeface="Montserrat"/>
              </a:rPr>
              <a:t>Ensuring timely execution of research processes</a:t>
            </a:r>
          </a:p>
          <a:p>
            <a:pPr algn="l">
              <a:lnSpc>
                <a:spcPts val="5017"/>
              </a:lnSpc>
            </a:pPr>
            <a:endParaRPr lang="en-US" sz="3662">
              <a:solidFill>
                <a:srgbClr val="000000"/>
              </a:solidFill>
              <a:latin typeface="Montserrat"/>
              <a:ea typeface="Montserrat"/>
              <a:cs typeface="Montserrat"/>
              <a:sym typeface="Montserrat"/>
            </a:endParaRPr>
          </a:p>
          <a:p>
            <a:pPr marL="790723" lvl="1" indent="-395362" algn="l">
              <a:lnSpc>
                <a:spcPts val="5017"/>
              </a:lnSpc>
              <a:buFont typeface="Arial"/>
              <a:buChar char="•"/>
            </a:pPr>
            <a:r>
              <a:rPr lang="en-US" sz="3662">
                <a:solidFill>
                  <a:srgbClr val="000000"/>
                </a:solidFill>
                <a:latin typeface="Montserrat"/>
                <a:ea typeface="Montserrat"/>
                <a:cs typeface="Montserrat"/>
                <a:sym typeface="Montserrat"/>
              </a:rPr>
              <a:t>Maintaining compliance with institutional and donor requirements</a:t>
            </a:r>
          </a:p>
          <a:p>
            <a:pPr algn="l">
              <a:lnSpc>
                <a:spcPts val="5017"/>
              </a:lnSpc>
            </a:pPr>
            <a:endParaRPr lang="en-US" sz="3662">
              <a:solidFill>
                <a:srgbClr val="000000"/>
              </a:solidFill>
              <a:latin typeface="Montserrat"/>
              <a:ea typeface="Montserrat"/>
              <a:cs typeface="Montserrat"/>
              <a:sym typeface="Montserrat"/>
            </a:endParaRPr>
          </a:p>
          <a:p>
            <a:pPr marL="790723" lvl="1" indent="-395362" algn="l">
              <a:lnSpc>
                <a:spcPts val="5017"/>
              </a:lnSpc>
              <a:buFont typeface="Arial"/>
              <a:buChar char="•"/>
            </a:pPr>
            <a:r>
              <a:rPr lang="en-US" sz="3662">
                <a:solidFill>
                  <a:srgbClr val="000000"/>
                </a:solidFill>
                <a:latin typeface="Montserrat"/>
                <a:ea typeface="Montserrat"/>
                <a:cs typeface="Montserrat"/>
                <a:sym typeface="Montserrat"/>
              </a:rPr>
              <a:t>Promoting collaboration between administrative and research teams</a:t>
            </a:r>
          </a:p>
          <a:p>
            <a:pPr algn="l">
              <a:lnSpc>
                <a:spcPts val="5017"/>
              </a:lnSpc>
            </a:pPr>
            <a:endParaRPr lang="en-US" sz="3662">
              <a:solidFill>
                <a:srgbClr val="000000"/>
              </a:solidFill>
              <a:latin typeface="Montserrat"/>
              <a:ea typeface="Montserrat"/>
              <a:cs typeface="Montserrat"/>
              <a:sym typeface="Montserrat"/>
            </a:endParaRPr>
          </a:p>
        </p:txBody>
      </p:sp>
      <p:grpSp>
        <p:nvGrpSpPr>
          <p:cNvPr id="4" name="Group 4"/>
          <p:cNvGrpSpPr>
            <a:grpSpLocks noChangeAspect="1"/>
          </p:cNvGrpSpPr>
          <p:nvPr/>
        </p:nvGrpSpPr>
        <p:grpSpPr>
          <a:xfrm>
            <a:off x="12835144" y="2520315"/>
            <a:ext cx="4676601" cy="6284639"/>
            <a:chOff x="0" y="0"/>
            <a:chExt cx="3663950" cy="4923790"/>
          </a:xfrm>
        </p:grpSpPr>
        <p:sp>
          <p:nvSpPr>
            <p:cNvPr id="5" name="Freeform 5"/>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2"/>
              <a:stretch>
                <a:fillRect l="-93880"/>
              </a:stretch>
            </a:blipFill>
          </p:spPr>
          <p:txBody>
            <a:bodyPr/>
            <a:lstStyle/>
            <a:p>
              <a:endParaRPr lang="en-US"/>
            </a:p>
          </p:txBody>
        </p:sp>
        <p:sp>
          <p:nvSpPr>
            <p:cNvPr id="6" name="Freeform 6"/>
            <p:cNvSpPr/>
            <p:nvPr/>
          </p:nvSpPr>
          <p:spPr>
            <a:xfrm>
              <a:off x="0" y="0"/>
              <a:ext cx="3662687" cy="4923790"/>
            </a:xfrm>
            <a:custGeom>
              <a:avLst/>
              <a:gdLst/>
              <a:ahLst/>
              <a:cxnLst/>
              <a:rect l="l" t="t" r="r" b="b"/>
              <a:pathLst>
                <a:path w="3662687"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EC6D32"/>
            </a:solidFill>
          </p:spPr>
          <p:txBody>
            <a:bodyPr/>
            <a:lstStyle/>
            <a:p>
              <a:endParaRPr lang="en-US"/>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5836141" y="1859063"/>
            <a:ext cx="11132083" cy="8167443"/>
          </a:xfrm>
          <a:prstGeom prst="rect">
            <a:avLst/>
          </a:prstGeom>
        </p:spPr>
        <p:txBody>
          <a:bodyPr lIns="0" tIns="0" rIns="0" bIns="0" rtlCol="0" anchor="t">
            <a:spAutoFit/>
          </a:bodyPr>
          <a:lstStyle/>
          <a:p>
            <a:pPr algn="ctr">
              <a:lnSpc>
                <a:spcPts val="5020"/>
              </a:lnSpc>
            </a:pPr>
            <a:r>
              <a:rPr lang="en-US" sz="3586" b="1">
                <a:solidFill>
                  <a:srgbClr val="000000"/>
                </a:solidFill>
                <a:latin typeface="Montserrat Bold"/>
                <a:ea typeface="Montserrat Bold"/>
                <a:cs typeface="Montserrat Bold"/>
                <a:sym typeface="Montserrat Bold"/>
              </a:rPr>
              <a:t>ADMINISTRATIVE PROFESSIONALS:</a:t>
            </a:r>
          </a:p>
          <a:p>
            <a:pPr algn="ctr">
              <a:lnSpc>
                <a:spcPts val="5020"/>
              </a:lnSpc>
            </a:pPr>
            <a:endParaRPr lang="en-US" sz="3586" b="1">
              <a:solidFill>
                <a:srgbClr val="000000"/>
              </a:solidFill>
              <a:latin typeface="Montserrat Bold"/>
              <a:ea typeface="Montserrat Bold"/>
              <a:cs typeface="Montserrat Bold"/>
              <a:sym typeface="Montserrat Bold"/>
            </a:endParaRPr>
          </a:p>
          <a:p>
            <a:pPr marL="774252" lvl="1" indent="-387126" algn="l">
              <a:lnSpc>
                <a:spcPts val="5020"/>
              </a:lnSpc>
              <a:buFont typeface="Arial"/>
              <a:buChar char="•"/>
            </a:pPr>
            <a:r>
              <a:rPr lang="en-US" sz="3586">
                <a:solidFill>
                  <a:srgbClr val="000000"/>
                </a:solidFill>
                <a:latin typeface="Montserrat"/>
                <a:ea typeface="Montserrat"/>
                <a:cs typeface="Montserrat"/>
                <a:sym typeface="Montserrat"/>
              </a:rPr>
              <a:t>Serve as operational backbone of research activities</a:t>
            </a:r>
          </a:p>
          <a:p>
            <a:pPr marL="774252" lvl="1" indent="-387126" algn="l">
              <a:lnSpc>
                <a:spcPts val="5020"/>
              </a:lnSpc>
              <a:buFont typeface="Arial"/>
              <a:buChar char="•"/>
            </a:pPr>
            <a:r>
              <a:rPr lang="en-US" sz="3586">
                <a:solidFill>
                  <a:srgbClr val="000000"/>
                </a:solidFill>
                <a:latin typeface="Montserrat"/>
                <a:ea typeface="Montserrat"/>
                <a:cs typeface="Montserrat"/>
                <a:sym typeface="Montserrat"/>
              </a:rPr>
              <a:t>Enable researchers to focus on scientific innovation</a:t>
            </a:r>
          </a:p>
          <a:p>
            <a:pPr marL="774252" lvl="1" indent="-387126" algn="l">
              <a:lnSpc>
                <a:spcPts val="5020"/>
              </a:lnSpc>
              <a:buFont typeface="Arial"/>
              <a:buChar char="•"/>
            </a:pPr>
            <a:r>
              <a:rPr lang="en-US" sz="3586">
                <a:solidFill>
                  <a:srgbClr val="000000"/>
                </a:solidFill>
                <a:latin typeface="Montserrat"/>
                <a:ea typeface="Montserrat"/>
                <a:cs typeface="Montserrat"/>
                <a:sym typeface="Montserrat"/>
              </a:rPr>
              <a:t>Manage logistics, documentation, and coordination</a:t>
            </a:r>
          </a:p>
          <a:p>
            <a:pPr marL="774252" lvl="1" indent="-387126" algn="l">
              <a:lnSpc>
                <a:spcPts val="5020"/>
              </a:lnSpc>
              <a:buFont typeface="Arial"/>
              <a:buChar char="•"/>
            </a:pPr>
            <a:r>
              <a:rPr lang="en-US" sz="3586">
                <a:solidFill>
                  <a:srgbClr val="000000"/>
                </a:solidFill>
                <a:latin typeface="Montserrat"/>
                <a:ea typeface="Montserrat"/>
                <a:cs typeface="Montserrat"/>
                <a:sym typeface="Montserrat"/>
              </a:rPr>
              <a:t>Maintain institutional standards and compliance</a:t>
            </a:r>
          </a:p>
          <a:p>
            <a:pPr marL="774252" lvl="1" indent="-387126" algn="l">
              <a:lnSpc>
                <a:spcPts val="5020"/>
              </a:lnSpc>
              <a:buFont typeface="Arial"/>
              <a:buChar char="•"/>
            </a:pPr>
            <a:r>
              <a:rPr lang="en-US" sz="3586">
                <a:solidFill>
                  <a:srgbClr val="000000"/>
                </a:solidFill>
                <a:latin typeface="Montserrat"/>
                <a:ea typeface="Montserrat"/>
                <a:cs typeface="Montserrat"/>
                <a:sym typeface="Montserrat"/>
              </a:rPr>
              <a:t>Facilitate communication across departments and stakeholders</a:t>
            </a:r>
          </a:p>
          <a:p>
            <a:pPr algn="ctr">
              <a:lnSpc>
                <a:spcPts val="5020"/>
              </a:lnSpc>
            </a:pPr>
            <a:endParaRPr lang="en-US" sz="3586">
              <a:solidFill>
                <a:srgbClr val="000000"/>
              </a:solidFill>
              <a:latin typeface="Montserrat"/>
              <a:ea typeface="Montserrat"/>
              <a:cs typeface="Montserrat"/>
              <a:sym typeface="Montserrat"/>
            </a:endParaRPr>
          </a:p>
        </p:txBody>
      </p:sp>
      <p:sp>
        <p:nvSpPr>
          <p:cNvPr id="3" name="Freeform 3"/>
          <p:cNvSpPr/>
          <p:nvPr/>
        </p:nvSpPr>
        <p:spPr>
          <a:xfrm>
            <a:off x="62083" y="4690643"/>
            <a:ext cx="5450363" cy="4941231"/>
          </a:xfrm>
          <a:custGeom>
            <a:avLst/>
            <a:gdLst/>
            <a:ahLst/>
            <a:cxnLst/>
            <a:rect l="l" t="t" r="r" b="b"/>
            <a:pathLst>
              <a:path w="5450363" h="4941231">
                <a:moveTo>
                  <a:pt x="0" y="0"/>
                </a:moveTo>
                <a:lnTo>
                  <a:pt x="5450362" y="0"/>
                </a:lnTo>
                <a:lnTo>
                  <a:pt x="5450362" y="4941231"/>
                </a:lnTo>
                <a:lnTo>
                  <a:pt x="0" y="4941231"/>
                </a:lnTo>
                <a:lnTo>
                  <a:pt x="0" y="0"/>
                </a:lnTo>
                <a:close/>
              </a:path>
            </a:pathLst>
          </a:custGeom>
          <a:blipFill>
            <a:blip r:embed="rId2"/>
            <a:stretch>
              <a:fillRect l="-18873"/>
            </a:stretch>
          </a:blipFill>
        </p:spPr>
        <p:txBody>
          <a:bodyPr/>
          <a:lstStyle/>
          <a:p>
            <a:endParaRPr lang="en-US"/>
          </a:p>
        </p:txBody>
      </p:sp>
      <p:sp>
        <p:nvSpPr>
          <p:cNvPr id="4" name="TextBox 4"/>
          <p:cNvSpPr txBox="1"/>
          <p:nvPr/>
        </p:nvSpPr>
        <p:spPr>
          <a:xfrm>
            <a:off x="282973" y="952500"/>
            <a:ext cx="4701140" cy="2812366"/>
          </a:xfrm>
          <a:prstGeom prst="rect">
            <a:avLst/>
          </a:prstGeom>
        </p:spPr>
        <p:txBody>
          <a:bodyPr lIns="0" tIns="0" rIns="0" bIns="0" rtlCol="0" anchor="t">
            <a:spAutoFit/>
          </a:bodyPr>
          <a:lstStyle/>
          <a:p>
            <a:pPr algn="ctr">
              <a:lnSpc>
                <a:spcPts val="5633"/>
              </a:lnSpc>
              <a:spcBef>
                <a:spcPct val="0"/>
              </a:spcBef>
            </a:pPr>
            <a:r>
              <a:rPr lang="en-US" sz="4024" b="1">
                <a:solidFill>
                  <a:srgbClr val="EC6D32"/>
                </a:solidFill>
                <a:latin typeface="Montserrat Bold"/>
                <a:ea typeface="Montserrat Bold"/>
                <a:cs typeface="Montserrat Bold"/>
                <a:sym typeface="Montserrat Bold"/>
              </a:rPr>
              <a:t>WHY ADMINISTRATIVE PROFESSIONALS MATTER IN IITA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514435" y="2397361"/>
            <a:ext cx="10979548" cy="6211571"/>
          </a:xfrm>
          <a:prstGeom prst="rect">
            <a:avLst/>
          </a:prstGeom>
        </p:spPr>
        <p:txBody>
          <a:bodyPr lIns="0" tIns="0" rIns="0" bIns="0" rtlCol="0" anchor="t">
            <a:spAutoFit/>
          </a:bodyPr>
          <a:lstStyle/>
          <a:p>
            <a:pPr algn="ctr">
              <a:lnSpc>
                <a:spcPts val="5599"/>
              </a:lnSpc>
              <a:spcBef>
                <a:spcPct val="0"/>
              </a:spcBef>
            </a:pPr>
            <a:r>
              <a:rPr lang="en-US" sz="3999">
                <a:solidFill>
                  <a:srgbClr val="000000"/>
                </a:solidFill>
                <a:latin typeface="Montserrat"/>
                <a:ea typeface="Montserrat"/>
                <a:cs typeface="Montserrat"/>
                <a:sym typeface="Montserrat"/>
              </a:rPr>
              <a:t>Administrative professionals contribute by:</a:t>
            </a:r>
          </a:p>
          <a:p>
            <a:pPr algn="ctr">
              <a:lnSpc>
                <a:spcPts val="5599"/>
              </a:lnSpc>
              <a:spcBef>
                <a:spcPct val="0"/>
              </a:spcBef>
            </a:pPr>
            <a:endParaRPr lang="en-US" sz="3999">
              <a:solidFill>
                <a:srgbClr val="000000"/>
              </a:solidFill>
              <a:latin typeface="Montserrat"/>
              <a:ea typeface="Montserrat"/>
              <a:cs typeface="Montserrat"/>
              <a:sym typeface="Montserrat"/>
            </a:endParaRPr>
          </a:p>
          <a:p>
            <a:pPr marL="863588" lvl="1" indent="-431794" algn="l">
              <a:lnSpc>
                <a:spcPts val="5599"/>
              </a:lnSpc>
              <a:buFont typeface="Arial"/>
              <a:buChar char="•"/>
            </a:pPr>
            <a:r>
              <a:rPr lang="en-US" sz="3999">
                <a:solidFill>
                  <a:srgbClr val="000000"/>
                </a:solidFill>
                <a:latin typeface="Montserrat"/>
                <a:ea typeface="Montserrat"/>
                <a:cs typeface="Montserrat"/>
                <a:sym typeface="Montserrat"/>
              </a:rPr>
              <a:t>Anticipating researchers’ needs</a:t>
            </a:r>
          </a:p>
          <a:p>
            <a:pPr marL="863588" lvl="1" indent="-431794" algn="l">
              <a:lnSpc>
                <a:spcPts val="5599"/>
              </a:lnSpc>
              <a:buFont typeface="Arial"/>
              <a:buChar char="•"/>
            </a:pPr>
            <a:r>
              <a:rPr lang="en-US" sz="3999">
                <a:solidFill>
                  <a:srgbClr val="000000"/>
                </a:solidFill>
                <a:latin typeface="Montserrat"/>
                <a:ea typeface="Montserrat"/>
                <a:cs typeface="Montserrat"/>
                <a:sym typeface="Montserrat"/>
              </a:rPr>
              <a:t>Providing proactive support</a:t>
            </a:r>
          </a:p>
          <a:p>
            <a:pPr marL="863588" lvl="1" indent="-431794" algn="l">
              <a:lnSpc>
                <a:spcPts val="5599"/>
              </a:lnSpc>
              <a:buFont typeface="Arial"/>
              <a:buChar char="•"/>
            </a:pPr>
            <a:r>
              <a:rPr lang="en-US" sz="3999">
                <a:solidFill>
                  <a:srgbClr val="000000"/>
                </a:solidFill>
                <a:latin typeface="Montserrat"/>
                <a:ea typeface="Montserrat"/>
                <a:cs typeface="Montserrat"/>
                <a:sym typeface="Montserrat"/>
              </a:rPr>
              <a:t>Coordinating project timelines</a:t>
            </a:r>
          </a:p>
          <a:p>
            <a:pPr marL="863588" lvl="1" indent="-431794" algn="l">
              <a:lnSpc>
                <a:spcPts val="5599"/>
              </a:lnSpc>
              <a:buFont typeface="Arial"/>
              <a:buChar char="•"/>
            </a:pPr>
            <a:r>
              <a:rPr lang="en-US" sz="3999">
                <a:solidFill>
                  <a:srgbClr val="000000"/>
                </a:solidFill>
                <a:latin typeface="Montserrat"/>
                <a:ea typeface="Montserrat"/>
                <a:cs typeface="Montserrat"/>
                <a:sym typeface="Montserrat"/>
              </a:rPr>
              <a:t>Supporting grant and funding processes</a:t>
            </a:r>
          </a:p>
          <a:p>
            <a:pPr marL="863588" lvl="1" indent="-431794" algn="l">
              <a:lnSpc>
                <a:spcPts val="5599"/>
              </a:lnSpc>
              <a:buFont typeface="Arial"/>
              <a:buChar char="•"/>
            </a:pPr>
            <a:r>
              <a:rPr lang="en-US" sz="3999">
                <a:solidFill>
                  <a:srgbClr val="000000"/>
                </a:solidFill>
                <a:latin typeface="Montserrat"/>
                <a:ea typeface="Montserrat"/>
                <a:cs typeface="Montserrat"/>
                <a:sym typeface="Montserrat"/>
              </a:rPr>
              <a:t>Managing stakeholder communication</a:t>
            </a:r>
          </a:p>
          <a:p>
            <a:pPr algn="ctr">
              <a:lnSpc>
                <a:spcPts val="4759"/>
              </a:lnSpc>
              <a:spcBef>
                <a:spcPct val="0"/>
              </a:spcBef>
            </a:pPr>
            <a:endParaRPr lang="en-US" sz="3999">
              <a:solidFill>
                <a:srgbClr val="000000"/>
              </a:solidFill>
              <a:latin typeface="Montserrat"/>
              <a:ea typeface="Montserrat"/>
              <a:cs typeface="Montserrat"/>
              <a:sym typeface="Montserrat"/>
            </a:endParaRPr>
          </a:p>
        </p:txBody>
      </p:sp>
      <p:sp>
        <p:nvSpPr>
          <p:cNvPr id="3" name="Freeform 3"/>
          <p:cNvSpPr/>
          <p:nvPr/>
        </p:nvSpPr>
        <p:spPr>
          <a:xfrm>
            <a:off x="11493983" y="3172520"/>
            <a:ext cx="6395991" cy="4361845"/>
          </a:xfrm>
          <a:custGeom>
            <a:avLst/>
            <a:gdLst/>
            <a:ahLst/>
            <a:cxnLst/>
            <a:rect l="l" t="t" r="r" b="b"/>
            <a:pathLst>
              <a:path w="6395991" h="4361845">
                <a:moveTo>
                  <a:pt x="0" y="0"/>
                </a:moveTo>
                <a:lnTo>
                  <a:pt x="6395992" y="0"/>
                </a:lnTo>
                <a:lnTo>
                  <a:pt x="6395992" y="4361845"/>
                </a:lnTo>
                <a:lnTo>
                  <a:pt x="0" y="4361845"/>
                </a:lnTo>
                <a:lnTo>
                  <a:pt x="0" y="0"/>
                </a:lnTo>
                <a:close/>
              </a:path>
            </a:pathLst>
          </a:custGeom>
          <a:blipFill>
            <a:blip r:embed="rId2"/>
            <a:stretch>
              <a:fillRect l="-8173" t="-2839" r="-12816"/>
            </a:stretch>
          </a:blipFill>
        </p:spPr>
        <p:txBody>
          <a:bodyPr/>
          <a:lstStyle/>
          <a:p>
            <a:endParaRPr lang="en-US"/>
          </a:p>
        </p:txBody>
      </p:sp>
      <p:sp>
        <p:nvSpPr>
          <p:cNvPr id="4" name="TextBox 4"/>
          <p:cNvSpPr txBox="1"/>
          <p:nvPr/>
        </p:nvSpPr>
        <p:spPr>
          <a:xfrm>
            <a:off x="514435" y="563563"/>
            <a:ext cx="17561501" cy="828039"/>
          </a:xfrm>
          <a:prstGeom prst="rect">
            <a:avLst/>
          </a:prstGeom>
        </p:spPr>
        <p:txBody>
          <a:bodyPr lIns="0" tIns="0" rIns="0" bIns="0" rtlCol="0" anchor="t">
            <a:spAutoFit/>
          </a:bodyPr>
          <a:lstStyle/>
          <a:p>
            <a:pPr algn="l">
              <a:lnSpc>
                <a:spcPts val="6860"/>
              </a:lnSpc>
              <a:spcBef>
                <a:spcPct val="0"/>
              </a:spcBef>
            </a:pPr>
            <a:r>
              <a:rPr lang="en-US" sz="4900">
                <a:solidFill>
                  <a:srgbClr val="000000"/>
                </a:solidFill>
                <a:latin typeface="Montserrat"/>
                <a:ea typeface="Montserrat"/>
                <a:cs typeface="Montserrat"/>
                <a:sym typeface="Montserrat"/>
              </a:rPr>
              <a:t>THE ADMIN PROFESSIONAL AS A STRATEGIC PARTNER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US"/>
          </a:p>
        </p:txBody>
      </p:sp>
      <p:grpSp>
        <p:nvGrpSpPr>
          <p:cNvPr id="3" name="Group 3"/>
          <p:cNvGrpSpPr/>
          <p:nvPr/>
        </p:nvGrpSpPr>
        <p:grpSpPr>
          <a:xfrm>
            <a:off x="359306" y="1330181"/>
            <a:ext cx="9033052" cy="8751079"/>
            <a:chOff x="0" y="0"/>
            <a:chExt cx="1399456" cy="1355771"/>
          </a:xfrm>
        </p:grpSpPr>
        <p:sp>
          <p:nvSpPr>
            <p:cNvPr id="4" name="Freeform 4"/>
            <p:cNvSpPr/>
            <p:nvPr/>
          </p:nvSpPr>
          <p:spPr>
            <a:xfrm>
              <a:off x="0" y="0"/>
              <a:ext cx="1399456" cy="1355771"/>
            </a:xfrm>
            <a:custGeom>
              <a:avLst/>
              <a:gdLst/>
              <a:ahLst/>
              <a:cxnLst/>
              <a:rect l="l" t="t" r="r" b="b"/>
              <a:pathLst>
                <a:path w="1399456" h="1355771">
                  <a:moveTo>
                    <a:pt x="0" y="0"/>
                  </a:moveTo>
                  <a:lnTo>
                    <a:pt x="1399456" y="0"/>
                  </a:lnTo>
                  <a:lnTo>
                    <a:pt x="1399456" y="1355771"/>
                  </a:lnTo>
                  <a:lnTo>
                    <a:pt x="0" y="1355771"/>
                  </a:lnTo>
                  <a:close/>
                </a:path>
              </a:pathLst>
            </a:custGeom>
            <a:solidFill>
              <a:srgbClr val="EEE7E7"/>
            </a:solidFill>
          </p:spPr>
          <p:txBody>
            <a:bodyPr/>
            <a:lstStyle/>
            <a:p>
              <a:endParaRPr lang="en-US"/>
            </a:p>
          </p:txBody>
        </p:sp>
      </p:grpSp>
      <p:sp>
        <p:nvSpPr>
          <p:cNvPr id="5" name="TextBox 5"/>
          <p:cNvSpPr txBox="1"/>
          <p:nvPr/>
        </p:nvSpPr>
        <p:spPr>
          <a:xfrm>
            <a:off x="-44609" y="-53831"/>
            <a:ext cx="17990375" cy="1384012"/>
          </a:xfrm>
          <a:prstGeom prst="rect">
            <a:avLst/>
          </a:prstGeom>
        </p:spPr>
        <p:txBody>
          <a:bodyPr lIns="0" tIns="0" rIns="0" bIns="0" rtlCol="0" anchor="t">
            <a:spAutoFit/>
          </a:bodyPr>
          <a:lstStyle/>
          <a:p>
            <a:pPr algn="ctr">
              <a:lnSpc>
                <a:spcPts val="5615"/>
              </a:lnSpc>
              <a:spcBef>
                <a:spcPct val="0"/>
              </a:spcBef>
            </a:pPr>
            <a:r>
              <a:rPr lang="en-US" sz="4011">
                <a:solidFill>
                  <a:srgbClr val="000000"/>
                </a:solidFill>
                <a:latin typeface="Montserrat"/>
                <a:ea typeface="Montserrat"/>
                <a:cs typeface="Montserrat"/>
                <a:sym typeface="Montserrat"/>
              </a:rPr>
              <a:t>KEY AREAS ADMIN PROFESSIONALS SUPPORT RESEARCH EXCELLENCE </a:t>
            </a:r>
          </a:p>
        </p:txBody>
      </p:sp>
      <p:grpSp>
        <p:nvGrpSpPr>
          <p:cNvPr id="6" name="Group 6"/>
          <p:cNvGrpSpPr/>
          <p:nvPr/>
        </p:nvGrpSpPr>
        <p:grpSpPr>
          <a:xfrm>
            <a:off x="9586985" y="1376680"/>
            <a:ext cx="8403390" cy="8717280"/>
            <a:chOff x="0" y="0"/>
            <a:chExt cx="1301905" cy="1350535"/>
          </a:xfrm>
        </p:grpSpPr>
        <p:sp>
          <p:nvSpPr>
            <p:cNvPr id="7" name="Freeform 7"/>
            <p:cNvSpPr/>
            <p:nvPr/>
          </p:nvSpPr>
          <p:spPr>
            <a:xfrm>
              <a:off x="0" y="0"/>
              <a:ext cx="1301905" cy="1350535"/>
            </a:xfrm>
            <a:custGeom>
              <a:avLst/>
              <a:gdLst/>
              <a:ahLst/>
              <a:cxnLst/>
              <a:rect l="l" t="t" r="r" b="b"/>
              <a:pathLst>
                <a:path w="1301905" h="1350535">
                  <a:moveTo>
                    <a:pt x="0" y="0"/>
                  </a:moveTo>
                  <a:lnTo>
                    <a:pt x="1301905" y="0"/>
                  </a:lnTo>
                  <a:lnTo>
                    <a:pt x="1301905" y="1350535"/>
                  </a:lnTo>
                  <a:lnTo>
                    <a:pt x="0" y="1350535"/>
                  </a:lnTo>
                  <a:close/>
                </a:path>
              </a:pathLst>
            </a:custGeom>
            <a:solidFill>
              <a:srgbClr val="EEE7E7"/>
            </a:solidFill>
          </p:spPr>
          <p:txBody>
            <a:bodyPr/>
            <a:lstStyle/>
            <a:p>
              <a:endParaRPr lang="en-US"/>
            </a:p>
          </p:txBody>
        </p:sp>
      </p:grpSp>
      <p:sp>
        <p:nvSpPr>
          <p:cNvPr id="8" name="TextBox 8"/>
          <p:cNvSpPr txBox="1"/>
          <p:nvPr/>
        </p:nvSpPr>
        <p:spPr>
          <a:xfrm>
            <a:off x="483485" y="1695768"/>
            <a:ext cx="8908873" cy="7843520"/>
          </a:xfrm>
          <a:prstGeom prst="rect">
            <a:avLst/>
          </a:prstGeom>
        </p:spPr>
        <p:txBody>
          <a:bodyPr lIns="0" tIns="0" rIns="0" bIns="0" rtlCol="0" anchor="t">
            <a:spAutoFit/>
          </a:bodyPr>
          <a:lstStyle/>
          <a:p>
            <a:pPr algn="ctr">
              <a:lnSpc>
                <a:spcPts val="4480"/>
              </a:lnSpc>
            </a:pPr>
            <a:r>
              <a:rPr lang="en-US" sz="3200" b="1">
                <a:solidFill>
                  <a:srgbClr val="000000"/>
                </a:solidFill>
                <a:latin typeface="Montserrat Bold"/>
                <a:ea typeface="Montserrat Bold"/>
                <a:cs typeface="Montserrat Bold"/>
                <a:sym typeface="Montserrat Bold"/>
              </a:rPr>
              <a:t>1. Communication and Coordination</a:t>
            </a:r>
          </a:p>
          <a:p>
            <a:pPr algn="ctr">
              <a:lnSpc>
                <a:spcPts val="4480"/>
              </a:lnSpc>
            </a:pPr>
            <a:endParaRPr lang="en-US" sz="3200" b="1">
              <a:solidFill>
                <a:srgbClr val="000000"/>
              </a:solidFill>
              <a:latin typeface="Montserrat Bold"/>
              <a:ea typeface="Montserrat Bold"/>
              <a:cs typeface="Montserrat Bold"/>
              <a:sym typeface="Montserrat Bold"/>
            </a:endParaRPr>
          </a:p>
          <a:p>
            <a:pPr algn="ctr">
              <a:lnSpc>
                <a:spcPts val="4480"/>
              </a:lnSpc>
            </a:pPr>
            <a:r>
              <a:rPr lang="en-US" sz="3200">
                <a:solidFill>
                  <a:srgbClr val="000000"/>
                </a:solidFill>
                <a:latin typeface="Montserrat"/>
                <a:ea typeface="Montserrat"/>
                <a:cs typeface="Montserrat"/>
                <a:sym typeface="Montserrat"/>
              </a:rPr>
              <a:t>Effective communication involves:</a:t>
            </a:r>
          </a:p>
          <a:p>
            <a:pPr marL="690881" lvl="1" indent="-345440" algn="l">
              <a:lnSpc>
                <a:spcPts val="4480"/>
              </a:lnSpc>
              <a:buFont typeface="Arial"/>
              <a:buChar char="•"/>
            </a:pPr>
            <a:r>
              <a:rPr lang="en-US" sz="3200">
                <a:solidFill>
                  <a:srgbClr val="000000"/>
                </a:solidFill>
                <a:latin typeface="Montserrat"/>
                <a:ea typeface="Montserrat"/>
                <a:cs typeface="Montserrat"/>
                <a:sym typeface="Montserrat"/>
              </a:rPr>
              <a:t>Clear and accurate information sharing</a:t>
            </a:r>
          </a:p>
          <a:p>
            <a:pPr marL="690881" lvl="1" indent="-345440" algn="l">
              <a:lnSpc>
                <a:spcPts val="4480"/>
              </a:lnSpc>
              <a:buFont typeface="Arial"/>
              <a:buChar char="•"/>
            </a:pPr>
            <a:r>
              <a:rPr lang="en-US" sz="3200">
                <a:solidFill>
                  <a:srgbClr val="000000"/>
                </a:solidFill>
                <a:latin typeface="Montserrat"/>
                <a:ea typeface="Montserrat"/>
                <a:cs typeface="Montserrat"/>
                <a:sym typeface="Montserrat"/>
              </a:rPr>
              <a:t>Managing internal and external communication</a:t>
            </a:r>
          </a:p>
          <a:p>
            <a:pPr marL="690881" lvl="1" indent="-345440" algn="l">
              <a:lnSpc>
                <a:spcPts val="4480"/>
              </a:lnSpc>
              <a:buFont typeface="Arial"/>
              <a:buChar char="•"/>
            </a:pPr>
            <a:r>
              <a:rPr lang="en-US" sz="3200">
                <a:solidFill>
                  <a:srgbClr val="000000"/>
                </a:solidFill>
                <a:latin typeface="Montserrat"/>
                <a:ea typeface="Montserrat"/>
                <a:cs typeface="Montserrat"/>
                <a:sym typeface="Montserrat"/>
              </a:rPr>
              <a:t>Scheduling and coordinating meetings</a:t>
            </a:r>
          </a:p>
          <a:p>
            <a:pPr marL="690881" lvl="1" indent="-345440" algn="l">
              <a:lnSpc>
                <a:spcPts val="4480"/>
              </a:lnSpc>
              <a:buFont typeface="Arial"/>
              <a:buChar char="•"/>
            </a:pPr>
            <a:r>
              <a:rPr lang="en-US" sz="3200">
                <a:solidFill>
                  <a:srgbClr val="000000"/>
                </a:solidFill>
                <a:latin typeface="Montserrat"/>
                <a:ea typeface="Montserrat"/>
                <a:cs typeface="Montserrat"/>
                <a:sym typeface="Montserrat"/>
              </a:rPr>
              <a:t>Supporting collaboration across multidisciplinary teams</a:t>
            </a:r>
          </a:p>
          <a:p>
            <a:pPr algn="ctr">
              <a:lnSpc>
                <a:spcPts val="4480"/>
              </a:lnSpc>
            </a:pPr>
            <a:endParaRPr lang="en-US" sz="3200">
              <a:solidFill>
                <a:srgbClr val="000000"/>
              </a:solidFill>
              <a:latin typeface="Montserrat"/>
              <a:ea typeface="Montserrat"/>
              <a:cs typeface="Montserrat"/>
              <a:sym typeface="Montserrat"/>
            </a:endParaRPr>
          </a:p>
          <a:p>
            <a:pPr algn="ctr">
              <a:lnSpc>
                <a:spcPts val="4480"/>
              </a:lnSpc>
            </a:pPr>
            <a:r>
              <a:rPr lang="en-US" sz="3200" b="1">
                <a:solidFill>
                  <a:srgbClr val="000000"/>
                </a:solidFill>
                <a:latin typeface="Montserrat Bold"/>
                <a:ea typeface="Montserrat Bold"/>
                <a:cs typeface="Montserrat Bold"/>
                <a:sym typeface="Montserrat Bold"/>
              </a:rPr>
              <a:t>Best Practices:</a:t>
            </a:r>
          </a:p>
          <a:p>
            <a:pPr marL="690881" lvl="1" indent="-345440" algn="l">
              <a:lnSpc>
                <a:spcPts val="4480"/>
              </a:lnSpc>
              <a:buFont typeface="Arial"/>
              <a:buChar char="•"/>
            </a:pPr>
            <a:r>
              <a:rPr lang="en-US" sz="3200">
                <a:solidFill>
                  <a:srgbClr val="000000"/>
                </a:solidFill>
                <a:latin typeface="Montserrat"/>
                <a:ea typeface="Montserrat"/>
                <a:cs typeface="Montserrat"/>
                <a:sym typeface="Montserrat"/>
              </a:rPr>
              <a:t>Maintain communication logs</a:t>
            </a:r>
          </a:p>
          <a:p>
            <a:pPr marL="690881" lvl="1" indent="-345440" algn="l">
              <a:lnSpc>
                <a:spcPts val="4480"/>
              </a:lnSpc>
              <a:buFont typeface="Arial"/>
              <a:buChar char="•"/>
            </a:pPr>
            <a:r>
              <a:rPr lang="en-US" sz="3200">
                <a:solidFill>
                  <a:srgbClr val="000000"/>
                </a:solidFill>
                <a:latin typeface="Montserrat"/>
                <a:ea typeface="Montserrat"/>
                <a:cs typeface="Montserrat"/>
                <a:sym typeface="Montserrat"/>
              </a:rPr>
              <a:t>Confirm instructions and expectations</a:t>
            </a:r>
          </a:p>
          <a:p>
            <a:pPr marL="690881" lvl="1" indent="-345440" algn="l">
              <a:lnSpc>
                <a:spcPts val="4480"/>
              </a:lnSpc>
              <a:buFont typeface="Arial"/>
              <a:buChar char="•"/>
            </a:pPr>
            <a:r>
              <a:rPr lang="en-US" sz="3200">
                <a:solidFill>
                  <a:srgbClr val="000000"/>
                </a:solidFill>
                <a:latin typeface="Montserrat"/>
                <a:ea typeface="Montserrat"/>
                <a:cs typeface="Montserrat"/>
                <a:sym typeface="Montserrat"/>
              </a:rPr>
              <a:t>Provide timely updates</a:t>
            </a:r>
          </a:p>
        </p:txBody>
      </p:sp>
      <p:sp>
        <p:nvSpPr>
          <p:cNvPr id="9" name="TextBox 9"/>
          <p:cNvSpPr txBox="1"/>
          <p:nvPr/>
        </p:nvSpPr>
        <p:spPr>
          <a:xfrm>
            <a:off x="9586985" y="1414780"/>
            <a:ext cx="8403390" cy="8405495"/>
          </a:xfrm>
          <a:prstGeom prst="rect">
            <a:avLst/>
          </a:prstGeom>
        </p:spPr>
        <p:txBody>
          <a:bodyPr lIns="0" tIns="0" rIns="0" bIns="0" rtlCol="0" anchor="t">
            <a:spAutoFit/>
          </a:bodyPr>
          <a:lstStyle/>
          <a:p>
            <a:pPr algn="ctr">
              <a:lnSpc>
                <a:spcPts val="4480"/>
              </a:lnSpc>
            </a:pPr>
            <a:r>
              <a:rPr lang="en-US" sz="3200" b="1">
                <a:solidFill>
                  <a:srgbClr val="000000"/>
                </a:solidFill>
                <a:latin typeface="Montserrat Bold"/>
                <a:ea typeface="Montserrat Bold"/>
                <a:cs typeface="Montserrat Bold"/>
                <a:sym typeface="Montserrat Bold"/>
              </a:rPr>
              <a:t>2. Documentation and Compliance</a:t>
            </a:r>
          </a:p>
          <a:p>
            <a:pPr algn="ctr">
              <a:lnSpc>
                <a:spcPts val="4480"/>
              </a:lnSpc>
            </a:pPr>
            <a:endParaRPr lang="en-US" sz="3200" b="1">
              <a:solidFill>
                <a:srgbClr val="000000"/>
              </a:solidFill>
              <a:latin typeface="Montserrat Bold"/>
              <a:ea typeface="Montserrat Bold"/>
              <a:cs typeface="Montserrat Bold"/>
              <a:sym typeface="Montserrat Bold"/>
            </a:endParaRPr>
          </a:p>
          <a:p>
            <a:pPr algn="ctr">
              <a:lnSpc>
                <a:spcPts val="4480"/>
              </a:lnSpc>
            </a:pPr>
            <a:r>
              <a:rPr lang="en-US" sz="3200">
                <a:solidFill>
                  <a:srgbClr val="000000"/>
                </a:solidFill>
                <a:latin typeface="Montserrat"/>
                <a:ea typeface="Montserrat"/>
                <a:cs typeface="Montserrat"/>
                <a:sym typeface="Montserrat"/>
              </a:rPr>
              <a:t>Admin professionals help ensure:</a:t>
            </a:r>
          </a:p>
          <a:p>
            <a:pPr marL="690881" lvl="1" indent="-345440" algn="l">
              <a:lnSpc>
                <a:spcPts val="4480"/>
              </a:lnSpc>
              <a:buFont typeface="Arial"/>
              <a:buChar char="•"/>
            </a:pPr>
            <a:r>
              <a:rPr lang="en-US" sz="3200">
                <a:solidFill>
                  <a:srgbClr val="000000"/>
                </a:solidFill>
                <a:latin typeface="Montserrat"/>
                <a:ea typeface="Montserrat"/>
                <a:cs typeface="Montserrat"/>
                <a:sym typeface="Montserrat"/>
              </a:rPr>
              <a:t>Accurate record keeping</a:t>
            </a:r>
          </a:p>
          <a:p>
            <a:pPr marL="690881" lvl="1" indent="-345440" algn="l">
              <a:lnSpc>
                <a:spcPts val="4480"/>
              </a:lnSpc>
              <a:buFont typeface="Arial"/>
              <a:buChar char="•"/>
            </a:pPr>
            <a:r>
              <a:rPr lang="en-US" sz="3200">
                <a:solidFill>
                  <a:srgbClr val="000000"/>
                </a:solidFill>
                <a:latin typeface="Montserrat"/>
                <a:ea typeface="Montserrat"/>
                <a:cs typeface="Montserrat"/>
                <a:sym typeface="Montserrat"/>
              </a:rPr>
              <a:t>Compliance with research protocols</a:t>
            </a:r>
          </a:p>
          <a:p>
            <a:pPr marL="690881" lvl="1" indent="-345440" algn="l">
              <a:lnSpc>
                <a:spcPts val="4480"/>
              </a:lnSpc>
              <a:buFont typeface="Arial"/>
              <a:buChar char="•"/>
            </a:pPr>
            <a:r>
              <a:rPr lang="en-US" sz="3200">
                <a:solidFill>
                  <a:srgbClr val="000000"/>
                </a:solidFill>
                <a:latin typeface="Montserrat"/>
                <a:ea typeface="Montserrat"/>
                <a:cs typeface="Montserrat"/>
                <a:sym typeface="Montserrat"/>
              </a:rPr>
              <a:t>Proper documentation for audits and donor reporting</a:t>
            </a:r>
          </a:p>
          <a:p>
            <a:pPr marL="690881" lvl="1" indent="-345440" algn="l">
              <a:lnSpc>
                <a:spcPts val="4480"/>
              </a:lnSpc>
              <a:buFont typeface="Arial"/>
              <a:buChar char="•"/>
            </a:pPr>
            <a:r>
              <a:rPr lang="en-US" sz="3200">
                <a:solidFill>
                  <a:srgbClr val="000000"/>
                </a:solidFill>
                <a:latin typeface="Montserrat"/>
                <a:ea typeface="Montserrat"/>
                <a:cs typeface="Montserrat"/>
                <a:sym typeface="Montserrat"/>
              </a:rPr>
              <a:t>Organized filing systems</a:t>
            </a:r>
          </a:p>
          <a:p>
            <a:pPr algn="ctr">
              <a:lnSpc>
                <a:spcPts val="4480"/>
              </a:lnSpc>
            </a:pPr>
            <a:endParaRPr lang="en-US" sz="3200">
              <a:solidFill>
                <a:srgbClr val="000000"/>
              </a:solidFill>
              <a:latin typeface="Montserrat"/>
              <a:ea typeface="Montserrat"/>
              <a:cs typeface="Montserrat"/>
              <a:sym typeface="Montserrat"/>
            </a:endParaRPr>
          </a:p>
          <a:p>
            <a:pPr algn="ctr">
              <a:lnSpc>
                <a:spcPts val="4480"/>
              </a:lnSpc>
            </a:pPr>
            <a:r>
              <a:rPr lang="en-US" sz="3200" b="1">
                <a:solidFill>
                  <a:srgbClr val="000000"/>
                </a:solidFill>
                <a:latin typeface="Montserrat Bold"/>
                <a:ea typeface="Montserrat Bold"/>
                <a:cs typeface="Montserrat Bold"/>
                <a:sym typeface="Montserrat Bold"/>
              </a:rPr>
              <a:t>Best Practices:</a:t>
            </a:r>
          </a:p>
          <a:p>
            <a:pPr marL="690881" lvl="1" indent="-345440" algn="l">
              <a:lnSpc>
                <a:spcPts val="4480"/>
              </a:lnSpc>
              <a:buFont typeface="Arial"/>
              <a:buChar char="•"/>
            </a:pPr>
            <a:r>
              <a:rPr lang="en-US" sz="3200">
                <a:solidFill>
                  <a:srgbClr val="000000"/>
                </a:solidFill>
                <a:latin typeface="Montserrat"/>
                <a:ea typeface="Montserrat"/>
                <a:cs typeface="Montserrat"/>
                <a:sym typeface="Montserrat"/>
              </a:rPr>
              <a:t>Standardize documentation processes</a:t>
            </a:r>
          </a:p>
          <a:p>
            <a:pPr marL="690881" lvl="1" indent="-345440" algn="l">
              <a:lnSpc>
                <a:spcPts val="4480"/>
              </a:lnSpc>
              <a:buFont typeface="Arial"/>
              <a:buChar char="•"/>
            </a:pPr>
            <a:r>
              <a:rPr lang="en-US" sz="3200">
                <a:solidFill>
                  <a:srgbClr val="000000"/>
                </a:solidFill>
                <a:latin typeface="Montserrat"/>
                <a:ea typeface="Montserrat"/>
                <a:cs typeface="Montserrat"/>
                <a:sym typeface="Montserrat"/>
              </a:rPr>
              <a:t>Maintain confidentiality and data integrity</a:t>
            </a:r>
          </a:p>
          <a:p>
            <a:pPr marL="690881" lvl="1" indent="-345440" algn="l">
              <a:lnSpc>
                <a:spcPts val="4480"/>
              </a:lnSpc>
              <a:buFont typeface="Arial"/>
              <a:buChar char="•"/>
            </a:pPr>
            <a:r>
              <a:rPr lang="en-US" sz="3200">
                <a:solidFill>
                  <a:srgbClr val="000000"/>
                </a:solidFill>
                <a:latin typeface="Montserrat"/>
                <a:ea typeface="Montserrat"/>
                <a:cs typeface="Montserrat"/>
                <a:sym typeface="Montserrat"/>
              </a:rPr>
              <a:t>Regularly review and update records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98" y="564889"/>
            <a:ext cx="17339604" cy="2903937"/>
          </a:xfrm>
          <a:custGeom>
            <a:avLst/>
            <a:gdLst/>
            <a:ahLst/>
            <a:cxnLst/>
            <a:rect l="l" t="t" r="r" b="b"/>
            <a:pathLst>
              <a:path w="17339604" h="2903937">
                <a:moveTo>
                  <a:pt x="0" y="0"/>
                </a:moveTo>
                <a:lnTo>
                  <a:pt x="17339604" y="0"/>
                </a:lnTo>
                <a:lnTo>
                  <a:pt x="17339604" y="2903938"/>
                </a:lnTo>
                <a:lnTo>
                  <a:pt x="0" y="2903938"/>
                </a:lnTo>
                <a:lnTo>
                  <a:pt x="0" y="0"/>
                </a:lnTo>
                <a:close/>
              </a:path>
            </a:pathLst>
          </a:custGeom>
          <a:blipFill>
            <a:blip r:embed="rId3"/>
            <a:stretch>
              <a:fillRect t="-19617" b="-278204"/>
            </a:stretch>
          </a:blipFill>
        </p:spPr>
        <p:txBody>
          <a:bodyPr/>
          <a:lstStyle/>
          <a:p>
            <a:endParaRPr lang="en-US"/>
          </a:p>
        </p:txBody>
      </p:sp>
      <p:grpSp>
        <p:nvGrpSpPr>
          <p:cNvPr id="3" name="Group 3"/>
          <p:cNvGrpSpPr/>
          <p:nvPr/>
        </p:nvGrpSpPr>
        <p:grpSpPr>
          <a:xfrm>
            <a:off x="474198" y="564889"/>
            <a:ext cx="17339604" cy="2903937"/>
            <a:chOff x="0" y="0"/>
            <a:chExt cx="4566809" cy="764823"/>
          </a:xfrm>
        </p:grpSpPr>
        <p:sp>
          <p:nvSpPr>
            <p:cNvPr id="4" name="Freeform 4"/>
            <p:cNvSpPr/>
            <p:nvPr/>
          </p:nvSpPr>
          <p:spPr>
            <a:xfrm>
              <a:off x="0" y="0"/>
              <a:ext cx="4566809" cy="764823"/>
            </a:xfrm>
            <a:custGeom>
              <a:avLst/>
              <a:gdLst/>
              <a:ahLst/>
              <a:cxnLst/>
              <a:rect l="l" t="t" r="r" b="b"/>
              <a:pathLst>
                <a:path w="4566809" h="764823">
                  <a:moveTo>
                    <a:pt x="11162" y="0"/>
                  </a:moveTo>
                  <a:lnTo>
                    <a:pt x="4555647" y="0"/>
                  </a:lnTo>
                  <a:cubicBezTo>
                    <a:pt x="4558607" y="0"/>
                    <a:pt x="4561447" y="1176"/>
                    <a:pt x="4563540" y="3269"/>
                  </a:cubicBezTo>
                  <a:cubicBezTo>
                    <a:pt x="4565633" y="5363"/>
                    <a:pt x="4566809" y="8202"/>
                    <a:pt x="4566809" y="11162"/>
                  </a:cubicBezTo>
                  <a:lnTo>
                    <a:pt x="4566809" y="753661"/>
                  </a:lnTo>
                  <a:cubicBezTo>
                    <a:pt x="4566809" y="756621"/>
                    <a:pt x="4565633" y="759460"/>
                    <a:pt x="4563540" y="761554"/>
                  </a:cubicBezTo>
                  <a:cubicBezTo>
                    <a:pt x="4561447" y="763647"/>
                    <a:pt x="4558607" y="764823"/>
                    <a:pt x="4555647" y="764823"/>
                  </a:cubicBezTo>
                  <a:lnTo>
                    <a:pt x="11162" y="764823"/>
                  </a:lnTo>
                  <a:cubicBezTo>
                    <a:pt x="8202" y="764823"/>
                    <a:pt x="5363" y="763647"/>
                    <a:pt x="3269" y="761554"/>
                  </a:cubicBezTo>
                  <a:cubicBezTo>
                    <a:pt x="1176" y="759460"/>
                    <a:pt x="0" y="756621"/>
                    <a:pt x="0" y="753661"/>
                  </a:cubicBezTo>
                  <a:lnTo>
                    <a:pt x="0" y="11162"/>
                  </a:lnTo>
                  <a:cubicBezTo>
                    <a:pt x="0" y="8202"/>
                    <a:pt x="1176" y="5363"/>
                    <a:pt x="3269" y="3269"/>
                  </a:cubicBezTo>
                  <a:cubicBezTo>
                    <a:pt x="5363" y="1176"/>
                    <a:pt x="8202" y="0"/>
                    <a:pt x="11162" y="0"/>
                  </a:cubicBezTo>
                  <a:close/>
                </a:path>
              </a:pathLst>
            </a:custGeom>
            <a:solidFill>
              <a:srgbClr val="202322">
                <a:alpha val="86667"/>
              </a:srgbClr>
            </a:solidFill>
          </p:spPr>
          <p:txBody>
            <a:bodyPr/>
            <a:lstStyle/>
            <a:p>
              <a:endParaRPr lang="en-US"/>
            </a:p>
          </p:txBody>
        </p:sp>
        <p:sp>
          <p:nvSpPr>
            <p:cNvPr id="5" name="TextBox 5"/>
            <p:cNvSpPr txBox="1"/>
            <p:nvPr/>
          </p:nvSpPr>
          <p:spPr>
            <a:xfrm>
              <a:off x="0" y="-47625"/>
              <a:ext cx="4566809" cy="81244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10666" y="3849343"/>
            <a:ext cx="16466668" cy="596900"/>
          </a:xfrm>
          <a:prstGeom prst="rect">
            <a:avLst/>
          </a:prstGeom>
        </p:spPr>
        <p:txBody>
          <a:bodyPr lIns="0" tIns="0" rIns="0" bIns="0" rtlCol="0" anchor="t">
            <a:spAutoFit/>
          </a:bodyPr>
          <a:lstStyle/>
          <a:p>
            <a:pPr algn="ctr">
              <a:lnSpc>
                <a:spcPts val="4899"/>
              </a:lnSpc>
            </a:pPr>
            <a:r>
              <a:rPr lang="en-US" sz="3600" b="1" dirty="0"/>
              <a:t>Thank you for being here and committing to this two-day </a:t>
            </a:r>
            <a:r>
              <a:rPr lang="en-US" sz="3600" b="1" dirty="0" err="1"/>
              <a:t>programme</a:t>
            </a:r>
            <a:r>
              <a:rPr lang="en-US" sz="3600" b="1" dirty="0"/>
              <a:t>.</a:t>
            </a:r>
            <a:endParaRPr lang="en-US" sz="3499" b="1" spc="-73" dirty="0">
              <a:solidFill>
                <a:srgbClr val="000000"/>
              </a:solidFill>
              <a:latin typeface="Montserrat Bold"/>
              <a:ea typeface="Montserrat Bold"/>
              <a:cs typeface="Montserrat Bold"/>
              <a:sym typeface="Montserrat Bold"/>
            </a:endParaRPr>
          </a:p>
        </p:txBody>
      </p:sp>
      <p:sp>
        <p:nvSpPr>
          <p:cNvPr id="7" name="TextBox 7"/>
          <p:cNvSpPr txBox="1"/>
          <p:nvPr/>
        </p:nvSpPr>
        <p:spPr>
          <a:xfrm>
            <a:off x="2782161" y="1264700"/>
            <a:ext cx="12723677" cy="1351916"/>
          </a:xfrm>
          <a:prstGeom prst="rect">
            <a:avLst/>
          </a:prstGeom>
        </p:spPr>
        <p:txBody>
          <a:bodyPr lIns="0" tIns="0" rIns="0" bIns="0" rtlCol="0" anchor="t">
            <a:spAutoFit/>
          </a:bodyPr>
          <a:lstStyle/>
          <a:p>
            <a:pPr algn="ctr">
              <a:lnSpc>
                <a:spcPts val="11059"/>
              </a:lnSpc>
            </a:pPr>
            <a:r>
              <a:rPr lang="en-US" sz="7899">
                <a:solidFill>
                  <a:srgbClr val="FFFFFF"/>
                </a:solidFill>
                <a:latin typeface="Above the Beyond Script"/>
                <a:ea typeface="Above the Beyond Script"/>
                <a:cs typeface="Above the Beyond Script"/>
                <a:sym typeface="Above the Beyond Script"/>
              </a:rPr>
              <a:t>Welcome, Everyone!</a:t>
            </a:r>
          </a:p>
        </p:txBody>
      </p:sp>
      <p:sp>
        <p:nvSpPr>
          <p:cNvPr id="8" name="TextBox 8"/>
          <p:cNvSpPr txBox="1"/>
          <p:nvPr/>
        </p:nvSpPr>
        <p:spPr>
          <a:xfrm>
            <a:off x="910665" y="4179523"/>
            <a:ext cx="16466668" cy="2078518"/>
          </a:xfrm>
          <a:prstGeom prst="rect">
            <a:avLst/>
          </a:prstGeom>
        </p:spPr>
        <p:txBody>
          <a:bodyPr wrap="square" lIns="0" tIns="0" rIns="0" bIns="0" rtlCol="0" anchor="t">
            <a:spAutoFit/>
          </a:bodyPr>
          <a:lstStyle/>
          <a:p>
            <a:pPr marL="313052" lvl="1">
              <a:lnSpc>
                <a:spcPts val="4059"/>
              </a:lnSpc>
            </a:pPr>
            <a:br>
              <a:rPr lang="en-US" sz="3200" dirty="0"/>
            </a:br>
            <a:r>
              <a:rPr lang="en-US" sz="3200" dirty="0"/>
              <a:t>• We acknowledge the remarkable work IITA delivers across Africa and beyond.</a:t>
            </a:r>
            <a:br>
              <a:rPr lang="en-US" sz="3200" dirty="0"/>
            </a:br>
            <a:r>
              <a:rPr lang="en-US" sz="3200" dirty="0"/>
              <a:t>• Your role as administrators is vital in enabling research, operations, and institutional excellence.</a:t>
            </a:r>
            <a:br>
              <a:rPr lang="en-US" sz="3200" dirty="0"/>
            </a:br>
            <a:r>
              <a:rPr lang="en-US" sz="3200" dirty="0"/>
              <a:t>• Today, we set a tone of professionalism, respect, engagement, and shared learning.</a:t>
            </a:r>
            <a:endParaRPr lang="en-US" sz="2899" dirty="0">
              <a:solidFill>
                <a:srgbClr val="000000"/>
              </a:solidFill>
              <a:latin typeface="Montserrat"/>
              <a:ea typeface="Montserrat"/>
              <a:cs typeface="Montserrat"/>
              <a:sym typeface="Montserrat"/>
            </a:endParaRPr>
          </a:p>
        </p:txBody>
      </p:sp>
      <p:sp>
        <p:nvSpPr>
          <p:cNvPr id="9" name="TextBox 9"/>
          <p:cNvSpPr txBox="1"/>
          <p:nvPr/>
        </p:nvSpPr>
        <p:spPr>
          <a:xfrm>
            <a:off x="2937510" y="6812772"/>
            <a:ext cx="12412980" cy="511807"/>
          </a:xfrm>
          <a:prstGeom prst="rect">
            <a:avLst/>
          </a:prstGeom>
        </p:spPr>
        <p:txBody>
          <a:bodyPr wrap="square" lIns="0" tIns="0" rIns="0" bIns="0" rtlCol="0" anchor="t">
            <a:spAutoFit/>
          </a:bodyPr>
          <a:lstStyle/>
          <a:p>
            <a:pPr algn="ctr">
              <a:lnSpc>
                <a:spcPts val="4339"/>
              </a:lnSpc>
              <a:spcBef>
                <a:spcPct val="0"/>
              </a:spcBef>
            </a:pPr>
            <a:r>
              <a:rPr lang="en-US" sz="3099" b="1" dirty="0">
                <a:solidFill>
                  <a:srgbClr val="000000"/>
                </a:solidFill>
                <a:latin typeface="Montserrat Bold"/>
                <a:ea typeface="Montserrat Bold"/>
                <a:cs typeface="Montserrat Bold"/>
                <a:sym typeface="Montserrat Bold"/>
              </a:rPr>
              <a:t>Operational Excellence begins with mindset and clarity.</a:t>
            </a:r>
          </a:p>
        </p:txBody>
      </p:sp>
      <p:sp>
        <p:nvSpPr>
          <p:cNvPr id="10" name="TextBox 10"/>
          <p:cNvSpPr txBox="1"/>
          <p:nvPr/>
        </p:nvSpPr>
        <p:spPr>
          <a:xfrm>
            <a:off x="2942953" y="8115300"/>
            <a:ext cx="12834495" cy="679451"/>
          </a:xfrm>
          <a:prstGeom prst="rect">
            <a:avLst/>
          </a:prstGeom>
        </p:spPr>
        <p:txBody>
          <a:bodyPr lIns="0" tIns="0" rIns="0" bIns="0" rtlCol="0" anchor="t">
            <a:spAutoFit/>
          </a:bodyPr>
          <a:lstStyle/>
          <a:p>
            <a:pPr algn="ctr">
              <a:lnSpc>
                <a:spcPts val="5599"/>
              </a:lnSpc>
              <a:spcBef>
                <a:spcPct val="0"/>
              </a:spcBef>
            </a:pPr>
            <a:r>
              <a:rPr lang="en-US" sz="3999" dirty="0">
                <a:solidFill>
                  <a:srgbClr val="000000"/>
                </a:solidFill>
                <a:latin typeface="Above the Beyond Script"/>
                <a:ea typeface="Above the Beyond Script"/>
                <a:cs typeface="Above the Beyond Script"/>
                <a:sym typeface="Above the Beyond Script"/>
              </a:rPr>
              <a:t>This </a:t>
            </a:r>
            <a:r>
              <a:rPr lang="en-US" sz="3999" dirty="0" err="1">
                <a:solidFill>
                  <a:srgbClr val="000000"/>
                </a:solidFill>
                <a:latin typeface="Above the Beyond Script"/>
                <a:ea typeface="Above the Beyond Script"/>
                <a:cs typeface="Above the Beyond Script"/>
                <a:sym typeface="Above the Beyond Script"/>
              </a:rPr>
              <a:t>programme</a:t>
            </a:r>
            <a:r>
              <a:rPr lang="en-US" sz="3999" dirty="0">
                <a:solidFill>
                  <a:srgbClr val="000000"/>
                </a:solidFill>
                <a:latin typeface="Above the Beyond Script"/>
                <a:ea typeface="Above the Beyond Script"/>
                <a:cs typeface="Above the Beyond Script"/>
                <a:sym typeface="Above the Beyond Script"/>
              </a:rPr>
              <a:t> is designed with you and for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1" y="1584325"/>
            <a:ext cx="9289360" cy="8484235"/>
            <a:chOff x="0" y="0"/>
            <a:chExt cx="1373408" cy="1314430"/>
          </a:xfrm>
        </p:grpSpPr>
        <p:sp>
          <p:nvSpPr>
            <p:cNvPr id="3" name="Freeform 3"/>
            <p:cNvSpPr/>
            <p:nvPr/>
          </p:nvSpPr>
          <p:spPr>
            <a:xfrm>
              <a:off x="0" y="0"/>
              <a:ext cx="1373408" cy="1314430"/>
            </a:xfrm>
            <a:custGeom>
              <a:avLst/>
              <a:gdLst/>
              <a:ahLst/>
              <a:cxnLst/>
              <a:rect l="l" t="t" r="r" b="b"/>
              <a:pathLst>
                <a:path w="1373408" h="1314430">
                  <a:moveTo>
                    <a:pt x="0" y="0"/>
                  </a:moveTo>
                  <a:lnTo>
                    <a:pt x="1373408" y="0"/>
                  </a:lnTo>
                  <a:lnTo>
                    <a:pt x="1373408" y="1314430"/>
                  </a:lnTo>
                  <a:lnTo>
                    <a:pt x="0" y="1314430"/>
                  </a:lnTo>
                  <a:close/>
                </a:path>
              </a:pathLst>
            </a:custGeom>
            <a:solidFill>
              <a:srgbClr val="FFDE59"/>
            </a:solidFill>
          </p:spPr>
          <p:txBody>
            <a:bodyPr/>
            <a:lstStyle/>
            <a:p>
              <a:endParaRPr lang="en-US"/>
            </a:p>
          </p:txBody>
        </p:sp>
      </p:grpSp>
      <p:sp>
        <p:nvSpPr>
          <p:cNvPr id="4" name="TextBox 4"/>
          <p:cNvSpPr txBox="1"/>
          <p:nvPr/>
        </p:nvSpPr>
        <p:spPr>
          <a:xfrm>
            <a:off x="1028700" y="12987"/>
            <a:ext cx="16521321" cy="1571338"/>
          </a:xfrm>
          <a:prstGeom prst="rect">
            <a:avLst/>
          </a:prstGeom>
        </p:spPr>
        <p:txBody>
          <a:bodyPr lIns="0" tIns="0" rIns="0" bIns="0" rtlCol="0" anchor="t">
            <a:spAutoFit/>
          </a:bodyPr>
          <a:lstStyle/>
          <a:p>
            <a:pPr algn="ctr">
              <a:lnSpc>
                <a:spcPts val="6315"/>
              </a:lnSpc>
              <a:spcBef>
                <a:spcPct val="0"/>
              </a:spcBef>
            </a:pPr>
            <a:r>
              <a:rPr lang="en-US" sz="4400" dirty="0">
                <a:solidFill>
                  <a:srgbClr val="000000"/>
                </a:solidFill>
                <a:latin typeface="Montserrat"/>
                <a:ea typeface="Montserrat"/>
                <a:cs typeface="Montserrat"/>
                <a:sym typeface="Montserrat"/>
              </a:rPr>
              <a:t>KEY AREAS ADMIN PROFESSIONALS SUPPORT RESEARCH EXCELLENCE </a:t>
            </a:r>
          </a:p>
        </p:txBody>
      </p:sp>
      <p:grpSp>
        <p:nvGrpSpPr>
          <p:cNvPr id="5" name="Group 5"/>
          <p:cNvGrpSpPr/>
          <p:nvPr/>
        </p:nvGrpSpPr>
        <p:grpSpPr>
          <a:xfrm>
            <a:off x="9601200" y="1584325"/>
            <a:ext cx="8409753" cy="8484235"/>
            <a:chOff x="0" y="0"/>
            <a:chExt cx="1289973" cy="1314430"/>
          </a:xfrm>
        </p:grpSpPr>
        <p:sp>
          <p:nvSpPr>
            <p:cNvPr id="6" name="Freeform 6"/>
            <p:cNvSpPr/>
            <p:nvPr/>
          </p:nvSpPr>
          <p:spPr>
            <a:xfrm>
              <a:off x="0" y="0"/>
              <a:ext cx="1289973" cy="1314430"/>
            </a:xfrm>
            <a:custGeom>
              <a:avLst/>
              <a:gdLst/>
              <a:ahLst/>
              <a:cxnLst/>
              <a:rect l="l" t="t" r="r" b="b"/>
              <a:pathLst>
                <a:path w="1289973" h="1314430">
                  <a:moveTo>
                    <a:pt x="0" y="0"/>
                  </a:moveTo>
                  <a:lnTo>
                    <a:pt x="1289973" y="0"/>
                  </a:lnTo>
                  <a:lnTo>
                    <a:pt x="1289973" y="1314430"/>
                  </a:lnTo>
                  <a:lnTo>
                    <a:pt x="0" y="1314430"/>
                  </a:lnTo>
                  <a:close/>
                </a:path>
              </a:pathLst>
            </a:custGeom>
            <a:solidFill>
              <a:srgbClr val="FFDE59"/>
            </a:solidFill>
          </p:spPr>
          <p:txBody>
            <a:bodyPr/>
            <a:lstStyle/>
            <a:p>
              <a:endParaRPr lang="en-US"/>
            </a:p>
          </p:txBody>
        </p:sp>
      </p:grpSp>
      <p:sp>
        <p:nvSpPr>
          <p:cNvPr id="7" name="TextBox 7"/>
          <p:cNvSpPr txBox="1"/>
          <p:nvPr/>
        </p:nvSpPr>
        <p:spPr>
          <a:xfrm>
            <a:off x="0" y="1663065"/>
            <a:ext cx="9289360" cy="8036239"/>
          </a:xfrm>
          <a:prstGeom prst="rect">
            <a:avLst/>
          </a:prstGeom>
        </p:spPr>
        <p:txBody>
          <a:bodyPr wrap="square" lIns="0" tIns="0" rIns="0" bIns="0" rtlCol="0" anchor="t">
            <a:spAutoFit/>
          </a:bodyPr>
          <a:lstStyle/>
          <a:p>
            <a:pPr algn="l">
              <a:lnSpc>
                <a:spcPts val="4480"/>
              </a:lnSpc>
            </a:pPr>
            <a:r>
              <a:rPr lang="en-US" sz="3200" b="1" dirty="0">
                <a:solidFill>
                  <a:srgbClr val="000000"/>
                </a:solidFill>
                <a:latin typeface="Montserrat Bold"/>
                <a:ea typeface="Montserrat Bold"/>
                <a:cs typeface="Montserrat Bold"/>
                <a:sym typeface="Montserrat Bold"/>
              </a:rPr>
              <a:t>3. Resource and Logistics Management</a:t>
            </a:r>
          </a:p>
          <a:p>
            <a:pPr algn="l">
              <a:lnSpc>
                <a:spcPts val="4480"/>
              </a:lnSpc>
            </a:pPr>
            <a:endParaRPr lang="en-US" sz="3200" b="1" dirty="0">
              <a:solidFill>
                <a:srgbClr val="000000"/>
              </a:solidFill>
              <a:latin typeface="Montserrat Bold"/>
              <a:ea typeface="Montserrat Bold"/>
              <a:cs typeface="Montserrat Bold"/>
              <a:sym typeface="Montserrat Bold"/>
            </a:endParaRPr>
          </a:p>
          <a:p>
            <a:pPr algn="ctr">
              <a:lnSpc>
                <a:spcPts val="4480"/>
              </a:lnSpc>
            </a:pPr>
            <a:r>
              <a:rPr lang="en-US" sz="3200" dirty="0">
                <a:solidFill>
                  <a:srgbClr val="000000"/>
                </a:solidFill>
                <a:latin typeface="Montserrat"/>
                <a:ea typeface="Montserrat"/>
                <a:cs typeface="Montserrat"/>
                <a:sym typeface="Montserrat"/>
              </a:rPr>
              <a:t>Responsibilities include:</a:t>
            </a:r>
          </a:p>
          <a:p>
            <a:pPr marL="690881" lvl="1" indent="-345440" algn="l">
              <a:lnSpc>
                <a:spcPts val="4480"/>
              </a:lnSpc>
              <a:buFont typeface="Arial"/>
              <a:buChar char="•"/>
            </a:pPr>
            <a:r>
              <a:rPr lang="en-US" sz="3200" dirty="0">
                <a:solidFill>
                  <a:srgbClr val="000000"/>
                </a:solidFill>
                <a:latin typeface="Montserrat"/>
                <a:ea typeface="Montserrat"/>
                <a:cs typeface="Montserrat"/>
                <a:sym typeface="Montserrat"/>
              </a:rPr>
              <a:t>Managing procurement processes</a:t>
            </a:r>
          </a:p>
          <a:p>
            <a:pPr marL="690881" lvl="1" indent="-345440" algn="l">
              <a:lnSpc>
                <a:spcPts val="4480"/>
              </a:lnSpc>
              <a:buFont typeface="Arial"/>
              <a:buChar char="•"/>
            </a:pPr>
            <a:r>
              <a:rPr lang="en-US" sz="3200" dirty="0">
                <a:solidFill>
                  <a:srgbClr val="000000"/>
                </a:solidFill>
                <a:latin typeface="Montserrat"/>
                <a:ea typeface="Montserrat"/>
                <a:cs typeface="Montserrat"/>
                <a:sym typeface="Montserrat"/>
              </a:rPr>
              <a:t>Coordinating travel and event logistics</a:t>
            </a:r>
          </a:p>
          <a:p>
            <a:pPr marL="690881" lvl="1" indent="-345440" algn="l">
              <a:lnSpc>
                <a:spcPts val="4480"/>
              </a:lnSpc>
              <a:buFont typeface="Arial"/>
              <a:buChar char="•"/>
            </a:pPr>
            <a:r>
              <a:rPr lang="en-US" sz="3200" dirty="0">
                <a:solidFill>
                  <a:srgbClr val="000000"/>
                </a:solidFill>
                <a:latin typeface="Montserrat"/>
                <a:ea typeface="Montserrat"/>
                <a:cs typeface="Montserrat"/>
                <a:sym typeface="Montserrat"/>
              </a:rPr>
              <a:t>Tracking inventory and supplies</a:t>
            </a:r>
          </a:p>
          <a:p>
            <a:pPr marL="690881" lvl="1" indent="-345440" algn="l">
              <a:lnSpc>
                <a:spcPts val="4480"/>
              </a:lnSpc>
              <a:buFont typeface="Arial"/>
              <a:buChar char="•"/>
            </a:pPr>
            <a:r>
              <a:rPr lang="en-US" sz="3200" dirty="0">
                <a:solidFill>
                  <a:srgbClr val="000000"/>
                </a:solidFill>
                <a:latin typeface="Montserrat"/>
                <a:ea typeface="Montserrat"/>
                <a:cs typeface="Montserrat"/>
                <a:sym typeface="Montserrat"/>
              </a:rPr>
              <a:t>Supporting laboratory and field operations</a:t>
            </a:r>
          </a:p>
          <a:p>
            <a:pPr algn="ctr">
              <a:lnSpc>
                <a:spcPts val="4480"/>
              </a:lnSpc>
            </a:pPr>
            <a:endParaRPr lang="en-US" sz="3200" dirty="0">
              <a:solidFill>
                <a:srgbClr val="000000"/>
              </a:solidFill>
              <a:latin typeface="Montserrat"/>
              <a:ea typeface="Montserrat"/>
              <a:cs typeface="Montserrat"/>
              <a:sym typeface="Montserrat"/>
            </a:endParaRPr>
          </a:p>
          <a:p>
            <a:pPr algn="ctr">
              <a:lnSpc>
                <a:spcPts val="4480"/>
              </a:lnSpc>
            </a:pPr>
            <a:r>
              <a:rPr lang="en-US" sz="3200" b="1" dirty="0">
                <a:solidFill>
                  <a:srgbClr val="000000"/>
                </a:solidFill>
                <a:latin typeface="Montserrat Bold"/>
                <a:ea typeface="Montserrat Bold"/>
                <a:cs typeface="Montserrat Bold"/>
                <a:sym typeface="Montserrat Bold"/>
              </a:rPr>
              <a:t>Best Practices:</a:t>
            </a:r>
          </a:p>
          <a:p>
            <a:pPr marL="690881" lvl="1" indent="-345440" algn="l">
              <a:lnSpc>
                <a:spcPts val="4480"/>
              </a:lnSpc>
              <a:buFont typeface="Arial"/>
              <a:buChar char="•"/>
            </a:pPr>
            <a:r>
              <a:rPr lang="en-US" sz="3200" dirty="0">
                <a:solidFill>
                  <a:srgbClr val="000000"/>
                </a:solidFill>
                <a:latin typeface="Montserrat"/>
                <a:ea typeface="Montserrat"/>
                <a:cs typeface="Montserrat"/>
                <a:sym typeface="Montserrat"/>
              </a:rPr>
              <a:t>Plan ahead and anticipate resource needs</a:t>
            </a:r>
          </a:p>
          <a:p>
            <a:pPr marL="690881" lvl="1" indent="-345440" algn="l">
              <a:lnSpc>
                <a:spcPts val="4480"/>
              </a:lnSpc>
              <a:buFont typeface="Arial"/>
              <a:buChar char="•"/>
            </a:pPr>
            <a:r>
              <a:rPr lang="en-US" sz="3200" dirty="0">
                <a:solidFill>
                  <a:srgbClr val="000000"/>
                </a:solidFill>
                <a:latin typeface="Montserrat"/>
                <a:ea typeface="Montserrat"/>
                <a:cs typeface="Montserrat"/>
                <a:sym typeface="Montserrat"/>
              </a:rPr>
              <a:t>Maintain vendor relationships</a:t>
            </a:r>
          </a:p>
          <a:p>
            <a:pPr marL="690881" lvl="1" indent="-345440" algn="l">
              <a:lnSpc>
                <a:spcPts val="4480"/>
              </a:lnSpc>
              <a:buFont typeface="Arial"/>
              <a:buChar char="•"/>
            </a:pPr>
            <a:r>
              <a:rPr lang="en-US" sz="3200" dirty="0">
                <a:solidFill>
                  <a:srgbClr val="000000"/>
                </a:solidFill>
                <a:latin typeface="Montserrat"/>
                <a:ea typeface="Montserrat"/>
                <a:cs typeface="Montserrat"/>
                <a:sym typeface="Montserrat"/>
              </a:rPr>
              <a:t>Track </a:t>
            </a:r>
            <a:r>
              <a:rPr lang="en-US" sz="3200" u="none" dirty="0">
                <a:solidFill>
                  <a:srgbClr val="000000"/>
                </a:solidFill>
                <a:latin typeface="Montserrat"/>
                <a:ea typeface="Montserrat"/>
                <a:cs typeface="Montserrat"/>
                <a:sym typeface="Montserrat"/>
              </a:rPr>
              <a:t>a</a:t>
            </a:r>
            <a:r>
              <a:rPr lang="en-US" sz="3200" dirty="0">
                <a:solidFill>
                  <a:srgbClr val="000000"/>
                </a:solidFill>
                <a:latin typeface="Montserrat"/>
                <a:ea typeface="Montserrat"/>
                <a:cs typeface="Montserrat"/>
                <a:sym typeface="Montserrat"/>
              </a:rPr>
              <a:t>n</a:t>
            </a:r>
            <a:r>
              <a:rPr lang="en-US" sz="3200" u="none" dirty="0">
                <a:solidFill>
                  <a:srgbClr val="000000"/>
                </a:solidFill>
                <a:latin typeface="Montserrat"/>
                <a:ea typeface="Montserrat"/>
                <a:cs typeface="Montserrat"/>
                <a:sym typeface="Montserrat"/>
              </a:rPr>
              <a:t>d</a:t>
            </a:r>
            <a:r>
              <a:rPr lang="en-US" sz="3200" dirty="0">
                <a:solidFill>
                  <a:srgbClr val="000000"/>
                </a:solidFill>
                <a:latin typeface="Montserrat"/>
                <a:ea typeface="Montserrat"/>
                <a:cs typeface="Montserrat"/>
                <a:sym typeface="Montserrat"/>
              </a:rPr>
              <a:t> m</a:t>
            </a:r>
            <a:r>
              <a:rPr lang="en-US" sz="3200" u="none" dirty="0">
                <a:solidFill>
                  <a:srgbClr val="000000"/>
                </a:solidFill>
                <a:latin typeface="Montserrat"/>
                <a:ea typeface="Montserrat"/>
                <a:cs typeface="Montserrat"/>
                <a:sym typeface="Montserrat"/>
              </a:rPr>
              <a:t>o</a:t>
            </a:r>
            <a:r>
              <a:rPr lang="en-US" sz="3200" dirty="0">
                <a:solidFill>
                  <a:srgbClr val="000000"/>
                </a:solidFill>
                <a:latin typeface="Montserrat"/>
                <a:ea typeface="Montserrat"/>
                <a:cs typeface="Montserrat"/>
                <a:sym typeface="Montserrat"/>
              </a:rPr>
              <a:t>nit</a:t>
            </a:r>
            <a:r>
              <a:rPr lang="en-US" sz="3200" u="none" dirty="0">
                <a:solidFill>
                  <a:srgbClr val="000000"/>
                </a:solidFill>
                <a:latin typeface="Montserrat"/>
                <a:ea typeface="Montserrat"/>
                <a:cs typeface="Montserrat"/>
                <a:sym typeface="Montserrat"/>
              </a:rPr>
              <a:t>or</a:t>
            </a:r>
            <a:r>
              <a:rPr lang="en-US" sz="3200" dirty="0">
                <a:solidFill>
                  <a:srgbClr val="000000"/>
                </a:solidFill>
                <a:latin typeface="Montserrat"/>
                <a:ea typeface="Montserrat"/>
                <a:cs typeface="Montserrat"/>
                <a:sym typeface="Montserrat"/>
              </a:rPr>
              <a:t> requests efficiently</a:t>
            </a:r>
          </a:p>
          <a:p>
            <a:pPr algn="ctr">
              <a:lnSpc>
                <a:spcPts val="4480"/>
              </a:lnSpc>
            </a:pPr>
            <a:endParaRPr lang="en-US" sz="3200" dirty="0">
              <a:solidFill>
                <a:srgbClr val="000000"/>
              </a:solidFill>
              <a:latin typeface="Montserrat"/>
              <a:ea typeface="Montserrat"/>
              <a:cs typeface="Montserrat"/>
              <a:sym typeface="Montserrat"/>
            </a:endParaRPr>
          </a:p>
        </p:txBody>
      </p:sp>
      <p:sp>
        <p:nvSpPr>
          <p:cNvPr id="8" name="TextBox 8"/>
          <p:cNvSpPr txBox="1"/>
          <p:nvPr/>
        </p:nvSpPr>
        <p:spPr>
          <a:xfrm>
            <a:off x="9601199" y="1663065"/>
            <a:ext cx="8409753" cy="8613320"/>
          </a:xfrm>
          <a:prstGeom prst="rect">
            <a:avLst/>
          </a:prstGeom>
        </p:spPr>
        <p:txBody>
          <a:bodyPr wrap="square" lIns="0" tIns="0" rIns="0" bIns="0" rtlCol="0" anchor="t">
            <a:spAutoFit/>
          </a:bodyPr>
          <a:lstStyle/>
          <a:p>
            <a:pPr marL="690881" lvl="1" indent="-345440" algn="l">
              <a:lnSpc>
                <a:spcPts val="4480"/>
              </a:lnSpc>
              <a:buAutoNum type="arabicPeriod"/>
            </a:pPr>
            <a:r>
              <a:rPr lang="en-US" sz="3200" b="1" dirty="0">
                <a:solidFill>
                  <a:srgbClr val="000000"/>
                </a:solidFill>
                <a:latin typeface="Montserrat Bold"/>
                <a:ea typeface="Montserrat Bold"/>
                <a:cs typeface="Montserrat Bold"/>
                <a:sym typeface="Montserrat Bold"/>
              </a:rPr>
              <a:t>Stakeholder Engagement</a:t>
            </a:r>
          </a:p>
          <a:p>
            <a:pPr algn="ctr">
              <a:lnSpc>
                <a:spcPts val="4480"/>
              </a:lnSpc>
            </a:pPr>
            <a:endParaRPr lang="en-US" sz="3200" b="1" dirty="0">
              <a:solidFill>
                <a:srgbClr val="000000"/>
              </a:solidFill>
              <a:latin typeface="Montserrat Bold"/>
              <a:ea typeface="Montserrat Bold"/>
              <a:cs typeface="Montserrat Bold"/>
              <a:sym typeface="Montserrat Bold"/>
            </a:endParaRPr>
          </a:p>
          <a:p>
            <a:pPr algn="ctr">
              <a:lnSpc>
                <a:spcPts val="4480"/>
              </a:lnSpc>
            </a:pPr>
            <a:r>
              <a:rPr lang="en-US" sz="3200" dirty="0">
                <a:solidFill>
                  <a:srgbClr val="000000"/>
                </a:solidFill>
                <a:latin typeface="Montserrat"/>
                <a:ea typeface="Montserrat"/>
                <a:cs typeface="Montserrat"/>
                <a:sym typeface="Montserrat"/>
              </a:rPr>
              <a:t>Administrative professionals interact with:</a:t>
            </a:r>
          </a:p>
          <a:p>
            <a:pPr marL="690881" lvl="1" indent="-345440" algn="l">
              <a:lnSpc>
                <a:spcPts val="4480"/>
              </a:lnSpc>
              <a:buFont typeface="Arial"/>
              <a:buChar char="•"/>
            </a:pPr>
            <a:r>
              <a:rPr lang="en-US" sz="3200" dirty="0">
                <a:solidFill>
                  <a:srgbClr val="000000"/>
                </a:solidFill>
                <a:latin typeface="Montserrat"/>
                <a:ea typeface="Montserrat"/>
                <a:cs typeface="Montserrat"/>
                <a:sym typeface="Montserrat"/>
              </a:rPr>
              <a:t>Researchers and scientists</a:t>
            </a:r>
          </a:p>
          <a:p>
            <a:pPr marL="690881" lvl="1" indent="-345440" algn="l">
              <a:lnSpc>
                <a:spcPts val="4480"/>
              </a:lnSpc>
              <a:buFont typeface="Arial"/>
              <a:buChar char="•"/>
            </a:pPr>
            <a:r>
              <a:rPr lang="en-US" sz="3200" dirty="0">
                <a:solidFill>
                  <a:srgbClr val="000000"/>
                </a:solidFill>
                <a:latin typeface="Montserrat"/>
                <a:ea typeface="Montserrat"/>
                <a:cs typeface="Montserrat"/>
                <a:sym typeface="Montserrat"/>
              </a:rPr>
              <a:t>Donors and partners</a:t>
            </a:r>
          </a:p>
          <a:p>
            <a:pPr marL="690881" lvl="1" indent="-345440" algn="l">
              <a:lnSpc>
                <a:spcPts val="4480"/>
              </a:lnSpc>
              <a:buFont typeface="Arial"/>
              <a:buChar char="•"/>
            </a:pPr>
            <a:r>
              <a:rPr lang="en-US" sz="3200" dirty="0">
                <a:solidFill>
                  <a:srgbClr val="000000"/>
                </a:solidFill>
                <a:latin typeface="Montserrat"/>
                <a:ea typeface="Montserrat"/>
                <a:cs typeface="Montserrat"/>
                <a:sym typeface="Montserrat"/>
              </a:rPr>
              <a:t>Vendors and service providers</a:t>
            </a:r>
          </a:p>
          <a:p>
            <a:pPr marL="690881" lvl="1" indent="-345440" algn="l">
              <a:lnSpc>
                <a:spcPts val="4480"/>
              </a:lnSpc>
              <a:buFont typeface="Arial"/>
              <a:buChar char="•"/>
            </a:pPr>
            <a:r>
              <a:rPr lang="en-US" sz="3200" dirty="0">
                <a:solidFill>
                  <a:srgbClr val="000000"/>
                </a:solidFill>
                <a:latin typeface="Montserrat"/>
                <a:ea typeface="Montserrat"/>
                <a:cs typeface="Montserrat"/>
                <a:sym typeface="Montserrat"/>
              </a:rPr>
              <a:t>Internal departments</a:t>
            </a:r>
          </a:p>
          <a:p>
            <a:pPr algn="ctr">
              <a:lnSpc>
                <a:spcPts val="4480"/>
              </a:lnSpc>
            </a:pPr>
            <a:endParaRPr lang="en-US" sz="3200" dirty="0">
              <a:solidFill>
                <a:srgbClr val="000000"/>
              </a:solidFill>
              <a:latin typeface="Montserrat"/>
              <a:ea typeface="Montserrat"/>
              <a:cs typeface="Montserrat"/>
              <a:sym typeface="Montserrat"/>
            </a:endParaRPr>
          </a:p>
          <a:p>
            <a:pPr algn="ctr">
              <a:lnSpc>
                <a:spcPts val="4480"/>
              </a:lnSpc>
            </a:pPr>
            <a:r>
              <a:rPr lang="en-US" sz="3200" b="1" dirty="0">
                <a:solidFill>
                  <a:srgbClr val="000000"/>
                </a:solidFill>
                <a:latin typeface="Montserrat Bold"/>
                <a:ea typeface="Montserrat Bold"/>
                <a:cs typeface="Montserrat Bold"/>
                <a:sym typeface="Montserrat Bold"/>
              </a:rPr>
              <a:t>Best Practices:</a:t>
            </a:r>
          </a:p>
          <a:p>
            <a:pPr marL="690881" lvl="1" indent="-345440" algn="l">
              <a:lnSpc>
                <a:spcPts val="4480"/>
              </a:lnSpc>
              <a:buFont typeface="Arial"/>
              <a:buChar char="•"/>
            </a:pPr>
            <a:r>
              <a:rPr lang="en-US" sz="3200" dirty="0">
                <a:solidFill>
                  <a:srgbClr val="000000"/>
                </a:solidFill>
                <a:latin typeface="Montserrat"/>
                <a:ea typeface="Montserrat"/>
                <a:cs typeface="Montserrat"/>
                <a:sym typeface="Montserrat"/>
              </a:rPr>
              <a:t>Demonstrate professionalism and responsiveness</a:t>
            </a:r>
          </a:p>
          <a:p>
            <a:pPr marL="690881" lvl="1" indent="-345440" algn="l">
              <a:lnSpc>
                <a:spcPts val="4480"/>
              </a:lnSpc>
              <a:buFont typeface="Arial"/>
              <a:buChar char="•"/>
            </a:pPr>
            <a:r>
              <a:rPr lang="en-US" sz="3200" dirty="0">
                <a:solidFill>
                  <a:srgbClr val="000000"/>
                </a:solidFill>
                <a:latin typeface="Montserrat"/>
                <a:ea typeface="Montserrat"/>
                <a:cs typeface="Montserrat"/>
                <a:sym typeface="Montserrat"/>
              </a:rPr>
              <a:t>Manage expectations effectively</a:t>
            </a:r>
          </a:p>
          <a:p>
            <a:pPr marL="690881" lvl="1" indent="-345440" algn="l">
              <a:lnSpc>
                <a:spcPts val="4480"/>
              </a:lnSpc>
              <a:buFont typeface="Arial"/>
              <a:buChar char="•"/>
            </a:pPr>
            <a:r>
              <a:rPr lang="en-US" sz="3200" dirty="0">
                <a:solidFill>
                  <a:srgbClr val="000000"/>
                </a:solidFill>
                <a:latin typeface="Montserrat"/>
                <a:ea typeface="Montserrat"/>
                <a:cs typeface="Montserrat"/>
                <a:sym typeface="Montserrat"/>
              </a:rPr>
              <a:t>Provide consistent service experience</a:t>
            </a:r>
          </a:p>
          <a:p>
            <a:pPr algn="ctr">
              <a:lnSpc>
                <a:spcPts val="4480"/>
              </a:lnSpc>
            </a:pPr>
            <a:endParaRPr lang="en-US" sz="3200" dirty="0">
              <a:solidFill>
                <a:srgbClr val="000000"/>
              </a:solidFill>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F4F4"/>
        </a:solidFill>
        <a:effectLst/>
      </p:bgPr>
    </p:bg>
    <p:spTree>
      <p:nvGrpSpPr>
        <p:cNvPr id="1" name=""/>
        <p:cNvGrpSpPr/>
        <p:nvPr/>
      </p:nvGrpSpPr>
      <p:grpSpPr>
        <a:xfrm>
          <a:off x="0" y="0"/>
          <a:ext cx="0" cy="0"/>
          <a:chOff x="0" y="0"/>
          <a:chExt cx="0" cy="0"/>
        </a:xfrm>
      </p:grpSpPr>
      <p:grpSp>
        <p:nvGrpSpPr>
          <p:cNvPr id="2" name="Group 2"/>
          <p:cNvGrpSpPr/>
          <p:nvPr/>
        </p:nvGrpSpPr>
        <p:grpSpPr>
          <a:xfrm>
            <a:off x="4443743" y="1997478"/>
            <a:ext cx="9993178" cy="7783744"/>
            <a:chOff x="0" y="0"/>
            <a:chExt cx="1548205" cy="1205906"/>
          </a:xfrm>
        </p:grpSpPr>
        <p:sp>
          <p:nvSpPr>
            <p:cNvPr id="3" name="Freeform 3"/>
            <p:cNvSpPr/>
            <p:nvPr/>
          </p:nvSpPr>
          <p:spPr>
            <a:xfrm>
              <a:off x="0" y="0"/>
              <a:ext cx="1548205" cy="1205906"/>
            </a:xfrm>
            <a:custGeom>
              <a:avLst/>
              <a:gdLst/>
              <a:ahLst/>
              <a:cxnLst/>
              <a:rect l="l" t="t" r="r" b="b"/>
              <a:pathLst>
                <a:path w="1548205" h="1205906">
                  <a:moveTo>
                    <a:pt x="0" y="0"/>
                  </a:moveTo>
                  <a:lnTo>
                    <a:pt x="1548205" y="0"/>
                  </a:lnTo>
                  <a:lnTo>
                    <a:pt x="1548205" y="1205906"/>
                  </a:lnTo>
                  <a:lnTo>
                    <a:pt x="0" y="1205906"/>
                  </a:lnTo>
                  <a:close/>
                </a:path>
              </a:pathLst>
            </a:custGeom>
            <a:solidFill>
              <a:srgbClr val="A7D08D"/>
            </a:solidFill>
          </p:spPr>
          <p:txBody>
            <a:bodyPr/>
            <a:lstStyle/>
            <a:p>
              <a:endParaRPr lang="en-US"/>
            </a:p>
          </p:txBody>
        </p:sp>
      </p:grpSp>
      <p:sp>
        <p:nvSpPr>
          <p:cNvPr id="4" name="TextBox 4"/>
          <p:cNvSpPr txBox="1"/>
          <p:nvPr/>
        </p:nvSpPr>
        <p:spPr>
          <a:xfrm>
            <a:off x="1232758" y="227474"/>
            <a:ext cx="15822483" cy="1526253"/>
          </a:xfrm>
          <a:prstGeom prst="rect">
            <a:avLst/>
          </a:prstGeom>
        </p:spPr>
        <p:txBody>
          <a:bodyPr lIns="0" tIns="0" rIns="0" bIns="0" rtlCol="0" anchor="t">
            <a:spAutoFit/>
          </a:bodyPr>
          <a:lstStyle/>
          <a:p>
            <a:pPr algn="ctr">
              <a:lnSpc>
                <a:spcPts val="6175"/>
              </a:lnSpc>
              <a:spcBef>
                <a:spcPct val="0"/>
              </a:spcBef>
            </a:pPr>
            <a:r>
              <a:rPr lang="en-US" sz="4411" dirty="0">
                <a:solidFill>
                  <a:srgbClr val="000000"/>
                </a:solidFill>
                <a:latin typeface="Montserrat"/>
                <a:ea typeface="Montserrat"/>
                <a:cs typeface="Montserrat"/>
                <a:sym typeface="Montserrat"/>
              </a:rPr>
              <a:t>KEY AREAS ADMIN PROFESSIONALS SUPPORT RESEARCH EXCELLENCE </a:t>
            </a:r>
          </a:p>
        </p:txBody>
      </p:sp>
      <p:sp>
        <p:nvSpPr>
          <p:cNvPr id="5" name="TextBox 5"/>
          <p:cNvSpPr txBox="1"/>
          <p:nvPr/>
        </p:nvSpPr>
        <p:spPr>
          <a:xfrm>
            <a:off x="4443743" y="2169795"/>
            <a:ext cx="9993178" cy="8117205"/>
          </a:xfrm>
          <a:prstGeom prst="rect">
            <a:avLst/>
          </a:prstGeom>
        </p:spPr>
        <p:txBody>
          <a:bodyPr lIns="0" tIns="0" rIns="0" bIns="0" rtlCol="0" anchor="t">
            <a:spAutoFit/>
          </a:bodyPr>
          <a:lstStyle/>
          <a:p>
            <a:pPr marL="712470" lvl="1" indent="-356235" algn="l">
              <a:lnSpc>
                <a:spcPts val="4620"/>
              </a:lnSpc>
              <a:buAutoNum type="arabicPeriod"/>
            </a:pPr>
            <a:r>
              <a:rPr lang="en-US" sz="3300" b="1">
                <a:solidFill>
                  <a:srgbClr val="000000"/>
                </a:solidFill>
                <a:latin typeface="Montserrat Bold"/>
                <a:ea typeface="Montserrat Bold"/>
                <a:cs typeface="Montserrat Bold"/>
                <a:sym typeface="Montserrat Bold"/>
              </a:rPr>
              <a:t>Time and Workflow Management</a:t>
            </a:r>
          </a:p>
          <a:p>
            <a:pPr algn="ctr">
              <a:lnSpc>
                <a:spcPts val="4620"/>
              </a:lnSpc>
            </a:pPr>
            <a:endParaRPr lang="en-US" sz="3300" b="1">
              <a:solidFill>
                <a:srgbClr val="000000"/>
              </a:solidFill>
              <a:latin typeface="Montserrat Bold"/>
              <a:ea typeface="Montserrat Bold"/>
              <a:cs typeface="Montserrat Bold"/>
              <a:sym typeface="Montserrat Bold"/>
            </a:endParaRPr>
          </a:p>
          <a:p>
            <a:pPr algn="ctr">
              <a:lnSpc>
                <a:spcPts val="4620"/>
              </a:lnSpc>
            </a:pPr>
            <a:r>
              <a:rPr lang="en-US" sz="3300">
                <a:solidFill>
                  <a:srgbClr val="000000"/>
                </a:solidFill>
                <a:latin typeface="Montserrat"/>
                <a:ea typeface="Montserrat"/>
                <a:cs typeface="Montserrat"/>
                <a:sym typeface="Montserrat"/>
              </a:rPr>
              <a:t>Admin professionals help by:</a:t>
            </a:r>
          </a:p>
          <a:p>
            <a:pPr algn="ctr">
              <a:lnSpc>
                <a:spcPts val="4620"/>
              </a:lnSpc>
            </a:pPr>
            <a:endParaRPr lang="en-US" sz="3300">
              <a:solidFill>
                <a:srgbClr val="000000"/>
              </a:solidFill>
              <a:latin typeface="Montserrat"/>
              <a:ea typeface="Montserrat"/>
              <a:cs typeface="Montserrat"/>
              <a:sym typeface="Montserrat"/>
            </a:endParaRPr>
          </a:p>
          <a:p>
            <a:pPr marL="712470" lvl="1" indent="-356235" algn="l">
              <a:lnSpc>
                <a:spcPts val="4620"/>
              </a:lnSpc>
              <a:buFont typeface="Arial"/>
              <a:buChar char="•"/>
            </a:pPr>
            <a:r>
              <a:rPr lang="en-US" sz="3300">
                <a:solidFill>
                  <a:srgbClr val="000000"/>
                </a:solidFill>
                <a:latin typeface="Montserrat"/>
                <a:ea typeface="Montserrat"/>
                <a:cs typeface="Montserrat"/>
                <a:sym typeface="Montserrat"/>
              </a:rPr>
              <a:t>Prioritizing tasks effectively</a:t>
            </a:r>
          </a:p>
          <a:p>
            <a:pPr marL="712470" lvl="1" indent="-356235" algn="l">
              <a:lnSpc>
                <a:spcPts val="4620"/>
              </a:lnSpc>
              <a:buFont typeface="Arial"/>
              <a:buChar char="•"/>
            </a:pPr>
            <a:r>
              <a:rPr lang="en-US" sz="3300">
                <a:solidFill>
                  <a:srgbClr val="000000"/>
                </a:solidFill>
                <a:latin typeface="Montserrat"/>
                <a:ea typeface="Montserrat"/>
                <a:cs typeface="Montserrat"/>
                <a:sym typeface="Montserrat"/>
              </a:rPr>
              <a:t>Supporting project timelines</a:t>
            </a:r>
          </a:p>
          <a:p>
            <a:pPr marL="712470" lvl="1" indent="-356235" algn="l">
              <a:lnSpc>
                <a:spcPts val="4620"/>
              </a:lnSpc>
              <a:buFont typeface="Arial"/>
              <a:buChar char="•"/>
            </a:pPr>
            <a:r>
              <a:rPr lang="en-US" sz="3300">
                <a:solidFill>
                  <a:srgbClr val="000000"/>
                </a:solidFill>
                <a:latin typeface="Montserrat"/>
                <a:ea typeface="Montserrat"/>
                <a:cs typeface="Montserrat"/>
                <a:sym typeface="Montserrat"/>
              </a:rPr>
              <a:t>Managing competing deadlines</a:t>
            </a:r>
          </a:p>
          <a:p>
            <a:pPr marL="712470" lvl="1" indent="-356235" algn="l">
              <a:lnSpc>
                <a:spcPts val="4620"/>
              </a:lnSpc>
              <a:buFont typeface="Arial"/>
              <a:buChar char="•"/>
            </a:pPr>
            <a:r>
              <a:rPr lang="en-US" sz="3300">
                <a:solidFill>
                  <a:srgbClr val="000000"/>
                </a:solidFill>
                <a:latin typeface="Montserrat"/>
                <a:ea typeface="Montserrat"/>
                <a:cs typeface="Montserrat"/>
                <a:sym typeface="Montserrat"/>
              </a:rPr>
              <a:t>Streamlining administrative processes</a:t>
            </a:r>
          </a:p>
          <a:p>
            <a:pPr algn="ctr">
              <a:lnSpc>
                <a:spcPts val="4620"/>
              </a:lnSpc>
            </a:pPr>
            <a:endParaRPr lang="en-US" sz="3300">
              <a:solidFill>
                <a:srgbClr val="000000"/>
              </a:solidFill>
              <a:latin typeface="Montserrat"/>
              <a:ea typeface="Montserrat"/>
              <a:cs typeface="Montserrat"/>
              <a:sym typeface="Montserrat"/>
            </a:endParaRPr>
          </a:p>
          <a:p>
            <a:pPr algn="ctr">
              <a:lnSpc>
                <a:spcPts val="4620"/>
              </a:lnSpc>
            </a:pPr>
            <a:r>
              <a:rPr lang="en-US" sz="3300" b="1">
                <a:solidFill>
                  <a:srgbClr val="000000"/>
                </a:solidFill>
                <a:latin typeface="Montserrat Bold"/>
                <a:ea typeface="Montserrat Bold"/>
                <a:cs typeface="Montserrat Bold"/>
                <a:sym typeface="Montserrat Bold"/>
              </a:rPr>
              <a:t>Best Practices:</a:t>
            </a:r>
          </a:p>
          <a:p>
            <a:pPr marL="712470" lvl="1" indent="-356235" algn="l">
              <a:lnSpc>
                <a:spcPts val="4620"/>
              </a:lnSpc>
              <a:buFont typeface="Arial"/>
              <a:buChar char="•"/>
            </a:pPr>
            <a:r>
              <a:rPr lang="en-US" sz="3300">
                <a:solidFill>
                  <a:srgbClr val="000000"/>
                </a:solidFill>
                <a:latin typeface="Montserrat"/>
                <a:ea typeface="Montserrat"/>
                <a:cs typeface="Montserrat"/>
                <a:sym typeface="Montserrat"/>
              </a:rPr>
              <a:t>Use task management tools</a:t>
            </a:r>
          </a:p>
          <a:p>
            <a:pPr marL="712470" lvl="1" indent="-356235" algn="l">
              <a:lnSpc>
                <a:spcPts val="4620"/>
              </a:lnSpc>
              <a:buFont typeface="Arial"/>
              <a:buChar char="•"/>
            </a:pPr>
            <a:r>
              <a:rPr lang="en-US" sz="3300">
                <a:solidFill>
                  <a:srgbClr val="000000"/>
                </a:solidFill>
                <a:latin typeface="Montserrat"/>
                <a:ea typeface="Montserrat"/>
                <a:cs typeface="Montserrat"/>
                <a:sym typeface="Montserrat"/>
              </a:rPr>
              <a:t>Break projects int</a:t>
            </a:r>
            <a:r>
              <a:rPr lang="en-US" sz="3300" u="none">
                <a:solidFill>
                  <a:srgbClr val="000000"/>
                </a:solidFill>
                <a:latin typeface="Montserrat"/>
                <a:ea typeface="Montserrat"/>
                <a:cs typeface="Montserrat"/>
                <a:sym typeface="Montserrat"/>
              </a:rPr>
              <a:t>o</a:t>
            </a:r>
            <a:r>
              <a:rPr lang="en-US" sz="3300">
                <a:solidFill>
                  <a:srgbClr val="000000"/>
                </a:solidFill>
                <a:latin typeface="Montserrat"/>
                <a:ea typeface="Montserrat"/>
                <a:cs typeface="Montserrat"/>
                <a:sym typeface="Montserrat"/>
              </a:rPr>
              <a:t> manageable steps</a:t>
            </a:r>
          </a:p>
          <a:p>
            <a:pPr marL="712470" lvl="1" indent="-356235" algn="l">
              <a:lnSpc>
                <a:spcPts val="4620"/>
              </a:lnSpc>
              <a:buFont typeface="Arial"/>
              <a:buChar char="•"/>
            </a:pPr>
            <a:r>
              <a:rPr lang="en-US" sz="3300">
                <a:solidFill>
                  <a:srgbClr val="000000"/>
                </a:solidFill>
                <a:latin typeface="Montserrat"/>
                <a:ea typeface="Montserrat"/>
                <a:cs typeface="Montserrat"/>
                <a:sym typeface="Montserrat"/>
              </a:rPr>
              <a:t>Monitor progress regularly</a:t>
            </a:r>
          </a:p>
          <a:p>
            <a:pPr algn="ctr">
              <a:lnSpc>
                <a:spcPts val="4620"/>
              </a:lnSpc>
            </a:pPr>
            <a:endParaRPr lang="en-US" sz="3300">
              <a:solidFill>
                <a:srgbClr val="000000"/>
              </a:solidFill>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a:p>
        </p:txBody>
      </p:sp>
      <p:sp>
        <p:nvSpPr>
          <p:cNvPr id="3" name="TextBox 3"/>
          <p:cNvSpPr txBox="1"/>
          <p:nvPr/>
        </p:nvSpPr>
        <p:spPr>
          <a:xfrm>
            <a:off x="639933" y="334010"/>
            <a:ext cx="7774845" cy="1313180"/>
          </a:xfrm>
          <a:prstGeom prst="rect">
            <a:avLst/>
          </a:prstGeom>
        </p:spPr>
        <p:txBody>
          <a:bodyPr lIns="0" tIns="0" rIns="0" bIns="0" rtlCol="0" anchor="t">
            <a:spAutoFit/>
          </a:bodyPr>
          <a:lstStyle/>
          <a:p>
            <a:pPr algn="l">
              <a:lnSpc>
                <a:spcPts val="5320"/>
              </a:lnSpc>
              <a:spcBef>
                <a:spcPct val="0"/>
              </a:spcBef>
            </a:pPr>
            <a:r>
              <a:rPr lang="en-US" sz="3800" b="1">
                <a:solidFill>
                  <a:srgbClr val="000000"/>
                </a:solidFill>
                <a:latin typeface="Montserrat Bold"/>
                <a:ea typeface="Montserrat Bold"/>
                <a:cs typeface="Montserrat Bold"/>
                <a:sym typeface="Montserrat Bold"/>
              </a:rPr>
              <a:t>COMMON CHALLENGES ADMIN PROFESSIONALS FACE</a:t>
            </a:r>
          </a:p>
        </p:txBody>
      </p:sp>
      <p:sp>
        <p:nvSpPr>
          <p:cNvPr id="4" name="AutoShape 4"/>
          <p:cNvSpPr/>
          <p:nvPr/>
        </p:nvSpPr>
        <p:spPr>
          <a:xfrm flipH="1">
            <a:off x="1028720" y="2186817"/>
            <a:ext cx="0" cy="0"/>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5" name="Group 5"/>
          <p:cNvGrpSpPr/>
          <p:nvPr/>
        </p:nvGrpSpPr>
        <p:grpSpPr>
          <a:xfrm>
            <a:off x="8843971" y="-40506"/>
            <a:ext cx="9444029" cy="10287000"/>
            <a:chOff x="0" y="0"/>
            <a:chExt cx="2487316" cy="2709333"/>
          </a:xfrm>
        </p:grpSpPr>
        <p:sp>
          <p:nvSpPr>
            <p:cNvPr id="6" name="Freeform 6"/>
            <p:cNvSpPr/>
            <p:nvPr/>
          </p:nvSpPr>
          <p:spPr>
            <a:xfrm>
              <a:off x="0" y="0"/>
              <a:ext cx="2487316" cy="2709333"/>
            </a:xfrm>
            <a:custGeom>
              <a:avLst/>
              <a:gdLst/>
              <a:ahLst/>
              <a:cxnLst/>
              <a:rect l="l" t="t" r="r" b="b"/>
              <a:pathLst>
                <a:path w="2487316" h="2709333">
                  <a:moveTo>
                    <a:pt x="0" y="0"/>
                  </a:moveTo>
                  <a:lnTo>
                    <a:pt x="2487316" y="0"/>
                  </a:lnTo>
                  <a:lnTo>
                    <a:pt x="2487316" y="2709333"/>
                  </a:lnTo>
                  <a:lnTo>
                    <a:pt x="0" y="2709333"/>
                  </a:lnTo>
                  <a:close/>
                </a:path>
              </a:pathLst>
            </a:custGeom>
            <a:solidFill>
              <a:srgbClr val="FF751F"/>
            </a:solidFill>
          </p:spPr>
          <p:txBody>
            <a:bodyPr/>
            <a:lstStyle/>
            <a:p>
              <a:endParaRPr lang="en-US"/>
            </a:p>
          </p:txBody>
        </p:sp>
        <p:sp>
          <p:nvSpPr>
            <p:cNvPr id="7" name="TextBox 7"/>
            <p:cNvSpPr txBox="1"/>
            <p:nvPr/>
          </p:nvSpPr>
          <p:spPr>
            <a:xfrm>
              <a:off x="0" y="-47625"/>
              <a:ext cx="2487316" cy="2756958"/>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9144000" y="2818765"/>
            <a:ext cx="8756602" cy="6157595"/>
          </a:xfrm>
          <a:prstGeom prst="rect">
            <a:avLst/>
          </a:prstGeom>
        </p:spPr>
        <p:txBody>
          <a:bodyPr lIns="0" tIns="0" rIns="0" bIns="0" rtlCol="0" anchor="t">
            <a:spAutoFit/>
          </a:bodyPr>
          <a:lstStyle/>
          <a:p>
            <a:pPr marL="690882" lvl="1" indent="-345441" algn="l">
              <a:lnSpc>
                <a:spcPts val="4480"/>
              </a:lnSpc>
              <a:buFont typeface="Arial"/>
              <a:buChar char="•"/>
            </a:pPr>
            <a:r>
              <a:rPr lang="en-US" sz="3200">
                <a:solidFill>
                  <a:srgbClr val="FFFFFF"/>
                </a:solidFill>
                <a:latin typeface="Montserrat"/>
                <a:ea typeface="Montserrat"/>
                <a:cs typeface="Montserrat"/>
                <a:sym typeface="Montserrat"/>
              </a:rPr>
              <a:t>Strengthen communication channels</a:t>
            </a:r>
          </a:p>
          <a:p>
            <a:pPr algn="l">
              <a:lnSpc>
                <a:spcPts val="4480"/>
              </a:lnSpc>
            </a:pPr>
            <a:endParaRPr lang="en-US" sz="3200">
              <a:solidFill>
                <a:srgbClr val="FFFFFF"/>
              </a:solidFill>
              <a:latin typeface="Montserrat"/>
              <a:ea typeface="Montserrat"/>
              <a:cs typeface="Montserrat"/>
              <a:sym typeface="Montserrat"/>
            </a:endParaRPr>
          </a:p>
          <a:p>
            <a:pPr marL="690882" lvl="1" indent="-345441" algn="l">
              <a:lnSpc>
                <a:spcPts val="4480"/>
              </a:lnSpc>
              <a:buFont typeface="Arial"/>
              <a:buChar char="•"/>
            </a:pPr>
            <a:r>
              <a:rPr lang="en-US" sz="3200">
                <a:solidFill>
                  <a:srgbClr val="FFFFFF"/>
                </a:solidFill>
                <a:latin typeface="Montserrat"/>
                <a:ea typeface="Montserrat"/>
                <a:cs typeface="Montserrat"/>
                <a:sym typeface="Montserrat"/>
              </a:rPr>
              <a:t>Develop standard operating procedures</a:t>
            </a:r>
          </a:p>
          <a:p>
            <a:pPr algn="l">
              <a:lnSpc>
                <a:spcPts val="4480"/>
              </a:lnSpc>
            </a:pPr>
            <a:endParaRPr lang="en-US" sz="3200">
              <a:solidFill>
                <a:srgbClr val="FFFFFF"/>
              </a:solidFill>
              <a:latin typeface="Montserrat"/>
              <a:ea typeface="Montserrat"/>
              <a:cs typeface="Montserrat"/>
              <a:sym typeface="Montserrat"/>
            </a:endParaRPr>
          </a:p>
          <a:p>
            <a:pPr marL="690882" lvl="1" indent="-345441" algn="l">
              <a:lnSpc>
                <a:spcPts val="4480"/>
              </a:lnSpc>
              <a:buFont typeface="Arial"/>
              <a:buChar char="•"/>
            </a:pPr>
            <a:r>
              <a:rPr lang="en-US" sz="3200">
                <a:solidFill>
                  <a:srgbClr val="FFFFFF"/>
                </a:solidFill>
                <a:latin typeface="Montserrat"/>
                <a:ea typeface="Montserrat"/>
                <a:cs typeface="Montserrat"/>
                <a:sym typeface="Montserrat"/>
              </a:rPr>
              <a:t>Use technology for workflow efficiency</a:t>
            </a:r>
          </a:p>
          <a:p>
            <a:pPr algn="l">
              <a:lnSpc>
                <a:spcPts val="4480"/>
              </a:lnSpc>
            </a:pPr>
            <a:endParaRPr lang="en-US" sz="3200">
              <a:solidFill>
                <a:srgbClr val="FFFFFF"/>
              </a:solidFill>
              <a:latin typeface="Montserrat"/>
              <a:ea typeface="Montserrat"/>
              <a:cs typeface="Montserrat"/>
              <a:sym typeface="Montserrat"/>
            </a:endParaRPr>
          </a:p>
          <a:p>
            <a:pPr marL="690882" lvl="1" indent="-345441" algn="l">
              <a:lnSpc>
                <a:spcPts val="4480"/>
              </a:lnSpc>
              <a:buFont typeface="Arial"/>
              <a:buChar char="•"/>
            </a:pPr>
            <a:r>
              <a:rPr lang="en-US" sz="3200">
                <a:solidFill>
                  <a:srgbClr val="FFFFFF"/>
                </a:solidFill>
                <a:latin typeface="Montserrat"/>
                <a:ea typeface="Montserrat"/>
                <a:cs typeface="Montserrat"/>
                <a:sym typeface="Montserrat"/>
              </a:rPr>
              <a:t>Build strong working relationships</a:t>
            </a:r>
          </a:p>
          <a:p>
            <a:pPr algn="l">
              <a:lnSpc>
                <a:spcPts val="4480"/>
              </a:lnSpc>
            </a:pPr>
            <a:endParaRPr lang="en-US" sz="3200">
              <a:solidFill>
                <a:srgbClr val="FFFFFF"/>
              </a:solidFill>
              <a:latin typeface="Montserrat"/>
              <a:ea typeface="Montserrat"/>
              <a:cs typeface="Montserrat"/>
              <a:sym typeface="Montserrat"/>
            </a:endParaRPr>
          </a:p>
          <a:p>
            <a:pPr marL="690882" lvl="1" indent="-345441" algn="l">
              <a:lnSpc>
                <a:spcPts val="4480"/>
              </a:lnSpc>
              <a:buFont typeface="Arial"/>
              <a:buChar char="•"/>
            </a:pPr>
            <a:r>
              <a:rPr lang="en-US" sz="3200">
                <a:solidFill>
                  <a:srgbClr val="FFFFFF"/>
                </a:solidFill>
                <a:latin typeface="Montserrat"/>
                <a:ea typeface="Montserrat"/>
                <a:cs typeface="Montserrat"/>
                <a:sym typeface="Montserrat"/>
              </a:rPr>
              <a:t>Practice continuous learning and improvement</a:t>
            </a:r>
          </a:p>
        </p:txBody>
      </p:sp>
      <p:sp>
        <p:nvSpPr>
          <p:cNvPr id="9" name="TextBox 9"/>
          <p:cNvSpPr txBox="1"/>
          <p:nvPr/>
        </p:nvSpPr>
        <p:spPr>
          <a:xfrm>
            <a:off x="667605" y="2256790"/>
            <a:ext cx="7747173" cy="7281545"/>
          </a:xfrm>
          <a:prstGeom prst="rect">
            <a:avLst/>
          </a:prstGeom>
        </p:spPr>
        <p:txBody>
          <a:bodyPr lIns="0" tIns="0" rIns="0" bIns="0" rtlCol="0" anchor="t">
            <a:spAutoFit/>
          </a:bodyPr>
          <a:lstStyle/>
          <a:p>
            <a:pPr marL="690879" lvl="1" indent="-345439" algn="l">
              <a:lnSpc>
                <a:spcPts val="4479"/>
              </a:lnSpc>
              <a:buFont typeface="Arial"/>
              <a:buChar char="•"/>
            </a:pPr>
            <a:r>
              <a:rPr lang="en-US" sz="3199">
                <a:solidFill>
                  <a:srgbClr val="000000"/>
                </a:solidFill>
                <a:latin typeface="Montserrat"/>
                <a:ea typeface="Montserrat"/>
                <a:cs typeface="Montserrat"/>
                <a:sym typeface="Montserrat"/>
              </a:rPr>
              <a:t>Managing multiple priorities</a:t>
            </a:r>
          </a:p>
          <a:p>
            <a:pPr algn="l">
              <a:lnSpc>
                <a:spcPts val="4479"/>
              </a:lnSpc>
            </a:pPr>
            <a:endParaRPr lang="en-US" sz="3199">
              <a:solidFill>
                <a:srgbClr val="000000"/>
              </a:solidFill>
              <a:latin typeface="Montserrat"/>
              <a:ea typeface="Montserrat"/>
              <a:cs typeface="Montserrat"/>
              <a:sym typeface="Montserrat"/>
            </a:endParaRPr>
          </a:p>
          <a:p>
            <a:pPr marL="690879" lvl="1" indent="-345439" algn="l">
              <a:lnSpc>
                <a:spcPts val="4479"/>
              </a:lnSpc>
              <a:buFont typeface="Arial"/>
              <a:buChar char="•"/>
            </a:pPr>
            <a:r>
              <a:rPr lang="en-US" sz="3199">
                <a:solidFill>
                  <a:srgbClr val="000000"/>
                </a:solidFill>
                <a:latin typeface="Montserrat"/>
                <a:ea typeface="Montserrat"/>
                <a:cs typeface="Montserrat"/>
                <a:sym typeface="Montserrat"/>
              </a:rPr>
              <a:t>Communication gaps between teams</a:t>
            </a:r>
          </a:p>
          <a:p>
            <a:pPr algn="l">
              <a:lnSpc>
                <a:spcPts val="4479"/>
              </a:lnSpc>
            </a:pPr>
            <a:endParaRPr lang="en-US" sz="3199">
              <a:solidFill>
                <a:srgbClr val="000000"/>
              </a:solidFill>
              <a:latin typeface="Montserrat"/>
              <a:ea typeface="Montserrat"/>
              <a:cs typeface="Montserrat"/>
              <a:sym typeface="Montserrat"/>
            </a:endParaRPr>
          </a:p>
          <a:p>
            <a:pPr marL="690879" lvl="1" indent="-345439" algn="l">
              <a:lnSpc>
                <a:spcPts val="4479"/>
              </a:lnSpc>
              <a:buFont typeface="Arial"/>
              <a:buChar char="•"/>
            </a:pPr>
            <a:r>
              <a:rPr lang="en-US" sz="3199">
                <a:solidFill>
                  <a:srgbClr val="000000"/>
                </a:solidFill>
                <a:latin typeface="Montserrat"/>
                <a:ea typeface="Montserrat"/>
                <a:cs typeface="Montserrat"/>
                <a:sym typeface="Montserrat"/>
              </a:rPr>
              <a:t>Resource limitations</a:t>
            </a:r>
          </a:p>
          <a:p>
            <a:pPr algn="l">
              <a:lnSpc>
                <a:spcPts val="4479"/>
              </a:lnSpc>
            </a:pPr>
            <a:endParaRPr lang="en-US" sz="3199">
              <a:solidFill>
                <a:srgbClr val="000000"/>
              </a:solidFill>
              <a:latin typeface="Montserrat"/>
              <a:ea typeface="Montserrat"/>
              <a:cs typeface="Montserrat"/>
              <a:sym typeface="Montserrat"/>
            </a:endParaRPr>
          </a:p>
          <a:p>
            <a:pPr marL="690879" lvl="1" indent="-345439" algn="l">
              <a:lnSpc>
                <a:spcPts val="4479"/>
              </a:lnSpc>
              <a:buFont typeface="Arial"/>
              <a:buChar char="•"/>
            </a:pPr>
            <a:r>
              <a:rPr lang="en-US" sz="3199">
                <a:solidFill>
                  <a:srgbClr val="000000"/>
                </a:solidFill>
                <a:latin typeface="Montserrat"/>
                <a:ea typeface="Montserrat"/>
                <a:cs typeface="Montserrat"/>
                <a:sym typeface="Montserrat"/>
              </a:rPr>
              <a:t>Handling urgent or last-minute requests</a:t>
            </a:r>
          </a:p>
          <a:p>
            <a:pPr algn="l">
              <a:lnSpc>
                <a:spcPts val="4479"/>
              </a:lnSpc>
            </a:pPr>
            <a:endParaRPr lang="en-US" sz="3199">
              <a:solidFill>
                <a:srgbClr val="000000"/>
              </a:solidFill>
              <a:latin typeface="Montserrat"/>
              <a:ea typeface="Montserrat"/>
              <a:cs typeface="Montserrat"/>
              <a:sym typeface="Montserrat"/>
            </a:endParaRPr>
          </a:p>
          <a:p>
            <a:pPr marL="690879" lvl="1" indent="-345439" algn="l">
              <a:lnSpc>
                <a:spcPts val="4479"/>
              </a:lnSpc>
              <a:buFont typeface="Arial"/>
              <a:buChar char="•"/>
            </a:pPr>
            <a:r>
              <a:rPr lang="en-US" sz="3199">
                <a:solidFill>
                  <a:srgbClr val="000000"/>
                </a:solidFill>
                <a:latin typeface="Montserrat"/>
                <a:ea typeface="Montserrat"/>
                <a:cs typeface="Montserrat"/>
                <a:sym typeface="Montserrat"/>
              </a:rPr>
              <a:t>Navigating complex compliance requirements tasks due to missing information</a:t>
            </a:r>
          </a:p>
        </p:txBody>
      </p:sp>
      <p:sp>
        <p:nvSpPr>
          <p:cNvPr id="10" name="TextBox 10"/>
          <p:cNvSpPr txBox="1"/>
          <p:nvPr/>
        </p:nvSpPr>
        <p:spPr>
          <a:xfrm>
            <a:off x="9941808" y="334010"/>
            <a:ext cx="7774845" cy="1979930"/>
          </a:xfrm>
          <a:prstGeom prst="rect">
            <a:avLst/>
          </a:prstGeom>
        </p:spPr>
        <p:txBody>
          <a:bodyPr lIns="0" tIns="0" rIns="0" bIns="0" rtlCol="0" anchor="t">
            <a:spAutoFit/>
          </a:bodyPr>
          <a:lstStyle/>
          <a:p>
            <a:pPr algn="l">
              <a:lnSpc>
                <a:spcPts val="5320"/>
              </a:lnSpc>
            </a:pPr>
            <a:r>
              <a:rPr lang="en-US" sz="3800" b="1">
                <a:solidFill>
                  <a:srgbClr val="000000"/>
                </a:solidFill>
                <a:latin typeface="Montserrat Bold"/>
                <a:ea typeface="Montserrat Bold"/>
                <a:cs typeface="Montserrat Bold"/>
                <a:sym typeface="Montserrat Bold"/>
              </a:rPr>
              <a:t>STRATEGIES FOR OVERCOMING CHALLENGES</a:t>
            </a:r>
          </a:p>
          <a:p>
            <a:pPr algn="l">
              <a:lnSpc>
                <a:spcPts val="5320"/>
              </a:lnSpc>
              <a:spcBef>
                <a:spcPct val="0"/>
              </a:spcBef>
            </a:pPr>
            <a:endParaRPr lang="en-US" sz="3800" b="1">
              <a:solidFill>
                <a:srgbClr val="000000"/>
              </a:solidFill>
              <a:latin typeface="Montserrat Bold"/>
              <a:ea typeface="Montserrat Bold"/>
              <a:cs typeface="Montserrat Bold"/>
              <a:sym typeface="Montserrat Bo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608867" y="284046"/>
            <a:ext cx="17282956" cy="2088862"/>
          </a:xfrm>
          <a:prstGeom prst="rect">
            <a:avLst/>
          </a:prstGeom>
        </p:spPr>
        <p:txBody>
          <a:bodyPr lIns="0" tIns="0" rIns="0" bIns="0" rtlCol="0" anchor="t">
            <a:spAutoFit/>
          </a:bodyPr>
          <a:lstStyle/>
          <a:p>
            <a:pPr algn="ctr">
              <a:lnSpc>
                <a:spcPts val="5615"/>
              </a:lnSpc>
            </a:pPr>
            <a:r>
              <a:rPr lang="en-US" sz="4011" b="1" dirty="0">
                <a:solidFill>
                  <a:srgbClr val="000000"/>
                </a:solidFill>
                <a:latin typeface="Montserrat Bold"/>
                <a:ea typeface="Montserrat Bold"/>
                <a:cs typeface="Montserrat Bold"/>
                <a:sym typeface="Montserrat Bold"/>
              </a:rPr>
              <a:t>WHY WE SHOULD BUILD A CULTURE OF OPERATIONAL EXCELLENCE HERE @ IITA </a:t>
            </a:r>
          </a:p>
          <a:p>
            <a:pPr algn="ctr">
              <a:lnSpc>
                <a:spcPts val="5615"/>
              </a:lnSpc>
            </a:pPr>
            <a:endParaRPr lang="en-US" sz="4011" b="1" dirty="0">
              <a:solidFill>
                <a:srgbClr val="000000"/>
              </a:solidFill>
              <a:latin typeface="Montserrat Bold"/>
              <a:ea typeface="Montserrat Bold"/>
              <a:cs typeface="Montserrat Bold"/>
              <a:sym typeface="Montserrat Bold"/>
            </a:endParaRPr>
          </a:p>
        </p:txBody>
      </p:sp>
      <p:sp>
        <p:nvSpPr>
          <p:cNvPr id="3" name="TextBox 3"/>
          <p:cNvSpPr txBox="1"/>
          <p:nvPr/>
        </p:nvSpPr>
        <p:spPr>
          <a:xfrm>
            <a:off x="7815061" y="2296709"/>
            <a:ext cx="9663993" cy="6900566"/>
          </a:xfrm>
          <a:prstGeom prst="rect">
            <a:avLst/>
          </a:prstGeom>
        </p:spPr>
        <p:txBody>
          <a:bodyPr lIns="0" tIns="0" rIns="0" bIns="0" rtlCol="0" anchor="t">
            <a:spAutoFit/>
          </a:bodyPr>
          <a:lstStyle/>
          <a:p>
            <a:pPr marL="771668" lvl="1" indent="-385834" algn="l">
              <a:lnSpc>
                <a:spcPts val="5003"/>
              </a:lnSpc>
              <a:buFont typeface="Arial"/>
              <a:buChar char="•"/>
            </a:pPr>
            <a:r>
              <a:rPr lang="en-US" sz="3574">
                <a:solidFill>
                  <a:srgbClr val="000000"/>
                </a:solidFill>
                <a:latin typeface="Montserrat"/>
                <a:ea typeface="Montserrat"/>
                <a:cs typeface="Montserrat"/>
                <a:sym typeface="Montserrat"/>
              </a:rPr>
              <a:t>Encourage collaboration across departments</a:t>
            </a:r>
          </a:p>
          <a:p>
            <a:pPr algn="l">
              <a:lnSpc>
                <a:spcPts val="5003"/>
              </a:lnSpc>
            </a:pPr>
            <a:endParaRPr lang="en-US" sz="3574">
              <a:solidFill>
                <a:srgbClr val="000000"/>
              </a:solidFill>
              <a:latin typeface="Montserrat"/>
              <a:ea typeface="Montserrat"/>
              <a:cs typeface="Montserrat"/>
              <a:sym typeface="Montserrat"/>
            </a:endParaRPr>
          </a:p>
          <a:p>
            <a:pPr marL="771668" lvl="1" indent="-385834" algn="l">
              <a:lnSpc>
                <a:spcPts val="5003"/>
              </a:lnSpc>
              <a:buFont typeface="Arial"/>
              <a:buChar char="•"/>
            </a:pPr>
            <a:r>
              <a:rPr lang="en-US" sz="3574">
                <a:solidFill>
                  <a:srgbClr val="000000"/>
                </a:solidFill>
                <a:latin typeface="Montserrat"/>
                <a:ea typeface="Montserrat"/>
                <a:cs typeface="Montserrat"/>
                <a:sym typeface="Montserrat"/>
              </a:rPr>
              <a:t>Promote accountability and ownership</a:t>
            </a:r>
          </a:p>
          <a:p>
            <a:pPr algn="l">
              <a:lnSpc>
                <a:spcPts val="5003"/>
              </a:lnSpc>
            </a:pPr>
            <a:endParaRPr lang="en-US" sz="3574">
              <a:solidFill>
                <a:srgbClr val="000000"/>
              </a:solidFill>
              <a:latin typeface="Montserrat"/>
              <a:ea typeface="Montserrat"/>
              <a:cs typeface="Montserrat"/>
              <a:sym typeface="Montserrat"/>
            </a:endParaRPr>
          </a:p>
          <a:p>
            <a:pPr marL="771668" lvl="1" indent="-385834" algn="l">
              <a:lnSpc>
                <a:spcPts val="5003"/>
              </a:lnSpc>
              <a:buFont typeface="Arial"/>
              <a:buChar char="•"/>
            </a:pPr>
            <a:r>
              <a:rPr lang="en-US" sz="3574">
                <a:solidFill>
                  <a:srgbClr val="000000"/>
                </a:solidFill>
                <a:latin typeface="Montserrat"/>
                <a:ea typeface="Montserrat"/>
                <a:cs typeface="Montserrat"/>
                <a:sym typeface="Montserrat"/>
              </a:rPr>
              <a:t>Support continuous improvement initiatives</a:t>
            </a:r>
          </a:p>
          <a:p>
            <a:pPr algn="l">
              <a:lnSpc>
                <a:spcPts val="5003"/>
              </a:lnSpc>
            </a:pPr>
            <a:endParaRPr lang="en-US" sz="3574">
              <a:solidFill>
                <a:srgbClr val="000000"/>
              </a:solidFill>
              <a:latin typeface="Montserrat"/>
              <a:ea typeface="Montserrat"/>
              <a:cs typeface="Montserrat"/>
              <a:sym typeface="Montserrat"/>
            </a:endParaRPr>
          </a:p>
          <a:p>
            <a:pPr marL="771668" lvl="1" indent="-385834" algn="l">
              <a:lnSpc>
                <a:spcPts val="5003"/>
              </a:lnSpc>
              <a:buFont typeface="Arial"/>
              <a:buChar char="•"/>
            </a:pPr>
            <a:r>
              <a:rPr lang="en-US" sz="3574">
                <a:solidFill>
                  <a:srgbClr val="000000"/>
                </a:solidFill>
                <a:latin typeface="Montserrat"/>
                <a:ea typeface="Montserrat"/>
                <a:cs typeface="Montserrat"/>
                <a:sym typeface="Montserrat"/>
              </a:rPr>
              <a:t>Recognize and celebrate administrative contributions</a:t>
            </a:r>
          </a:p>
        </p:txBody>
      </p:sp>
      <p:sp>
        <p:nvSpPr>
          <p:cNvPr id="4" name="Freeform 4"/>
          <p:cNvSpPr/>
          <p:nvPr/>
        </p:nvSpPr>
        <p:spPr>
          <a:xfrm>
            <a:off x="1028700" y="2638283"/>
            <a:ext cx="6408653" cy="6051992"/>
          </a:xfrm>
          <a:custGeom>
            <a:avLst/>
            <a:gdLst/>
            <a:ahLst/>
            <a:cxnLst/>
            <a:rect l="l" t="t" r="r" b="b"/>
            <a:pathLst>
              <a:path w="6408653" h="6051992">
                <a:moveTo>
                  <a:pt x="0" y="0"/>
                </a:moveTo>
                <a:lnTo>
                  <a:pt x="6408653" y="0"/>
                </a:lnTo>
                <a:lnTo>
                  <a:pt x="6408653" y="6051992"/>
                </a:lnTo>
                <a:lnTo>
                  <a:pt x="0" y="6051992"/>
                </a:lnTo>
                <a:lnTo>
                  <a:pt x="0" y="0"/>
                </a:lnTo>
                <a:close/>
              </a:path>
            </a:pathLst>
          </a:custGeom>
          <a:blipFill>
            <a:blip r:embed="rId2"/>
            <a:stretch>
              <a:fillRect l="-57624" r="-10259"/>
            </a:stretch>
          </a:blipFill>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7088182" y="933450"/>
            <a:ext cx="4111636" cy="851109"/>
          </a:xfrm>
          <a:prstGeom prst="rect">
            <a:avLst/>
          </a:prstGeom>
        </p:spPr>
        <p:txBody>
          <a:bodyPr lIns="0" tIns="0" rIns="0" bIns="0" rtlCol="0" anchor="t">
            <a:spAutoFit/>
          </a:bodyPr>
          <a:lstStyle/>
          <a:p>
            <a:pPr algn="l">
              <a:lnSpc>
                <a:spcPts val="7011"/>
              </a:lnSpc>
              <a:spcBef>
                <a:spcPct val="0"/>
              </a:spcBef>
            </a:pPr>
            <a:r>
              <a:rPr lang="en-US" sz="5008">
                <a:solidFill>
                  <a:srgbClr val="000000"/>
                </a:solidFill>
                <a:latin typeface="Montserrat"/>
                <a:ea typeface="Montserrat"/>
                <a:cs typeface="Montserrat"/>
                <a:sym typeface="Montserrat"/>
              </a:rPr>
              <a:t>REMEMBER</a:t>
            </a:r>
          </a:p>
        </p:txBody>
      </p:sp>
      <p:sp>
        <p:nvSpPr>
          <p:cNvPr id="3" name="TextBox 3"/>
          <p:cNvSpPr txBox="1"/>
          <p:nvPr/>
        </p:nvSpPr>
        <p:spPr>
          <a:xfrm>
            <a:off x="1028700" y="2333299"/>
            <a:ext cx="16230600" cy="6720888"/>
          </a:xfrm>
          <a:prstGeom prst="rect">
            <a:avLst/>
          </a:prstGeom>
        </p:spPr>
        <p:txBody>
          <a:bodyPr lIns="0" tIns="0" rIns="0" bIns="0" rtlCol="0" anchor="t">
            <a:spAutoFit/>
          </a:bodyPr>
          <a:lstStyle/>
          <a:p>
            <a:pPr algn="l">
              <a:lnSpc>
                <a:spcPts val="4469"/>
              </a:lnSpc>
            </a:pPr>
            <a:r>
              <a:rPr lang="en-US" sz="3262">
                <a:solidFill>
                  <a:srgbClr val="000000"/>
                </a:solidFill>
                <a:latin typeface="Montserrat"/>
                <a:ea typeface="Montserrat"/>
                <a:cs typeface="Montserrat"/>
                <a:sym typeface="Montserrat"/>
              </a:rPr>
              <a:t>Operational excellence is not achieved by systems, policies, or strategies alone—</a:t>
            </a:r>
            <a:r>
              <a:rPr lang="en-US" sz="3262" b="1">
                <a:solidFill>
                  <a:srgbClr val="000000"/>
                </a:solidFill>
                <a:latin typeface="Montserrat Bold"/>
                <a:ea typeface="Montserrat Bold"/>
                <a:cs typeface="Montserrat Bold"/>
                <a:sym typeface="Montserrat Bold"/>
              </a:rPr>
              <a:t>it is ultimately driven by attitude. </a:t>
            </a:r>
            <a:r>
              <a:rPr lang="en-US" sz="3262">
                <a:solidFill>
                  <a:srgbClr val="000000"/>
                </a:solidFill>
                <a:latin typeface="Montserrat"/>
                <a:ea typeface="Montserrat"/>
                <a:cs typeface="Montserrat"/>
                <a:sym typeface="Montserrat"/>
              </a:rPr>
              <a:t>The most effective organizations are built on individuals who </a:t>
            </a:r>
            <a:r>
              <a:rPr lang="en-US" sz="3262" b="1">
                <a:solidFill>
                  <a:srgbClr val="000000"/>
                </a:solidFill>
                <a:latin typeface="Montserrat Bold"/>
                <a:ea typeface="Montserrat Bold"/>
                <a:cs typeface="Montserrat Bold"/>
                <a:sym typeface="Montserrat Bold"/>
              </a:rPr>
              <a:t>approach their work with ownership, discipline, and a commitment to doing things right, even when no one is watching. </a:t>
            </a:r>
          </a:p>
          <a:p>
            <a:pPr algn="l">
              <a:lnSpc>
                <a:spcPts val="4469"/>
              </a:lnSpc>
            </a:pPr>
            <a:endParaRPr lang="en-US" sz="3262" b="1">
              <a:solidFill>
                <a:srgbClr val="000000"/>
              </a:solidFill>
              <a:latin typeface="Montserrat Bold"/>
              <a:ea typeface="Montserrat Bold"/>
              <a:cs typeface="Montserrat Bold"/>
              <a:sym typeface="Montserrat Bold"/>
            </a:endParaRPr>
          </a:p>
          <a:p>
            <a:pPr algn="l">
              <a:lnSpc>
                <a:spcPts val="4469"/>
              </a:lnSpc>
            </a:pPr>
            <a:r>
              <a:rPr lang="en-US" sz="3262">
                <a:solidFill>
                  <a:srgbClr val="000000"/>
                </a:solidFill>
                <a:latin typeface="Montserrat"/>
                <a:ea typeface="Montserrat"/>
                <a:cs typeface="Montserrat"/>
                <a:sym typeface="Montserrat"/>
              </a:rPr>
              <a:t>This means showing up each day with the intention to add value, improve processes, collaborate effectively, and take responsibility for outcomes.</a:t>
            </a:r>
          </a:p>
          <a:p>
            <a:pPr algn="l">
              <a:lnSpc>
                <a:spcPts val="4469"/>
              </a:lnSpc>
            </a:pPr>
            <a:endParaRPr lang="en-US" sz="3262">
              <a:solidFill>
                <a:srgbClr val="000000"/>
              </a:solidFill>
              <a:latin typeface="Montserrat"/>
              <a:ea typeface="Montserrat"/>
              <a:cs typeface="Montserrat"/>
              <a:sym typeface="Montserrat"/>
            </a:endParaRPr>
          </a:p>
          <a:p>
            <a:pPr algn="l">
              <a:lnSpc>
                <a:spcPts val="4469"/>
              </a:lnSpc>
            </a:pPr>
            <a:r>
              <a:rPr lang="en-US" sz="3262">
                <a:solidFill>
                  <a:srgbClr val="000000"/>
                </a:solidFill>
                <a:latin typeface="Montserrat"/>
                <a:ea typeface="Montserrat"/>
                <a:cs typeface="Montserrat"/>
                <a:sym typeface="Montserrat"/>
              </a:rPr>
              <a:t>When employees cultivate this mindset, routine tasks become opportunities for improvement, challenges become learning moments, and service delivery becomes more consistent and reliable. </a:t>
            </a:r>
            <a:r>
              <a:rPr lang="en-US" sz="3262" b="1">
                <a:solidFill>
                  <a:srgbClr val="000000"/>
                </a:solidFill>
                <a:latin typeface="Montserrat Bold"/>
                <a:ea typeface="Montserrat Bold"/>
                <a:cs typeface="Montserrat Bold"/>
                <a:sym typeface="Montserrat Bold"/>
              </a:rPr>
              <a:t>Excellence then stops being an occasional achievement and becomes the standard way of working.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259697" y="577036"/>
            <a:ext cx="9363382" cy="9505483"/>
          </a:xfrm>
          <a:custGeom>
            <a:avLst/>
            <a:gdLst/>
            <a:ahLst/>
            <a:cxnLst/>
            <a:rect l="l" t="t" r="r" b="b"/>
            <a:pathLst>
              <a:path w="9363382" h="9505483">
                <a:moveTo>
                  <a:pt x="0" y="0"/>
                </a:moveTo>
                <a:lnTo>
                  <a:pt x="9363382" y="0"/>
                </a:lnTo>
                <a:lnTo>
                  <a:pt x="9363382" y="9505483"/>
                </a:lnTo>
                <a:lnTo>
                  <a:pt x="0" y="9505483"/>
                </a:lnTo>
                <a:lnTo>
                  <a:pt x="0" y="0"/>
                </a:lnTo>
                <a:close/>
              </a:path>
            </a:pathLst>
          </a:custGeom>
          <a:blipFill>
            <a:blip r:embed="rId3"/>
            <a:stretch>
              <a:fillRect l="-23446" r="-56665"/>
            </a:stretch>
          </a:blipFill>
        </p:spPr>
        <p:txBody>
          <a:bodyPr/>
          <a:lstStyle/>
          <a:p>
            <a:endParaRPr lang="en-US"/>
          </a:p>
        </p:txBody>
      </p:sp>
      <p:grpSp>
        <p:nvGrpSpPr>
          <p:cNvPr id="3" name="Group 3"/>
          <p:cNvGrpSpPr/>
          <p:nvPr/>
        </p:nvGrpSpPr>
        <p:grpSpPr>
          <a:xfrm>
            <a:off x="9623079" y="577036"/>
            <a:ext cx="8295469" cy="9505483"/>
            <a:chOff x="0" y="0"/>
            <a:chExt cx="2184815" cy="2503502"/>
          </a:xfrm>
        </p:grpSpPr>
        <p:sp>
          <p:nvSpPr>
            <p:cNvPr id="4" name="Freeform 4"/>
            <p:cNvSpPr/>
            <p:nvPr/>
          </p:nvSpPr>
          <p:spPr>
            <a:xfrm>
              <a:off x="0" y="0"/>
              <a:ext cx="2184815" cy="2503502"/>
            </a:xfrm>
            <a:custGeom>
              <a:avLst/>
              <a:gdLst/>
              <a:ahLst/>
              <a:cxnLst/>
              <a:rect l="l" t="t" r="r" b="b"/>
              <a:pathLst>
                <a:path w="2184815" h="2503502">
                  <a:moveTo>
                    <a:pt x="0" y="0"/>
                  </a:moveTo>
                  <a:lnTo>
                    <a:pt x="2184815" y="0"/>
                  </a:lnTo>
                  <a:lnTo>
                    <a:pt x="2184815" y="2503502"/>
                  </a:lnTo>
                  <a:lnTo>
                    <a:pt x="0" y="2503502"/>
                  </a:lnTo>
                  <a:close/>
                </a:path>
              </a:pathLst>
            </a:custGeom>
            <a:solidFill>
              <a:srgbClr val="FFFFFF"/>
            </a:solidFill>
          </p:spPr>
          <p:txBody>
            <a:bodyPr/>
            <a:lstStyle/>
            <a:p>
              <a:endParaRPr lang="en-US"/>
            </a:p>
          </p:txBody>
        </p:sp>
        <p:sp>
          <p:nvSpPr>
            <p:cNvPr id="5" name="TextBox 5"/>
            <p:cNvSpPr txBox="1"/>
            <p:nvPr/>
          </p:nvSpPr>
          <p:spPr>
            <a:xfrm>
              <a:off x="0" y="-38100"/>
              <a:ext cx="2184815" cy="254160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813138" y="3131569"/>
            <a:ext cx="6446162" cy="4282117"/>
          </a:xfrm>
          <a:prstGeom prst="rect">
            <a:avLst/>
          </a:prstGeom>
        </p:spPr>
        <p:txBody>
          <a:bodyPr lIns="0" tIns="0" rIns="0" bIns="0" rtlCol="0" anchor="t">
            <a:spAutoFit/>
          </a:bodyPr>
          <a:lstStyle/>
          <a:p>
            <a:pPr algn="ctr">
              <a:lnSpc>
                <a:spcPts val="5334"/>
              </a:lnSpc>
            </a:pPr>
            <a:r>
              <a:rPr lang="en-US" sz="3810" b="1" i="1">
                <a:solidFill>
                  <a:srgbClr val="000000"/>
                </a:solidFill>
                <a:latin typeface="Poppins Bold Italics"/>
                <a:ea typeface="Poppins Bold Italics"/>
                <a:cs typeface="Poppins Bold Italics"/>
                <a:sym typeface="Poppins Bold Italics"/>
              </a:rPr>
              <a:t>“Think about a time when you needed urgent support at work. What kind of response did you hope for?”</a:t>
            </a:r>
          </a:p>
          <a:p>
            <a:pPr algn="ctr">
              <a:lnSpc>
                <a:spcPts val="5334"/>
              </a:lnSpc>
            </a:pPr>
            <a:endParaRPr lang="en-US" sz="3810" b="1" i="1">
              <a:solidFill>
                <a:srgbClr val="000000"/>
              </a:solidFill>
              <a:latin typeface="Poppins Bold Italics"/>
              <a:ea typeface="Poppins Bold Italics"/>
              <a:cs typeface="Poppins Bold Italics"/>
              <a:sym typeface="Poppins Bold Italics"/>
            </a:endParaRPr>
          </a:p>
          <a:p>
            <a:pPr algn="l">
              <a:lnSpc>
                <a:spcPts val="1421"/>
              </a:lnSpc>
              <a:spcBef>
                <a:spcPct val="0"/>
              </a:spcBef>
            </a:pPr>
            <a:endParaRPr lang="en-US" sz="3810" b="1" i="1">
              <a:solidFill>
                <a:srgbClr val="000000"/>
              </a:solidFill>
              <a:latin typeface="Poppins Bold Italics"/>
              <a:ea typeface="Poppins Bold Italics"/>
              <a:cs typeface="Poppins Bold Italics"/>
              <a:sym typeface="Poppins Bold Italics"/>
            </a:endParaRPr>
          </a:p>
        </p:txBody>
      </p:sp>
      <p:sp>
        <p:nvSpPr>
          <p:cNvPr id="7" name="Freeform 7"/>
          <p:cNvSpPr/>
          <p:nvPr/>
        </p:nvSpPr>
        <p:spPr>
          <a:xfrm>
            <a:off x="12934205" y="7413686"/>
            <a:ext cx="2204027" cy="1856119"/>
          </a:xfrm>
          <a:custGeom>
            <a:avLst/>
            <a:gdLst/>
            <a:ahLst/>
            <a:cxnLst/>
            <a:rect l="l" t="t" r="r" b="b"/>
            <a:pathLst>
              <a:path w="2204027" h="1856119">
                <a:moveTo>
                  <a:pt x="0" y="0"/>
                </a:moveTo>
                <a:lnTo>
                  <a:pt x="2204027" y="0"/>
                </a:lnTo>
                <a:lnTo>
                  <a:pt x="2204027" y="1856119"/>
                </a:lnTo>
                <a:lnTo>
                  <a:pt x="0" y="1856119"/>
                </a:lnTo>
                <a:lnTo>
                  <a:pt x="0" y="0"/>
                </a:lnTo>
                <a:close/>
              </a:path>
            </a:pathLst>
          </a:custGeom>
          <a:blipFill>
            <a:blip r:embed="rId4"/>
            <a:stretch>
              <a:fillRect t="-16803" b="-16803"/>
            </a:stretch>
          </a:blipFill>
        </p:spPr>
        <p:txBody>
          <a:bodyPr/>
          <a:lstStyle/>
          <a:p>
            <a:endParaRPr lang="en-US"/>
          </a:p>
        </p:txBody>
      </p:sp>
      <p:sp>
        <p:nvSpPr>
          <p:cNvPr id="8" name="TextBox 8"/>
          <p:cNvSpPr txBox="1"/>
          <p:nvPr/>
        </p:nvSpPr>
        <p:spPr>
          <a:xfrm>
            <a:off x="11737650" y="9191625"/>
            <a:ext cx="4597138" cy="596901"/>
          </a:xfrm>
          <a:prstGeom prst="rect">
            <a:avLst/>
          </a:prstGeom>
        </p:spPr>
        <p:txBody>
          <a:bodyPr lIns="0" tIns="0" rIns="0" bIns="0" rtlCol="0" anchor="t">
            <a:spAutoFit/>
          </a:bodyPr>
          <a:lstStyle/>
          <a:p>
            <a:pPr algn="ctr">
              <a:lnSpc>
                <a:spcPts val="4899"/>
              </a:lnSpc>
              <a:spcBef>
                <a:spcPct val="0"/>
              </a:spcBef>
            </a:pPr>
            <a:r>
              <a:rPr lang="en-US" sz="3499" b="1">
                <a:solidFill>
                  <a:srgbClr val="000000"/>
                </a:solidFill>
                <a:latin typeface="Montserrat Bold"/>
                <a:ea typeface="Montserrat Bold"/>
                <a:cs typeface="Montserrat Bold"/>
                <a:sym typeface="Montserrat Bold"/>
              </a:rPr>
              <a:t>Service Mindset </a:t>
            </a:r>
          </a:p>
        </p:txBody>
      </p:sp>
      <p:sp>
        <p:nvSpPr>
          <p:cNvPr id="9" name="TextBox 9"/>
          <p:cNvSpPr txBox="1"/>
          <p:nvPr/>
        </p:nvSpPr>
        <p:spPr>
          <a:xfrm>
            <a:off x="10710655" y="729453"/>
            <a:ext cx="6120317" cy="1374775"/>
          </a:xfrm>
          <a:prstGeom prst="rect">
            <a:avLst/>
          </a:prstGeom>
        </p:spPr>
        <p:txBody>
          <a:bodyPr lIns="0" tIns="0" rIns="0" bIns="0" rtlCol="0" anchor="t">
            <a:spAutoFit/>
          </a:bodyPr>
          <a:lstStyle/>
          <a:p>
            <a:pPr algn="l">
              <a:lnSpc>
                <a:spcPts val="5599"/>
              </a:lnSpc>
              <a:spcBef>
                <a:spcPct val="0"/>
              </a:spcBef>
            </a:pPr>
            <a:r>
              <a:rPr lang="en-US" sz="3999" b="1">
                <a:solidFill>
                  <a:srgbClr val="000000"/>
                </a:solidFill>
                <a:latin typeface="Montserrat Bold"/>
                <a:ea typeface="Montserrat Bold"/>
                <a:cs typeface="Montserrat Bold"/>
                <a:sym typeface="Montserrat Bold"/>
              </a:rPr>
              <a:t>SERVICE MINDSET IN RESEARCH SUPPORT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84800" y="1543685"/>
            <a:ext cx="8541294" cy="8437423"/>
            <a:chOff x="0" y="0"/>
            <a:chExt cx="1296792" cy="1281022"/>
          </a:xfrm>
        </p:grpSpPr>
        <p:sp>
          <p:nvSpPr>
            <p:cNvPr id="3" name="Freeform 3"/>
            <p:cNvSpPr/>
            <p:nvPr/>
          </p:nvSpPr>
          <p:spPr>
            <a:xfrm>
              <a:off x="0" y="0"/>
              <a:ext cx="1296792" cy="1281022"/>
            </a:xfrm>
            <a:custGeom>
              <a:avLst/>
              <a:gdLst/>
              <a:ahLst/>
              <a:cxnLst/>
              <a:rect l="l" t="t" r="r" b="b"/>
              <a:pathLst>
                <a:path w="1296792" h="1281022">
                  <a:moveTo>
                    <a:pt x="0" y="0"/>
                  </a:moveTo>
                  <a:lnTo>
                    <a:pt x="1296792" y="0"/>
                  </a:lnTo>
                  <a:lnTo>
                    <a:pt x="1296792" y="1281022"/>
                  </a:lnTo>
                  <a:lnTo>
                    <a:pt x="0" y="1281022"/>
                  </a:lnTo>
                  <a:close/>
                </a:path>
              </a:pathLst>
            </a:custGeom>
            <a:blipFill>
              <a:blip r:embed="rId3"/>
              <a:stretch>
                <a:fillRect l="-45301" r="-30527"/>
              </a:stretch>
            </a:blipFill>
          </p:spPr>
          <p:txBody>
            <a:bodyPr/>
            <a:lstStyle/>
            <a:p>
              <a:endParaRPr lang="en-US"/>
            </a:p>
          </p:txBody>
        </p:sp>
      </p:grpSp>
      <p:sp>
        <p:nvSpPr>
          <p:cNvPr id="4" name="TextBox 4"/>
          <p:cNvSpPr txBox="1"/>
          <p:nvPr/>
        </p:nvSpPr>
        <p:spPr>
          <a:xfrm>
            <a:off x="3250092" y="324942"/>
            <a:ext cx="11787815" cy="906145"/>
          </a:xfrm>
          <a:prstGeom prst="rect">
            <a:avLst/>
          </a:prstGeom>
        </p:spPr>
        <p:txBody>
          <a:bodyPr lIns="0" tIns="0" rIns="0" bIns="0" rtlCol="0" anchor="t">
            <a:spAutoFit/>
          </a:bodyPr>
          <a:lstStyle/>
          <a:p>
            <a:pPr algn="l">
              <a:lnSpc>
                <a:spcPts val="6800"/>
              </a:lnSpc>
            </a:pPr>
            <a:r>
              <a:rPr lang="en-US" sz="6800" b="1" spc="-374" dirty="0">
                <a:solidFill>
                  <a:srgbClr val="231F20"/>
                </a:solidFill>
                <a:latin typeface="Montserrat Bold"/>
                <a:ea typeface="Montserrat Bold"/>
                <a:cs typeface="Montserrat Bold"/>
                <a:sym typeface="Montserrat Bold"/>
              </a:rPr>
              <a:t>What is a Service Mindset?</a:t>
            </a:r>
          </a:p>
        </p:txBody>
      </p:sp>
      <p:sp>
        <p:nvSpPr>
          <p:cNvPr id="5" name="TextBox 5"/>
          <p:cNvSpPr txBox="1"/>
          <p:nvPr/>
        </p:nvSpPr>
        <p:spPr>
          <a:xfrm>
            <a:off x="9144000" y="1722389"/>
            <a:ext cx="9144000" cy="8271511"/>
          </a:xfrm>
          <a:prstGeom prst="rect">
            <a:avLst/>
          </a:prstGeom>
        </p:spPr>
        <p:txBody>
          <a:bodyPr lIns="0" tIns="0" rIns="0" bIns="0" rtlCol="0" anchor="t">
            <a:spAutoFit/>
          </a:bodyPr>
          <a:lstStyle/>
          <a:p>
            <a:pPr marL="0" lvl="0" indent="0" algn="l">
              <a:lnSpc>
                <a:spcPts val="5039"/>
              </a:lnSpc>
            </a:pPr>
            <a:endParaRPr/>
          </a:p>
          <a:p>
            <a:pPr marL="0" lvl="0" indent="0" algn="l">
              <a:lnSpc>
                <a:spcPts val="5039"/>
              </a:lnSpc>
            </a:pPr>
            <a:r>
              <a:rPr lang="en-US" sz="3599">
                <a:solidFill>
                  <a:srgbClr val="231F20"/>
                </a:solidFill>
                <a:latin typeface="Montserrat"/>
                <a:ea typeface="Montserrat"/>
                <a:cs typeface="Montserrat"/>
                <a:sym typeface="Montserrat"/>
              </a:rPr>
              <a:t>A service mindset is the</a:t>
            </a:r>
            <a:r>
              <a:rPr lang="en-US" sz="3599" b="1">
                <a:solidFill>
                  <a:srgbClr val="231F20"/>
                </a:solidFill>
                <a:latin typeface="Montserrat Bold"/>
                <a:ea typeface="Montserrat Bold"/>
                <a:cs typeface="Montserrat Bold"/>
                <a:sym typeface="Montserrat Bold"/>
              </a:rPr>
              <a:t> intentional commitment</a:t>
            </a:r>
            <a:r>
              <a:rPr lang="en-US" sz="3599">
                <a:solidFill>
                  <a:srgbClr val="231F20"/>
                </a:solidFill>
                <a:latin typeface="Montserrat"/>
                <a:ea typeface="Montserrat"/>
                <a:cs typeface="Montserrat"/>
                <a:sym typeface="Montserrat"/>
              </a:rPr>
              <a:t> to support researchers, partners, and stakeholders </a:t>
            </a:r>
            <a:r>
              <a:rPr lang="en-US" sz="3599" b="1">
                <a:solidFill>
                  <a:srgbClr val="231F20"/>
                </a:solidFill>
                <a:latin typeface="Montserrat Bold"/>
                <a:ea typeface="Montserrat Bold"/>
                <a:cs typeface="Montserrat Bold"/>
                <a:sym typeface="Montserrat Bold"/>
              </a:rPr>
              <a:t>effectively, proactively, and professionally</a:t>
            </a:r>
            <a:r>
              <a:rPr lang="en-US" sz="3599">
                <a:solidFill>
                  <a:srgbClr val="231F20"/>
                </a:solidFill>
                <a:latin typeface="Montserrat"/>
                <a:ea typeface="Montserrat"/>
                <a:cs typeface="Montserrat"/>
                <a:sym typeface="Montserrat"/>
              </a:rPr>
              <a:t>—ensuring </a:t>
            </a:r>
            <a:r>
              <a:rPr lang="en-US" sz="3599" b="1">
                <a:solidFill>
                  <a:srgbClr val="231F20"/>
                </a:solidFill>
                <a:latin typeface="Montserrat Bold"/>
                <a:ea typeface="Montserrat Bold"/>
                <a:cs typeface="Montserrat Bold"/>
                <a:sym typeface="Montserrat Bold"/>
              </a:rPr>
              <a:t>their work runs smoothly and successfully. </a:t>
            </a:r>
            <a:r>
              <a:rPr lang="en-US" sz="3599">
                <a:solidFill>
                  <a:srgbClr val="231F20"/>
                </a:solidFill>
                <a:latin typeface="Montserrat"/>
                <a:ea typeface="Montserrat"/>
                <a:cs typeface="Montserrat"/>
                <a:sym typeface="Montserrat"/>
              </a:rPr>
              <a:t>In order words, you see them as your</a:t>
            </a:r>
            <a:r>
              <a:rPr lang="en-US" sz="3599" b="1">
                <a:solidFill>
                  <a:srgbClr val="231F20"/>
                </a:solidFill>
                <a:latin typeface="Montserrat Bold"/>
                <a:ea typeface="Montserrat Bold"/>
                <a:cs typeface="Montserrat Bold"/>
                <a:sym typeface="Montserrat Bold"/>
              </a:rPr>
              <a:t> customers</a:t>
            </a:r>
          </a:p>
          <a:p>
            <a:pPr marL="0" lvl="0" indent="0" algn="l">
              <a:lnSpc>
                <a:spcPts val="5039"/>
              </a:lnSpc>
            </a:pPr>
            <a:endParaRPr lang="en-US" sz="3599" b="1">
              <a:solidFill>
                <a:srgbClr val="231F20"/>
              </a:solidFill>
              <a:latin typeface="Montserrat Bold"/>
              <a:ea typeface="Montserrat Bold"/>
              <a:cs typeface="Montserrat Bold"/>
              <a:sym typeface="Montserrat Bold"/>
            </a:endParaRPr>
          </a:p>
          <a:p>
            <a:pPr algn="l">
              <a:lnSpc>
                <a:spcPts val="5039"/>
              </a:lnSpc>
            </a:pPr>
            <a:r>
              <a:rPr lang="en-US" sz="3599" b="1">
                <a:solidFill>
                  <a:srgbClr val="231F20"/>
                </a:solidFill>
                <a:latin typeface="Montserrat Bold"/>
                <a:ea typeface="Montserrat Bold"/>
                <a:cs typeface="Montserrat Bold"/>
                <a:sym typeface="Montserrat Bold"/>
              </a:rPr>
              <a:t>Key Question:</a:t>
            </a:r>
          </a:p>
          <a:p>
            <a:pPr algn="l">
              <a:lnSpc>
                <a:spcPts val="5039"/>
              </a:lnSpc>
            </a:pPr>
            <a:r>
              <a:rPr lang="en-US" sz="3599" i="1">
                <a:solidFill>
                  <a:srgbClr val="231F20"/>
                </a:solidFill>
                <a:latin typeface="Montserrat Italics"/>
                <a:ea typeface="Montserrat Italics"/>
                <a:cs typeface="Montserrat Italics"/>
                <a:sym typeface="Montserrat Italics"/>
              </a:rPr>
              <a:t>“How can I make this researcher’s work easier, faster, and more effective?”</a:t>
            </a:r>
          </a:p>
          <a:p>
            <a:pPr algn="l">
              <a:lnSpc>
                <a:spcPts val="5039"/>
              </a:lnSpc>
            </a:pPr>
            <a:endParaRPr lang="en-US" sz="3599" i="1">
              <a:solidFill>
                <a:srgbClr val="231F20"/>
              </a:solidFill>
              <a:latin typeface="Montserrat Italics"/>
              <a:ea typeface="Montserrat Italics"/>
              <a:cs typeface="Montserrat Italics"/>
              <a:sym typeface="Montserrat Itali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796123" y="902392"/>
            <a:ext cx="13740952" cy="1455133"/>
          </a:xfrm>
          <a:prstGeom prst="rect">
            <a:avLst/>
          </a:prstGeom>
        </p:spPr>
        <p:txBody>
          <a:bodyPr lIns="0" tIns="0" rIns="0" bIns="0" rtlCol="0" anchor="t">
            <a:spAutoFit/>
          </a:bodyPr>
          <a:lstStyle/>
          <a:p>
            <a:pPr algn="ctr">
              <a:lnSpc>
                <a:spcPts val="5895"/>
              </a:lnSpc>
            </a:pPr>
            <a:r>
              <a:rPr lang="en-US" sz="4211" b="1" dirty="0">
                <a:solidFill>
                  <a:srgbClr val="000000"/>
                </a:solidFill>
                <a:latin typeface="Montserrat Bold"/>
                <a:ea typeface="Montserrat Bold"/>
                <a:cs typeface="Montserrat Bold"/>
                <a:sym typeface="Montserrat Bold"/>
              </a:rPr>
              <a:t>WHY DOES SERVICE MINDSET MATTER TO US - </a:t>
            </a:r>
          </a:p>
          <a:p>
            <a:pPr algn="ctr">
              <a:lnSpc>
                <a:spcPts val="5895"/>
              </a:lnSpc>
            </a:pPr>
            <a:endParaRPr lang="en-US" sz="4211" b="1" dirty="0">
              <a:solidFill>
                <a:srgbClr val="000000"/>
              </a:solidFill>
              <a:latin typeface="Montserrat Bold"/>
              <a:ea typeface="Montserrat Bold"/>
              <a:cs typeface="Montserrat Bold"/>
              <a:sym typeface="Montserrat Bold"/>
            </a:endParaRPr>
          </a:p>
        </p:txBody>
      </p:sp>
      <p:sp>
        <p:nvSpPr>
          <p:cNvPr id="3" name="Freeform 3"/>
          <p:cNvSpPr/>
          <p:nvPr/>
        </p:nvSpPr>
        <p:spPr>
          <a:xfrm>
            <a:off x="375514" y="2752383"/>
            <a:ext cx="5955992" cy="5399628"/>
          </a:xfrm>
          <a:custGeom>
            <a:avLst/>
            <a:gdLst/>
            <a:ahLst/>
            <a:cxnLst/>
            <a:rect l="l" t="t" r="r" b="b"/>
            <a:pathLst>
              <a:path w="5955992" h="5399628">
                <a:moveTo>
                  <a:pt x="0" y="0"/>
                </a:moveTo>
                <a:lnTo>
                  <a:pt x="5955992" y="0"/>
                </a:lnTo>
                <a:lnTo>
                  <a:pt x="5955992" y="5399629"/>
                </a:lnTo>
                <a:lnTo>
                  <a:pt x="0" y="5399629"/>
                </a:lnTo>
                <a:lnTo>
                  <a:pt x="0" y="0"/>
                </a:lnTo>
                <a:close/>
              </a:path>
            </a:pathLst>
          </a:custGeom>
          <a:blipFill>
            <a:blip r:embed="rId2"/>
            <a:stretch>
              <a:fillRect l="-17932" r="-17932"/>
            </a:stretch>
          </a:blipFill>
        </p:spPr>
        <p:txBody>
          <a:bodyPr/>
          <a:lstStyle/>
          <a:p>
            <a:endParaRPr lang="en-US"/>
          </a:p>
        </p:txBody>
      </p:sp>
      <p:sp>
        <p:nvSpPr>
          <p:cNvPr id="4" name="TextBox 4"/>
          <p:cNvSpPr txBox="1"/>
          <p:nvPr/>
        </p:nvSpPr>
        <p:spPr>
          <a:xfrm>
            <a:off x="6793507" y="1591859"/>
            <a:ext cx="11283116" cy="7625427"/>
          </a:xfrm>
          <a:prstGeom prst="rect">
            <a:avLst/>
          </a:prstGeom>
        </p:spPr>
        <p:txBody>
          <a:bodyPr lIns="0" tIns="0" rIns="0" bIns="0" rtlCol="0" anchor="t">
            <a:spAutoFit/>
          </a:bodyPr>
          <a:lstStyle/>
          <a:p>
            <a:pPr algn="l">
              <a:lnSpc>
                <a:spcPts val="5475"/>
              </a:lnSpc>
            </a:pPr>
            <a:endParaRPr/>
          </a:p>
          <a:p>
            <a:pPr marL="844455" lvl="1" indent="-422228" algn="l">
              <a:lnSpc>
                <a:spcPts val="5475"/>
              </a:lnSpc>
              <a:buFont typeface="Arial"/>
              <a:buChar char="•"/>
            </a:pPr>
            <a:r>
              <a:rPr lang="en-US" sz="3911">
                <a:solidFill>
                  <a:srgbClr val="000000"/>
                </a:solidFill>
                <a:latin typeface="Montserrat"/>
                <a:ea typeface="Montserrat"/>
                <a:cs typeface="Montserrat"/>
                <a:sym typeface="Montserrat"/>
              </a:rPr>
              <a:t>Research depends on timely and accurate administrative support </a:t>
            </a:r>
          </a:p>
          <a:p>
            <a:pPr algn="l">
              <a:lnSpc>
                <a:spcPts val="5475"/>
              </a:lnSpc>
            </a:pPr>
            <a:endParaRPr lang="en-US" sz="3911">
              <a:solidFill>
                <a:srgbClr val="000000"/>
              </a:solidFill>
              <a:latin typeface="Montserrat"/>
              <a:ea typeface="Montserrat"/>
              <a:cs typeface="Montserrat"/>
              <a:sym typeface="Montserrat"/>
            </a:endParaRPr>
          </a:p>
          <a:p>
            <a:pPr marL="844455" lvl="1" indent="-422228" algn="l">
              <a:lnSpc>
                <a:spcPts val="5475"/>
              </a:lnSpc>
              <a:buFont typeface="Arial"/>
              <a:buChar char="•"/>
            </a:pPr>
            <a:r>
              <a:rPr lang="en-US" sz="3911">
                <a:solidFill>
                  <a:srgbClr val="000000"/>
                </a:solidFill>
                <a:latin typeface="Montserrat"/>
                <a:ea typeface="Montserrat"/>
                <a:cs typeface="Montserrat"/>
                <a:sym typeface="Montserrat"/>
              </a:rPr>
              <a:t>Delays or errors can affect funding, timelines, and outcomes </a:t>
            </a:r>
          </a:p>
          <a:p>
            <a:pPr algn="l">
              <a:lnSpc>
                <a:spcPts val="5475"/>
              </a:lnSpc>
            </a:pPr>
            <a:endParaRPr lang="en-US" sz="3911">
              <a:solidFill>
                <a:srgbClr val="000000"/>
              </a:solidFill>
              <a:latin typeface="Montserrat"/>
              <a:ea typeface="Montserrat"/>
              <a:cs typeface="Montserrat"/>
              <a:sym typeface="Montserrat"/>
            </a:endParaRPr>
          </a:p>
          <a:p>
            <a:pPr marL="844455" lvl="1" indent="-422228" algn="l">
              <a:lnSpc>
                <a:spcPts val="5475"/>
              </a:lnSpc>
              <a:buFont typeface="Arial"/>
              <a:buChar char="•"/>
            </a:pPr>
            <a:r>
              <a:rPr lang="en-US" sz="3911">
                <a:solidFill>
                  <a:srgbClr val="000000"/>
                </a:solidFill>
                <a:latin typeface="Montserrat"/>
                <a:ea typeface="Montserrat"/>
                <a:cs typeface="Montserrat"/>
                <a:sym typeface="Montserrat"/>
              </a:rPr>
              <a:t>Strong support helps accelerate agricultural impact and innovation </a:t>
            </a:r>
          </a:p>
          <a:p>
            <a:pPr algn="ctr">
              <a:lnSpc>
                <a:spcPts val="5475"/>
              </a:lnSpc>
            </a:pPr>
            <a:endParaRPr lang="en-US" sz="3911">
              <a:solidFill>
                <a:srgbClr val="000000"/>
              </a:solidFill>
              <a:latin typeface="Montserrat"/>
              <a:ea typeface="Montserrat"/>
              <a:cs typeface="Montserrat"/>
              <a:sym typeface="Montserrat"/>
            </a:endParaRPr>
          </a:p>
          <a:p>
            <a:pPr algn="ctr">
              <a:lnSpc>
                <a:spcPts val="5475"/>
              </a:lnSpc>
            </a:pPr>
            <a:endParaRPr lang="en-US" sz="3911">
              <a:solidFill>
                <a:srgbClr val="000000"/>
              </a:solidFill>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2453077" y="6235723"/>
            <a:ext cx="4098786" cy="2352318"/>
            <a:chOff x="0" y="0"/>
            <a:chExt cx="1079516" cy="619541"/>
          </a:xfrm>
        </p:grpSpPr>
        <p:sp>
          <p:nvSpPr>
            <p:cNvPr id="3" name="Freeform 3"/>
            <p:cNvSpPr/>
            <p:nvPr/>
          </p:nvSpPr>
          <p:spPr>
            <a:xfrm>
              <a:off x="0" y="0"/>
              <a:ext cx="1079516" cy="619541"/>
            </a:xfrm>
            <a:custGeom>
              <a:avLst/>
              <a:gdLst/>
              <a:ahLst/>
              <a:cxnLst/>
              <a:rect l="l" t="t" r="r" b="b"/>
              <a:pathLst>
                <a:path w="1079516" h="619541">
                  <a:moveTo>
                    <a:pt x="96330" y="0"/>
                  </a:moveTo>
                  <a:lnTo>
                    <a:pt x="983185" y="0"/>
                  </a:lnTo>
                  <a:cubicBezTo>
                    <a:pt x="1036387" y="0"/>
                    <a:pt x="1079516" y="43129"/>
                    <a:pt x="1079516" y="96330"/>
                  </a:cubicBezTo>
                  <a:lnTo>
                    <a:pt x="1079516" y="523210"/>
                  </a:lnTo>
                  <a:cubicBezTo>
                    <a:pt x="1079516" y="576412"/>
                    <a:pt x="1036387" y="619541"/>
                    <a:pt x="983185" y="619541"/>
                  </a:cubicBezTo>
                  <a:lnTo>
                    <a:pt x="96330" y="619541"/>
                  </a:lnTo>
                  <a:cubicBezTo>
                    <a:pt x="43129" y="619541"/>
                    <a:pt x="0" y="576412"/>
                    <a:pt x="0" y="523210"/>
                  </a:cubicBezTo>
                  <a:lnTo>
                    <a:pt x="0" y="96330"/>
                  </a:lnTo>
                  <a:cubicBezTo>
                    <a:pt x="0" y="43129"/>
                    <a:pt x="43129" y="0"/>
                    <a:pt x="96330" y="0"/>
                  </a:cubicBezTo>
                  <a:close/>
                </a:path>
              </a:pathLst>
            </a:custGeom>
            <a:solidFill>
              <a:srgbClr val="FF751F"/>
            </a:solidFill>
          </p:spPr>
          <p:txBody>
            <a:bodyPr/>
            <a:lstStyle/>
            <a:p>
              <a:endParaRPr lang="en-US"/>
            </a:p>
          </p:txBody>
        </p:sp>
        <p:sp>
          <p:nvSpPr>
            <p:cNvPr id="4" name="TextBox 4"/>
            <p:cNvSpPr txBox="1"/>
            <p:nvPr/>
          </p:nvSpPr>
          <p:spPr>
            <a:xfrm>
              <a:off x="0" y="-66675"/>
              <a:ext cx="1079516" cy="686216"/>
            </a:xfrm>
            <a:prstGeom prst="rect">
              <a:avLst/>
            </a:prstGeom>
          </p:spPr>
          <p:txBody>
            <a:bodyPr lIns="50800" tIns="50800" rIns="50800" bIns="50800" rtlCol="0" anchor="ctr"/>
            <a:lstStyle/>
            <a:p>
              <a:pPr algn="ctr">
                <a:lnSpc>
                  <a:spcPts val="4619"/>
                </a:lnSpc>
              </a:pPr>
              <a:endParaRPr/>
            </a:p>
          </p:txBody>
        </p:sp>
      </p:grpSp>
      <p:grpSp>
        <p:nvGrpSpPr>
          <p:cNvPr id="5" name="Group 5"/>
          <p:cNvGrpSpPr/>
          <p:nvPr/>
        </p:nvGrpSpPr>
        <p:grpSpPr>
          <a:xfrm>
            <a:off x="777366" y="486105"/>
            <a:ext cx="16830528" cy="2466754"/>
            <a:chOff x="0" y="0"/>
            <a:chExt cx="4432732" cy="649680"/>
          </a:xfrm>
        </p:grpSpPr>
        <p:sp>
          <p:nvSpPr>
            <p:cNvPr id="6" name="Freeform 6"/>
            <p:cNvSpPr/>
            <p:nvPr/>
          </p:nvSpPr>
          <p:spPr>
            <a:xfrm>
              <a:off x="0" y="0"/>
              <a:ext cx="4432732" cy="649680"/>
            </a:xfrm>
            <a:custGeom>
              <a:avLst/>
              <a:gdLst/>
              <a:ahLst/>
              <a:cxnLst/>
              <a:rect l="l" t="t" r="r" b="b"/>
              <a:pathLst>
                <a:path w="4432732" h="649680">
                  <a:moveTo>
                    <a:pt x="23460" y="0"/>
                  </a:moveTo>
                  <a:lnTo>
                    <a:pt x="4409272" y="0"/>
                  </a:lnTo>
                  <a:cubicBezTo>
                    <a:pt x="4422229" y="0"/>
                    <a:pt x="4432732" y="10503"/>
                    <a:pt x="4432732" y="23460"/>
                  </a:cubicBezTo>
                  <a:lnTo>
                    <a:pt x="4432732" y="626221"/>
                  </a:lnTo>
                  <a:cubicBezTo>
                    <a:pt x="4432732" y="632442"/>
                    <a:pt x="4430260" y="638409"/>
                    <a:pt x="4425860" y="642809"/>
                  </a:cubicBezTo>
                  <a:cubicBezTo>
                    <a:pt x="4421461" y="647209"/>
                    <a:pt x="4415494" y="649680"/>
                    <a:pt x="4409272" y="649680"/>
                  </a:cubicBezTo>
                  <a:lnTo>
                    <a:pt x="23460" y="649680"/>
                  </a:lnTo>
                  <a:cubicBezTo>
                    <a:pt x="17238" y="649680"/>
                    <a:pt x="11271" y="647209"/>
                    <a:pt x="6871" y="642809"/>
                  </a:cubicBezTo>
                  <a:cubicBezTo>
                    <a:pt x="2472" y="638409"/>
                    <a:pt x="0" y="632442"/>
                    <a:pt x="0" y="626221"/>
                  </a:cubicBezTo>
                  <a:lnTo>
                    <a:pt x="0" y="23460"/>
                  </a:lnTo>
                  <a:cubicBezTo>
                    <a:pt x="0" y="17238"/>
                    <a:pt x="2472" y="11271"/>
                    <a:pt x="6871" y="6871"/>
                  </a:cubicBezTo>
                  <a:cubicBezTo>
                    <a:pt x="11271" y="2472"/>
                    <a:pt x="17238" y="0"/>
                    <a:pt x="23460" y="0"/>
                  </a:cubicBezTo>
                  <a:close/>
                </a:path>
              </a:pathLst>
            </a:custGeom>
            <a:solidFill>
              <a:srgbClr val="060B37"/>
            </a:solidFill>
          </p:spPr>
          <p:txBody>
            <a:bodyPr/>
            <a:lstStyle/>
            <a:p>
              <a:endParaRPr lang="en-US"/>
            </a:p>
          </p:txBody>
        </p:sp>
        <p:sp>
          <p:nvSpPr>
            <p:cNvPr id="7" name="TextBox 7"/>
            <p:cNvSpPr txBox="1"/>
            <p:nvPr/>
          </p:nvSpPr>
          <p:spPr>
            <a:xfrm>
              <a:off x="0" y="-47625"/>
              <a:ext cx="4432732" cy="697305"/>
            </a:xfrm>
            <a:prstGeom prst="rect">
              <a:avLst/>
            </a:prstGeom>
          </p:spPr>
          <p:txBody>
            <a:bodyPr lIns="50800" tIns="50800" rIns="50800" bIns="50800" rtlCol="0" anchor="ctr"/>
            <a:lstStyle/>
            <a:p>
              <a:pPr algn="ctr">
                <a:lnSpc>
                  <a:spcPts val="3360"/>
                </a:lnSpc>
              </a:pPr>
              <a:endParaRPr/>
            </a:p>
          </p:txBody>
        </p:sp>
      </p:grpSp>
      <p:grpSp>
        <p:nvGrpSpPr>
          <p:cNvPr id="8" name="Group 8"/>
          <p:cNvGrpSpPr/>
          <p:nvPr/>
        </p:nvGrpSpPr>
        <p:grpSpPr>
          <a:xfrm>
            <a:off x="7075376" y="6235723"/>
            <a:ext cx="4098786" cy="2352318"/>
            <a:chOff x="0" y="0"/>
            <a:chExt cx="1079516" cy="619541"/>
          </a:xfrm>
        </p:grpSpPr>
        <p:sp>
          <p:nvSpPr>
            <p:cNvPr id="9" name="Freeform 9"/>
            <p:cNvSpPr/>
            <p:nvPr/>
          </p:nvSpPr>
          <p:spPr>
            <a:xfrm>
              <a:off x="0" y="0"/>
              <a:ext cx="1079516" cy="619541"/>
            </a:xfrm>
            <a:custGeom>
              <a:avLst/>
              <a:gdLst/>
              <a:ahLst/>
              <a:cxnLst/>
              <a:rect l="l" t="t" r="r" b="b"/>
              <a:pathLst>
                <a:path w="1079516" h="619541">
                  <a:moveTo>
                    <a:pt x="96330" y="0"/>
                  </a:moveTo>
                  <a:lnTo>
                    <a:pt x="983185" y="0"/>
                  </a:lnTo>
                  <a:cubicBezTo>
                    <a:pt x="1036387" y="0"/>
                    <a:pt x="1079516" y="43129"/>
                    <a:pt x="1079516" y="96330"/>
                  </a:cubicBezTo>
                  <a:lnTo>
                    <a:pt x="1079516" y="523210"/>
                  </a:lnTo>
                  <a:cubicBezTo>
                    <a:pt x="1079516" y="576412"/>
                    <a:pt x="1036387" y="619541"/>
                    <a:pt x="983185" y="619541"/>
                  </a:cubicBezTo>
                  <a:lnTo>
                    <a:pt x="96330" y="619541"/>
                  </a:lnTo>
                  <a:cubicBezTo>
                    <a:pt x="43129" y="619541"/>
                    <a:pt x="0" y="576412"/>
                    <a:pt x="0" y="523210"/>
                  </a:cubicBezTo>
                  <a:lnTo>
                    <a:pt x="0" y="96330"/>
                  </a:lnTo>
                  <a:cubicBezTo>
                    <a:pt x="0" y="43129"/>
                    <a:pt x="43129" y="0"/>
                    <a:pt x="96330" y="0"/>
                  </a:cubicBezTo>
                  <a:close/>
                </a:path>
              </a:pathLst>
            </a:custGeom>
            <a:solidFill>
              <a:srgbClr val="FF751F"/>
            </a:solidFill>
          </p:spPr>
          <p:txBody>
            <a:bodyPr/>
            <a:lstStyle/>
            <a:p>
              <a:endParaRPr lang="en-US"/>
            </a:p>
          </p:txBody>
        </p:sp>
        <p:sp>
          <p:nvSpPr>
            <p:cNvPr id="10" name="TextBox 10"/>
            <p:cNvSpPr txBox="1"/>
            <p:nvPr/>
          </p:nvSpPr>
          <p:spPr>
            <a:xfrm>
              <a:off x="0" y="-66675"/>
              <a:ext cx="1079516" cy="686216"/>
            </a:xfrm>
            <a:prstGeom prst="rect">
              <a:avLst/>
            </a:prstGeom>
          </p:spPr>
          <p:txBody>
            <a:bodyPr lIns="50800" tIns="50800" rIns="50800" bIns="50800" rtlCol="0" anchor="ctr"/>
            <a:lstStyle/>
            <a:p>
              <a:pPr algn="ctr">
                <a:lnSpc>
                  <a:spcPts val="4619"/>
                </a:lnSpc>
              </a:pPr>
              <a:endParaRPr/>
            </a:p>
          </p:txBody>
        </p:sp>
      </p:grpSp>
      <p:grpSp>
        <p:nvGrpSpPr>
          <p:cNvPr id="11" name="Group 11"/>
          <p:cNvGrpSpPr/>
          <p:nvPr/>
        </p:nvGrpSpPr>
        <p:grpSpPr>
          <a:xfrm>
            <a:off x="11736137" y="6235723"/>
            <a:ext cx="4098786" cy="2352318"/>
            <a:chOff x="0" y="0"/>
            <a:chExt cx="1079516" cy="619541"/>
          </a:xfrm>
        </p:grpSpPr>
        <p:sp>
          <p:nvSpPr>
            <p:cNvPr id="12" name="Freeform 12"/>
            <p:cNvSpPr/>
            <p:nvPr/>
          </p:nvSpPr>
          <p:spPr>
            <a:xfrm>
              <a:off x="0" y="0"/>
              <a:ext cx="1079516" cy="619541"/>
            </a:xfrm>
            <a:custGeom>
              <a:avLst/>
              <a:gdLst/>
              <a:ahLst/>
              <a:cxnLst/>
              <a:rect l="l" t="t" r="r" b="b"/>
              <a:pathLst>
                <a:path w="1079516" h="619541">
                  <a:moveTo>
                    <a:pt x="96330" y="0"/>
                  </a:moveTo>
                  <a:lnTo>
                    <a:pt x="983185" y="0"/>
                  </a:lnTo>
                  <a:cubicBezTo>
                    <a:pt x="1036387" y="0"/>
                    <a:pt x="1079516" y="43129"/>
                    <a:pt x="1079516" y="96330"/>
                  </a:cubicBezTo>
                  <a:lnTo>
                    <a:pt x="1079516" y="523210"/>
                  </a:lnTo>
                  <a:cubicBezTo>
                    <a:pt x="1079516" y="576412"/>
                    <a:pt x="1036387" y="619541"/>
                    <a:pt x="983185" y="619541"/>
                  </a:cubicBezTo>
                  <a:lnTo>
                    <a:pt x="96330" y="619541"/>
                  </a:lnTo>
                  <a:cubicBezTo>
                    <a:pt x="43129" y="619541"/>
                    <a:pt x="0" y="576412"/>
                    <a:pt x="0" y="523210"/>
                  </a:cubicBezTo>
                  <a:lnTo>
                    <a:pt x="0" y="96330"/>
                  </a:lnTo>
                  <a:cubicBezTo>
                    <a:pt x="0" y="43129"/>
                    <a:pt x="43129" y="0"/>
                    <a:pt x="96330" y="0"/>
                  </a:cubicBezTo>
                  <a:close/>
                </a:path>
              </a:pathLst>
            </a:custGeom>
            <a:solidFill>
              <a:srgbClr val="FF751F"/>
            </a:solidFill>
          </p:spPr>
          <p:txBody>
            <a:bodyPr/>
            <a:lstStyle/>
            <a:p>
              <a:endParaRPr lang="en-US"/>
            </a:p>
          </p:txBody>
        </p:sp>
        <p:sp>
          <p:nvSpPr>
            <p:cNvPr id="13" name="TextBox 13"/>
            <p:cNvSpPr txBox="1"/>
            <p:nvPr/>
          </p:nvSpPr>
          <p:spPr>
            <a:xfrm>
              <a:off x="0" y="-66675"/>
              <a:ext cx="1079516" cy="686216"/>
            </a:xfrm>
            <a:prstGeom prst="rect">
              <a:avLst/>
            </a:prstGeom>
          </p:spPr>
          <p:txBody>
            <a:bodyPr lIns="50800" tIns="50800" rIns="50800" bIns="50800" rtlCol="0" anchor="ctr"/>
            <a:lstStyle/>
            <a:p>
              <a:pPr algn="ctr">
                <a:lnSpc>
                  <a:spcPts val="4619"/>
                </a:lnSpc>
              </a:pPr>
              <a:endParaRPr/>
            </a:p>
          </p:txBody>
        </p:sp>
      </p:grpSp>
      <p:sp>
        <p:nvSpPr>
          <p:cNvPr id="14" name="TextBox 14"/>
          <p:cNvSpPr txBox="1"/>
          <p:nvPr/>
        </p:nvSpPr>
        <p:spPr>
          <a:xfrm>
            <a:off x="2687871" y="7056325"/>
            <a:ext cx="3587405" cy="563880"/>
          </a:xfrm>
          <a:prstGeom prst="rect">
            <a:avLst/>
          </a:prstGeom>
        </p:spPr>
        <p:txBody>
          <a:bodyPr lIns="0" tIns="0" rIns="0" bIns="0" rtlCol="0" anchor="t">
            <a:spAutoFit/>
          </a:bodyPr>
          <a:lstStyle/>
          <a:p>
            <a:pPr algn="ctr">
              <a:lnSpc>
                <a:spcPts val="4619"/>
              </a:lnSpc>
            </a:pPr>
            <a:r>
              <a:rPr lang="en-US" sz="3299">
                <a:solidFill>
                  <a:srgbClr val="000000"/>
                </a:solidFill>
                <a:latin typeface="Montserrat"/>
                <a:ea typeface="Montserrat"/>
                <a:cs typeface="Montserrat"/>
                <a:sym typeface="Montserrat"/>
              </a:rPr>
              <a:t>Responsiveness</a:t>
            </a:r>
          </a:p>
        </p:txBody>
      </p:sp>
      <p:sp>
        <p:nvSpPr>
          <p:cNvPr id="15" name="TextBox 15"/>
          <p:cNvSpPr txBox="1"/>
          <p:nvPr/>
        </p:nvSpPr>
        <p:spPr>
          <a:xfrm>
            <a:off x="7446895" y="7096604"/>
            <a:ext cx="3317284" cy="563880"/>
          </a:xfrm>
          <a:prstGeom prst="rect">
            <a:avLst/>
          </a:prstGeom>
        </p:spPr>
        <p:txBody>
          <a:bodyPr lIns="0" tIns="0" rIns="0" bIns="0" rtlCol="0" anchor="t">
            <a:spAutoFit/>
          </a:bodyPr>
          <a:lstStyle/>
          <a:p>
            <a:pPr algn="ctr">
              <a:lnSpc>
                <a:spcPts val="4619"/>
              </a:lnSpc>
            </a:pPr>
            <a:r>
              <a:rPr lang="en-US" sz="3299">
                <a:solidFill>
                  <a:srgbClr val="000000"/>
                </a:solidFill>
                <a:latin typeface="Montserrat"/>
                <a:ea typeface="Montserrat"/>
                <a:cs typeface="Montserrat"/>
                <a:sym typeface="Montserrat"/>
              </a:rPr>
              <a:t>Empathy</a:t>
            </a:r>
          </a:p>
        </p:txBody>
      </p:sp>
      <p:sp>
        <p:nvSpPr>
          <p:cNvPr id="16" name="TextBox 16"/>
          <p:cNvSpPr txBox="1"/>
          <p:nvPr/>
        </p:nvSpPr>
        <p:spPr>
          <a:xfrm>
            <a:off x="11972596" y="7096604"/>
            <a:ext cx="3587405" cy="563880"/>
          </a:xfrm>
          <a:prstGeom prst="rect">
            <a:avLst/>
          </a:prstGeom>
        </p:spPr>
        <p:txBody>
          <a:bodyPr lIns="0" tIns="0" rIns="0" bIns="0" rtlCol="0" anchor="t">
            <a:spAutoFit/>
          </a:bodyPr>
          <a:lstStyle/>
          <a:p>
            <a:pPr algn="ctr">
              <a:lnSpc>
                <a:spcPts val="4619"/>
              </a:lnSpc>
            </a:pPr>
            <a:r>
              <a:rPr lang="en-US" sz="3299">
                <a:solidFill>
                  <a:srgbClr val="000000"/>
                </a:solidFill>
                <a:latin typeface="Montserrat"/>
                <a:ea typeface="Montserrat"/>
                <a:cs typeface="Montserrat"/>
                <a:sym typeface="Montserrat"/>
              </a:rPr>
              <a:t>Collaboration</a:t>
            </a:r>
          </a:p>
        </p:txBody>
      </p:sp>
      <p:sp>
        <p:nvSpPr>
          <p:cNvPr id="17" name="TextBox 17"/>
          <p:cNvSpPr txBox="1"/>
          <p:nvPr/>
        </p:nvSpPr>
        <p:spPr>
          <a:xfrm>
            <a:off x="1028700" y="899698"/>
            <a:ext cx="16579194" cy="1846659"/>
          </a:xfrm>
          <a:prstGeom prst="rect">
            <a:avLst/>
          </a:prstGeom>
        </p:spPr>
        <p:txBody>
          <a:bodyPr lIns="0" tIns="0" rIns="0" bIns="0" rtlCol="0" anchor="t">
            <a:spAutoFit/>
          </a:bodyPr>
          <a:lstStyle/>
          <a:p>
            <a:pPr algn="ctr"/>
            <a:r>
              <a:rPr lang="en-US" sz="6000" spc="-374" dirty="0">
                <a:solidFill>
                  <a:srgbClr val="FFFFFF"/>
                </a:solidFill>
                <a:latin typeface="Montserrat"/>
                <a:ea typeface="Montserrat"/>
                <a:cs typeface="Montserrat"/>
                <a:sym typeface="Montserrat"/>
              </a:rPr>
              <a:t>Core </a:t>
            </a:r>
            <a:r>
              <a:rPr lang="en-US" sz="6000" spc="-374" dirty="0" err="1">
                <a:solidFill>
                  <a:srgbClr val="FFFFFF"/>
                </a:solidFill>
                <a:latin typeface="Montserrat"/>
                <a:ea typeface="Montserrat"/>
                <a:cs typeface="Montserrat"/>
                <a:sym typeface="Montserrat"/>
              </a:rPr>
              <a:t>behaviours</a:t>
            </a:r>
            <a:r>
              <a:rPr lang="en-US" sz="6000" spc="-374" dirty="0">
                <a:solidFill>
                  <a:srgbClr val="FFFFFF"/>
                </a:solidFill>
                <a:latin typeface="Montserrat"/>
                <a:ea typeface="Montserrat"/>
                <a:cs typeface="Montserrat"/>
                <a:sym typeface="Montserrat"/>
              </a:rPr>
              <a:t> of a service-minded administrator</a:t>
            </a:r>
          </a:p>
        </p:txBody>
      </p:sp>
      <p:grpSp>
        <p:nvGrpSpPr>
          <p:cNvPr id="18" name="Group 18"/>
          <p:cNvGrpSpPr/>
          <p:nvPr/>
        </p:nvGrpSpPr>
        <p:grpSpPr>
          <a:xfrm>
            <a:off x="2433846" y="3418132"/>
            <a:ext cx="4098786" cy="2352318"/>
            <a:chOff x="0" y="0"/>
            <a:chExt cx="1079516" cy="619541"/>
          </a:xfrm>
        </p:grpSpPr>
        <p:sp>
          <p:nvSpPr>
            <p:cNvPr id="19" name="Freeform 19"/>
            <p:cNvSpPr/>
            <p:nvPr/>
          </p:nvSpPr>
          <p:spPr>
            <a:xfrm>
              <a:off x="0" y="0"/>
              <a:ext cx="1079516" cy="619541"/>
            </a:xfrm>
            <a:custGeom>
              <a:avLst/>
              <a:gdLst/>
              <a:ahLst/>
              <a:cxnLst/>
              <a:rect l="l" t="t" r="r" b="b"/>
              <a:pathLst>
                <a:path w="1079516" h="619541">
                  <a:moveTo>
                    <a:pt x="96330" y="0"/>
                  </a:moveTo>
                  <a:lnTo>
                    <a:pt x="983185" y="0"/>
                  </a:lnTo>
                  <a:cubicBezTo>
                    <a:pt x="1036387" y="0"/>
                    <a:pt x="1079516" y="43129"/>
                    <a:pt x="1079516" y="96330"/>
                  </a:cubicBezTo>
                  <a:lnTo>
                    <a:pt x="1079516" y="523210"/>
                  </a:lnTo>
                  <a:cubicBezTo>
                    <a:pt x="1079516" y="576412"/>
                    <a:pt x="1036387" y="619541"/>
                    <a:pt x="983185" y="619541"/>
                  </a:cubicBezTo>
                  <a:lnTo>
                    <a:pt x="96330" y="619541"/>
                  </a:lnTo>
                  <a:cubicBezTo>
                    <a:pt x="43129" y="619541"/>
                    <a:pt x="0" y="576412"/>
                    <a:pt x="0" y="523210"/>
                  </a:cubicBezTo>
                  <a:lnTo>
                    <a:pt x="0" y="96330"/>
                  </a:lnTo>
                  <a:cubicBezTo>
                    <a:pt x="0" y="43129"/>
                    <a:pt x="43129" y="0"/>
                    <a:pt x="96330" y="0"/>
                  </a:cubicBezTo>
                  <a:close/>
                </a:path>
              </a:pathLst>
            </a:custGeom>
            <a:solidFill>
              <a:srgbClr val="FF751F"/>
            </a:solidFill>
          </p:spPr>
          <p:txBody>
            <a:bodyPr/>
            <a:lstStyle/>
            <a:p>
              <a:endParaRPr lang="en-US"/>
            </a:p>
          </p:txBody>
        </p:sp>
        <p:sp>
          <p:nvSpPr>
            <p:cNvPr id="20" name="TextBox 20"/>
            <p:cNvSpPr txBox="1"/>
            <p:nvPr/>
          </p:nvSpPr>
          <p:spPr>
            <a:xfrm>
              <a:off x="0" y="-66675"/>
              <a:ext cx="1079516" cy="686216"/>
            </a:xfrm>
            <a:prstGeom prst="rect">
              <a:avLst/>
            </a:prstGeom>
          </p:spPr>
          <p:txBody>
            <a:bodyPr lIns="50800" tIns="50800" rIns="50800" bIns="50800" rtlCol="0" anchor="ctr"/>
            <a:lstStyle/>
            <a:p>
              <a:pPr algn="ctr">
                <a:lnSpc>
                  <a:spcPts val="4619"/>
                </a:lnSpc>
              </a:pPr>
              <a:endParaRPr/>
            </a:p>
          </p:txBody>
        </p:sp>
      </p:grpSp>
      <p:grpSp>
        <p:nvGrpSpPr>
          <p:cNvPr id="21" name="Group 21"/>
          <p:cNvGrpSpPr/>
          <p:nvPr/>
        </p:nvGrpSpPr>
        <p:grpSpPr>
          <a:xfrm>
            <a:off x="7056145" y="3418132"/>
            <a:ext cx="4098786" cy="2352318"/>
            <a:chOff x="0" y="0"/>
            <a:chExt cx="1079516" cy="619541"/>
          </a:xfrm>
        </p:grpSpPr>
        <p:sp>
          <p:nvSpPr>
            <p:cNvPr id="22" name="Freeform 22"/>
            <p:cNvSpPr/>
            <p:nvPr/>
          </p:nvSpPr>
          <p:spPr>
            <a:xfrm>
              <a:off x="0" y="0"/>
              <a:ext cx="1079516" cy="619541"/>
            </a:xfrm>
            <a:custGeom>
              <a:avLst/>
              <a:gdLst/>
              <a:ahLst/>
              <a:cxnLst/>
              <a:rect l="l" t="t" r="r" b="b"/>
              <a:pathLst>
                <a:path w="1079516" h="619541">
                  <a:moveTo>
                    <a:pt x="96330" y="0"/>
                  </a:moveTo>
                  <a:lnTo>
                    <a:pt x="983185" y="0"/>
                  </a:lnTo>
                  <a:cubicBezTo>
                    <a:pt x="1036387" y="0"/>
                    <a:pt x="1079516" y="43129"/>
                    <a:pt x="1079516" y="96330"/>
                  </a:cubicBezTo>
                  <a:lnTo>
                    <a:pt x="1079516" y="523210"/>
                  </a:lnTo>
                  <a:cubicBezTo>
                    <a:pt x="1079516" y="576412"/>
                    <a:pt x="1036387" y="619541"/>
                    <a:pt x="983185" y="619541"/>
                  </a:cubicBezTo>
                  <a:lnTo>
                    <a:pt x="96330" y="619541"/>
                  </a:lnTo>
                  <a:cubicBezTo>
                    <a:pt x="43129" y="619541"/>
                    <a:pt x="0" y="576412"/>
                    <a:pt x="0" y="523210"/>
                  </a:cubicBezTo>
                  <a:lnTo>
                    <a:pt x="0" y="96330"/>
                  </a:lnTo>
                  <a:cubicBezTo>
                    <a:pt x="0" y="43129"/>
                    <a:pt x="43129" y="0"/>
                    <a:pt x="96330" y="0"/>
                  </a:cubicBezTo>
                  <a:close/>
                </a:path>
              </a:pathLst>
            </a:custGeom>
            <a:solidFill>
              <a:srgbClr val="FF751F"/>
            </a:solidFill>
          </p:spPr>
          <p:txBody>
            <a:bodyPr/>
            <a:lstStyle/>
            <a:p>
              <a:endParaRPr lang="en-US"/>
            </a:p>
          </p:txBody>
        </p:sp>
        <p:sp>
          <p:nvSpPr>
            <p:cNvPr id="23" name="TextBox 23"/>
            <p:cNvSpPr txBox="1"/>
            <p:nvPr/>
          </p:nvSpPr>
          <p:spPr>
            <a:xfrm>
              <a:off x="0" y="-66675"/>
              <a:ext cx="1079516" cy="686216"/>
            </a:xfrm>
            <a:prstGeom prst="rect">
              <a:avLst/>
            </a:prstGeom>
          </p:spPr>
          <p:txBody>
            <a:bodyPr lIns="50800" tIns="50800" rIns="50800" bIns="50800" rtlCol="0" anchor="ctr"/>
            <a:lstStyle/>
            <a:p>
              <a:pPr algn="ctr">
                <a:lnSpc>
                  <a:spcPts val="4619"/>
                </a:lnSpc>
              </a:pPr>
              <a:endParaRPr/>
            </a:p>
          </p:txBody>
        </p:sp>
      </p:grpSp>
      <p:grpSp>
        <p:nvGrpSpPr>
          <p:cNvPr id="24" name="Group 24"/>
          <p:cNvGrpSpPr/>
          <p:nvPr/>
        </p:nvGrpSpPr>
        <p:grpSpPr>
          <a:xfrm>
            <a:off x="11716906" y="3418132"/>
            <a:ext cx="4098786" cy="2352318"/>
            <a:chOff x="0" y="0"/>
            <a:chExt cx="1079516" cy="619541"/>
          </a:xfrm>
        </p:grpSpPr>
        <p:sp>
          <p:nvSpPr>
            <p:cNvPr id="25" name="Freeform 25"/>
            <p:cNvSpPr/>
            <p:nvPr/>
          </p:nvSpPr>
          <p:spPr>
            <a:xfrm>
              <a:off x="0" y="0"/>
              <a:ext cx="1079516" cy="619541"/>
            </a:xfrm>
            <a:custGeom>
              <a:avLst/>
              <a:gdLst/>
              <a:ahLst/>
              <a:cxnLst/>
              <a:rect l="l" t="t" r="r" b="b"/>
              <a:pathLst>
                <a:path w="1079516" h="619541">
                  <a:moveTo>
                    <a:pt x="96330" y="0"/>
                  </a:moveTo>
                  <a:lnTo>
                    <a:pt x="983185" y="0"/>
                  </a:lnTo>
                  <a:cubicBezTo>
                    <a:pt x="1036387" y="0"/>
                    <a:pt x="1079516" y="43129"/>
                    <a:pt x="1079516" y="96330"/>
                  </a:cubicBezTo>
                  <a:lnTo>
                    <a:pt x="1079516" y="523210"/>
                  </a:lnTo>
                  <a:cubicBezTo>
                    <a:pt x="1079516" y="576412"/>
                    <a:pt x="1036387" y="619541"/>
                    <a:pt x="983185" y="619541"/>
                  </a:cubicBezTo>
                  <a:lnTo>
                    <a:pt x="96330" y="619541"/>
                  </a:lnTo>
                  <a:cubicBezTo>
                    <a:pt x="43129" y="619541"/>
                    <a:pt x="0" y="576412"/>
                    <a:pt x="0" y="523210"/>
                  </a:cubicBezTo>
                  <a:lnTo>
                    <a:pt x="0" y="96330"/>
                  </a:lnTo>
                  <a:cubicBezTo>
                    <a:pt x="0" y="43129"/>
                    <a:pt x="43129" y="0"/>
                    <a:pt x="96330" y="0"/>
                  </a:cubicBezTo>
                  <a:close/>
                </a:path>
              </a:pathLst>
            </a:custGeom>
            <a:solidFill>
              <a:srgbClr val="FF751F"/>
            </a:solidFill>
          </p:spPr>
          <p:txBody>
            <a:bodyPr/>
            <a:lstStyle/>
            <a:p>
              <a:endParaRPr lang="en-US"/>
            </a:p>
          </p:txBody>
        </p:sp>
        <p:sp>
          <p:nvSpPr>
            <p:cNvPr id="26" name="TextBox 26"/>
            <p:cNvSpPr txBox="1"/>
            <p:nvPr/>
          </p:nvSpPr>
          <p:spPr>
            <a:xfrm>
              <a:off x="0" y="-66675"/>
              <a:ext cx="1079516" cy="686216"/>
            </a:xfrm>
            <a:prstGeom prst="rect">
              <a:avLst/>
            </a:prstGeom>
          </p:spPr>
          <p:txBody>
            <a:bodyPr lIns="50800" tIns="50800" rIns="50800" bIns="50800" rtlCol="0" anchor="ctr"/>
            <a:lstStyle/>
            <a:p>
              <a:pPr algn="ctr">
                <a:lnSpc>
                  <a:spcPts val="4619"/>
                </a:lnSpc>
              </a:pPr>
              <a:endParaRPr/>
            </a:p>
          </p:txBody>
        </p:sp>
      </p:grpSp>
      <p:sp>
        <p:nvSpPr>
          <p:cNvPr id="27" name="TextBox 27"/>
          <p:cNvSpPr txBox="1"/>
          <p:nvPr/>
        </p:nvSpPr>
        <p:spPr>
          <a:xfrm>
            <a:off x="2687871" y="4237104"/>
            <a:ext cx="3587405" cy="563880"/>
          </a:xfrm>
          <a:prstGeom prst="rect">
            <a:avLst/>
          </a:prstGeom>
        </p:spPr>
        <p:txBody>
          <a:bodyPr lIns="0" tIns="0" rIns="0" bIns="0" rtlCol="0" anchor="t">
            <a:spAutoFit/>
          </a:bodyPr>
          <a:lstStyle/>
          <a:p>
            <a:pPr algn="ctr">
              <a:lnSpc>
                <a:spcPts val="4619"/>
              </a:lnSpc>
            </a:pPr>
            <a:r>
              <a:rPr lang="en-US" sz="3299">
                <a:solidFill>
                  <a:srgbClr val="000000"/>
                </a:solidFill>
                <a:latin typeface="Montserrat"/>
                <a:ea typeface="Montserrat"/>
                <a:cs typeface="Montserrat"/>
                <a:sym typeface="Montserrat"/>
              </a:rPr>
              <a:t>Ownership</a:t>
            </a:r>
          </a:p>
        </p:txBody>
      </p:sp>
      <p:sp>
        <p:nvSpPr>
          <p:cNvPr id="28" name="TextBox 28"/>
          <p:cNvSpPr txBox="1"/>
          <p:nvPr/>
        </p:nvSpPr>
        <p:spPr>
          <a:xfrm>
            <a:off x="7446895" y="4237104"/>
            <a:ext cx="3317284" cy="563880"/>
          </a:xfrm>
          <a:prstGeom prst="rect">
            <a:avLst/>
          </a:prstGeom>
        </p:spPr>
        <p:txBody>
          <a:bodyPr lIns="0" tIns="0" rIns="0" bIns="0" rtlCol="0" anchor="t">
            <a:spAutoFit/>
          </a:bodyPr>
          <a:lstStyle/>
          <a:p>
            <a:pPr algn="ctr">
              <a:lnSpc>
                <a:spcPts val="4619"/>
              </a:lnSpc>
            </a:pPr>
            <a:r>
              <a:rPr lang="en-US" sz="3299">
                <a:solidFill>
                  <a:srgbClr val="000000"/>
                </a:solidFill>
                <a:latin typeface="Montserrat"/>
                <a:ea typeface="Montserrat"/>
                <a:cs typeface="Montserrat"/>
                <a:sym typeface="Montserrat"/>
              </a:rPr>
              <a:t>Proactiveness</a:t>
            </a:r>
          </a:p>
        </p:txBody>
      </p:sp>
      <p:sp>
        <p:nvSpPr>
          <p:cNvPr id="29" name="TextBox 29"/>
          <p:cNvSpPr txBox="1"/>
          <p:nvPr/>
        </p:nvSpPr>
        <p:spPr>
          <a:xfrm>
            <a:off x="11935981" y="4237104"/>
            <a:ext cx="3587405" cy="563880"/>
          </a:xfrm>
          <a:prstGeom prst="rect">
            <a:avLst/>
          </a:prstGeom>
        </p:spPr>
        <p:txBody>
          <a:bodyPr lIns="0" tIns="0" rIns="0" bIns="0" rtlCol="0" anchor="t">
            <a:spAutoFit/>
          </a:bodyPr>
          <a:lstStyle/>
          <a:p>
            <a:pPr algn="ctr">
              <a:lnSpc>
                <a:spcPts val="4619"/>
              </a:lnSpc>
            </a:pPr>
            <a:r>
              <a:rPr lang="en-US" sz="3299">
                <a:solidFill>
                  <a:srgbClr val="000000"/>
                </a:solidFill>
                <a:latin typeface="Montserrat"/>
                <a:ea typeface="Montserrat"/>
                <a:cs typeface="Montserrat"/>
                <a:sym typeface="Montserrat"/>
              </a:rPr>
              <a:t>Accuracy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6666" b="-16666"/>
            </a:stretch>
          </a:blipFill>
        </p:spPr>
        <p:txBody>
          <a:bodyPr/>
          <a:lstStyle/>
          <a:p>
            <a:endParaRPr lang="en-US"/>
          </a:p>
        </p:txBody>
      </p:sp>
      <p:grpSp>
        <p:nvGrpSpPr>
          <p:cNvPr id="3" name="Group 3"/>
          <p:cNvGrpSpPr/>
          <p:nvPr/>
        </p:nvGrpSpPr>
        <p:grpSpPr>
          <a:xfrm>
            <a:off x="14172083" y="-65088"/>
            <a:ext cx="4115917" cy="10417175"/>
            <a:chOff x="0" y="0"/>
            <a:chExt cx="1084028" cy="2743618"/>
          </a:xfrm>
        </p:grpSpPr>
        <p:sp>
          <p:nvSpPr>
            <p:cNvPr id="4" name="Freeform 4"/>
            <p:cNvSpPr/>
            <p:nvPr/>
          </p:nvSpPr>
          <p:spPr>
            <a:xfrm>
              <a:off x="0" y="0"/>
              <a:ext cx="1084028" cy="2743618"/>
            </a:xfrm>
            <a:custGeom>
              <a:avLst/>
              <a:gdLst/>
              <a:ahLst/>
              <a:cxnLst/>
              <a:rect l="l" t="t" r="r" b="b"/>
              <a:pathLst>
                <a:path w="1084028" h="2743618">
                  <a:moveTo>
                    <a:pt x="95930" y="0"/>
                  </a:moveTo>
                  <a:lnTo>
                    <a:pt x="988098" y="0"/>
                  </a:lnTo>
                  <a:cubicBezTo>
                    <a:pt x="1013540" y="0"/>
                    <a:pt x="1037940" y="10107"/>
                    <a:pt x="1055931" y="28097"/>
                  </a:cubicBezTo>
                  <a:cubicBezTo>
                    <a:pt x="1073921" y="46087"/>
                    <a:pt x="1084028" y="70487"/>
                    <a:pt x="1084028" y="95930"/>
                  </a:cubicBezTo>
                  <a:lnTo>
                    <a:pt x="1084028" y="2647689"/>
                  </a:lnTo>
                  <a:cubicBezTo>
                    <a:pt x="1084028" y="2673131"/>
                    <a:pt x="1073921" y="2697531"/>
                    <a:pt x="1055931" y="2715521"/>
                  </a:cubicBezTo>
                  <a:cubicBezTo>
                    <a:pt x="1037940" y="2733511"/>
                    <a:pt x="1013540" y="2743618"/>
                    <a:pt x="988098" y="2743618"/>
                  </a:cubicBezTo>
                  <a:lnTo>
                    <a:pt x="95930" y="2743618"/>
                  </a:lnTo>
                  <a:cubicBezTo>
                    <a:pt x="70487" y="2743618"/>
                    <a:pt x="46087" y="2733511"/>
                    <a:pt x="28097" y="2715521"/>
                  </a:cubicBezTo>
                  <a:cubicBezTo>
                    <a:pt x="10107" y="2697531"/>
                    <a:pt x="0" y="2673131"/>
                    <a:pt x="0" y="2647689"/>
                  </a:cubicBezTo>
                  <a:lnTo>
                    <a:pt x="0" y="95930"/>
                  </a:lnTo>
                  <a:cubicBezTo>
                    <a:pt x="0" y="70487"/>
                    <a:pt x="10107" y="46087"/>
                    <a:pt x="28097" y="28097"/>
                  </a:cubicBezTo>
                  <a:cubicBezTo>
                    <a:pt x="46087" y="10107"/>
                    <a:pt x="70487" y="0"/>
                    <a:pt x="95930" y="0"/>
                  </a:cubicBezTo>
                  <a:close/>
                </a:path>
              </a:pathLst>
            </a:custGeom>
            <a:solidFill>
              <a:srgbClr val="000000"/>
            </a:solidFill>
          </p:spPr>
          <p:txBody>
            <a:bodyPr/>
            <a:lstStyle/>
            <a:p>
              <a:endParaRPr lang="en-US"/>
            </a:p>
          </p:txBody>
        </p:sp>
        <p:sp>
          <p:nvSpPr>
            <p:cNvPr id="5" name="TextBox 5"/>
            <p:cNvSpPr txBox="1"/>
            <p:nvPr/>
          </p:nvSpPr>
          <p:spPr>
            <a:xfrm>
              <a:off x="0" y="-38100"/>
              <a:ext cx="1084028" cy="2781718"/>
            </a:xfrm>
            <a:prstGeom prst="rect">
              <a:avLst/>
            </a:prstGeom>
          </p:spPr>
          <p:txBody>
            <a:bodyPr lIns="50800" tIns="50800" rIns="50800" bIns="50800" rtlCol="0" anchor="ctr"/>
            <a:lstStyle/>
            <a:p>
              <a:pPr algn="ctr">
                <a:lnSpc>
                  <a:spcPts val="2659"/>
                </a:lnSpc>
              </a:pPr>
              <a:endParaRPr/>
            </a:p>
          </p:txBody>
        </p:sp>
      </p:grpSp>
      <p:grpSp>
        <p:nvGrpSpPr>
          <p:cNvPr id="6" name="Group 6"/>
          <p:cNvGrpSpPr>
            <a:grpSpLocks noChangeAspect="1"/>
          </p:cNvGrpSpPr>
          <p:nvPr/>
        </p:nvGrpSpPr>
        <p:grpSpPr>
          <a:xfrm>
            <a:off x="9884049" y="1741892"/>
            <a:ext cx="8403951" cy="8371123"/>
            <a:chOff x="0" y="0"/>
            <a:chExt cx="6502400" cy="6477000"/>
          </a:xfrm>
        </p:grpSpPr>
        <p:sp>
          <p:nvSpPr>
            <p:cNvPr id="7" name="Freeform 7"/>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4"/>
              <a:stretch>
                <a:fillRect l="223" t="-24548" r="223" b="-25313"/>
              </a:stretch>
            </a:blipFill>
          </p:spPr>
          <p:txBody>
            <a:bodyPr/>
            <a:lstStyle/>
            <a:p>
              <a:endParaRPr lang="en-US"/>
            </a:p>
          </p:txBody>
        </p:sp>
        <p:sp>
          <p:nvSpPr>
            <p:cNvPr id="8" name="Freeform 8"/>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FFFF"/>
            </a:solidFill>
          </p:spPr>
          <p:txBody>
            <a:bodyPr/>
            <a:lstStyle/>
            <a:p>
              <a:endParaRPr lang="en-US"/>
            </a:p>
          </p:txBody>
        </p:sp>
      </p:grpSp>
      <p:sp>
        <p:nvSpPr>
          <p:cNvPr id="9" name="TextBox 9"/>
          <p:cNvSpPr txBox="1"/>
          <p:nvPr/>
        </p:nvSpPr>
        <p:spPr>
          <a:xfrm>
            <a:off x="1028700" y="3050125"/>
            <a:ext cx="9182582" cy="6272026"/>
          </a:xfrm>
          <a:prstGeom prst="rect">
            <a:avLst/>
          </a:prstGeom>
        </p:spPr>
        <p:txBody>
          <a:bodyPr lIns="0" tIns="0" rIns="0" bIns="0" rtlCol="0" anchor="t">
            <a:spAutoFit/>
          </a:bodyPr>
          <a:lstStyle/>
          <a:p>
            <a:pPr algn="l">
              <a:lnSpc>
                <a:spcPts val="5016"/>
              </a:lnSpc>
            </a:pPr>
            <a:r>
              <a:rPr lang="en-US" sz="3583" b="1" i="1">
                <a:solidFill>
                  <a:srgbClr val="000000"/>
                </a:solidFill>
                <a:latin typeface="Montserrat Bold Italics"/>
                <a:ea typeface="Montserrat Bold Italics"/>
                <a:cs typeface="Montserrat Bold Italics"/>
                <a:sym typeface="Montserrat Bold Italics"/>
              </a:rPr>
              <a:t>Researcher says:</a:t>
            </a:r>
          </a:p>
          <a:p>
            <a:pPr algn="l">
              <a:lnSpc>
                <a:spcPts val="5016"/>
              </a:lnSpc>
            </a:pPr>
            <a:r>
              <a:rPr lang="en-US" sz="3583" i="1">
                <a:solidFill>
                  <a:srgbClr val="000000"/>
                </a:solidFill>
                <a:latin typeface="Montserrat Italics"/>
                <a:ea typeface="Montserrat Italics"/>
                <a:cs typeface="Montserrat Italics"/>
                <a:sym typeface="Montserrat Italics"/>
              </a:rPr>
              <a:t>“I need this processed urgently.”</a:t>
            </a:r>
          </a:p>
          <a:p>
            <a:pPr algn="l">
              <a:lnSpc>
                <a:spcPts val="5016"/>
              </a:lnSpc>
            </a:pPr>
            <a:endParaRPr lang="en-US" sz="3583" i="1">
              <a:solidFill>
                <a:srgbClr val="000000"/>
              </a:solidFill>
              <a:latin typeface="Montserrat Italics"/>
              <a:ea typeface="Montserrat Italics"/>
              <a:cs typeface="Montserrat Italics"/>
              <a:sym typeface="Montserrat Italics"/>
            </a:endParaRPr>
          </a:p>
          <a:p>
            <a:pPr algn="l">
              <a:lnSpc>
                <a:spcPts val="5016"/>
              </a:lnSpc>
            </a:pPr>
            <a:r>
              <a:rPr lang="en-US" sz="3583" b="1" i="1">
                <a:solidFill>
                  <a:srgbClr val="000000"/>
                </a:solidFill>
                <a:latin typeface="Montserrat Bold Italics"/>
                <a:ea typeface="Montserrat Bold Italics"/>
                <a:cs typeface="Montserrat Bold Italics"/>
                <a:sym typeface="Montserrat Bold Italics"/>
              </a:rPr>
              <a:t>Typical Response (to improve):</a:t>
            </a:r>
          </a:p>
          <a:p>
            <a:pPr algn="l">
              <a:lnSpc>
                <a:spcPts val="5016"/>
              </a:lnSpc>
            </a:pPr>
            <a:r>
              <a:rPr lang="en-US" sz="3583" i="1">
                <a:solidFill>
                  <a:srgbClr val="000000"/>
                </a:solidFill>
                <a:latin typeface="Montserrat Italics"/>
                <a:ea typeface="Montserrat Italics"/>
                <a:cs typeface="Montserrat Italics"/>
                <a:sym typeface="Montserrat Italics"/>
              </a:rPr>
              <a:t>“Your document is incomplete. Fix it.”</a:t>
            </a:r>
          </a:p>
          <a:p>
            <a:pPr algn="l">
              <a:lnSpc>
                <a:spcPts val="5016"/>
              </a:lnSpc>
            </a:pPr>
            <a:endParaRPr lang="en-US" sz="3583" i="1">
              <a:solidFill>
                <a:srgbClr val="000000"/>
              </a:solidFill>
              <a:latin typeface="Montserrat Italics"/>
              <a:ea typeface="Montserrat Italics"/>
              <a:cs typeface="Montserrat Italics"/>
              <a:sym typeface="Montserrat Italics"/>
            </a:endParaRPr>
          </a:p>
          <a:p>
            <a:pPr algn="l">
              <a:lnSpc>
                <a:spcPts val="5016"/>
              </a:lnSpc>
            </a:pPr>
            <a:r>
              <a:rPr lang="en-US" sz="3583">
                <a:solidFill>
                  <a:srgbClr val="000000"/>
                </a:solidFill>
                <a:latin typeface="Montserrat"/>
                <a:ea typeface="Montserrat"/>
                <a:cs typeface="Montserrat"/>
                <a:sym typeface="Montserrat"/>
              </a:rPr>
              <a:t>Question for Participants:</a:t>
            </a:r>
          </a:p>
          <a:p>
            <a:pPr marL="773578" lvl="1" indent="-386789" algn="l">
              <a:lnSpc>
                <a:spcPts val="5016"/>
              </a:lnSpc>
              <a:buFont typeface="Arial"/>
              <a:buChar char="•"/>
            </a:pPr>
            <a:r>
              <a:rPr lang="en-US" sz="3583" i="1">
                <a:solidFill>
                  <a:srgbClr val="000000"/>
                </a:solidFill>
                <a:latin typeface="Montserrat Italics"/>
                <a:ea typeface="Montserrat Italics"/>
                <a:cs typeface="Montserrat Italics"/>
                <a:sym typeface="Montserrat Italics"/>
              </a:rPr>
              <a:t>“How can we say this with a service mindset?” </a:t>
            </a:r>
          </a:p>
          <a:p>
            <a:pPr algn="l">
              <a:lnSpc>
                <a:spcPts val="5016"/>
              </a:lnSpc>
              <a:spcBef>
                <a:spcPct val="0"/>
              </a:spcBef>
            </a:pPr>
            <a:endParaRPr lang="en-US" sz="3583" i="1">
              <a:solidFill>
                <a:srgbClr val="000000"/>
              </a:solidFill>
              <a:latin typeface="Montserrat Italics"/>
              <a:ea typeface="Montserrat Italics"/>
              <a:cs typeface="Montserrat Italics"/>
              <a:sym typeface="Montserrat Italics"/>
            </a:endParaRPr>
          </a:p>
        </p:txBody>
      </p:sp>
      <p:sp>
        <p:nvSpPr>
          <p:cNvPr id="10" name="TextBox 10"/>
          <p:cNvSpPr txBox="1"/>
          <p:nvPr/>
        </p:nvSpPr>
        <p:spPr>
          <a:xfrm>
            <a:off x="1028700" y="1471722"/>
            <a:ext cx="11260334" cy="1144906"/>
          </a:xfrm>
          <a:prstGeom prst="rect">
            <a:avLst/>
          </a:prstGeom>
        </p:spPr>
        <p:txBody>
          <a:bodyPr lIns="0" tIns="0" rIns="0" bIns="0" rtlCol="0" anchor="t">
            <a:spAutoFit/>
          </a:bodyPr>
          <a:lstStyle/>
          <a:p>
            <a:pPr algn="l">
              <a:lnSpc>
                <a:spcPts val="4619"/>
              </a:lnSpc>
              <a:spcBef>
                <a:spcPct val="0"/>
              </a:spcBef>
            </a:pPr>
            <a:r>
              <a:rPr lang="en-US" sz="3299" b="1" dirty="0">
                <a:solidFill>
                  <a:srgbClr val="000000"/>
                </a:solidFill>
                <a:latin typeface="Montserrat Bold"/>
                <a:ea typeface="Montserrat Bold"/>
                <a:cs typeface="Montserrat Bold"/>
                <a:sym typeface="Montserrat Bold"/>
              </a:rPr>
              <a:t>Activity: “Say It Better” - From Transactional to Service Mindset</a:t>
            </a:r>
          </a:p>
        </p:txBody>
      </p:sp>
      <p:sp>
        <p:nvSpPr>
          <p:cNvPr id="11" name="TextBox 11"/>
          <p:cNvSpPr txBox="1"/>
          <p:nvPr/>
        </p:nvSpPr>
        <p:spPr>
          <a:xfrm>
            <a:off x="257099" y="316228"/>
            <a:ext cx="4366076" cy="712472"/>
          </a:xfrm>
          <a:prstGeom prst="rect">
            <a:avLst/>
          </a:prstGeom>
        </p:spPr>
        <p:txBody>
          <a:bodyPr lIns="0" tIns="0" rIns="0" bIns="0" rtlCol="0" anchor="t">
            <a:spAutoFit/>
          </a:bodyPr>
          <a:lstStyle/>
          <a:p>
            <a:pPr algn="ctr">
              <a:lnSpc>
                <a:spcPts val="5879"/>
              </a:lnSpc>
              <a:spcBef>
                <a:spcPct val="0"/>
              </a:spcBef>
            </a:pPr>
            <a:r>
              <a:rPr lang="en-US" sz="4199">
                <a:solidFill>
                  <a:srgbClr val="000000"/>
                </a:solidFill>
                <a:latin typeface="Montserrat"/>
                <a:ea typeface="Montserrat"/>
                <a:cs typeface="Montserrat"/>
                <a:sym typeface="Montserrat"/>
              </a:rPr>
              <a:t>Mini Activity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3259412"/>
          </a:xfrm>
          <a:custGeom>
            <a:avLst/>
            <a:gdLst/>
            <a:ahLst/>
            <a:cxnLst/>
            <a:rect l="l" t="t" r="r" b="b"/>
            <a:pathLst>
              <a:path w="18288000" h="3259412">
                <a:moveTo>
                  <a:pt x="0" y="0"/>
                </a:moveTo>
                <a:lnTo>
                  <a:pt x="18288000" y="0"/>
                </a:lnTo>
                <a:lnTo>
                  <a:pt x="18288000" y="3259412"/>
                </a:lnTo>
                <a:lnTo>
                  <a:pt x="0" y="3259412"/>
                </a:lnTo>
                <a:lnTo>
                  <a:pt x="0" y="0"/>
                </a:lnTo>
                <a:close/>
              </a:path>
            </a:pathLst>
          </a:custGeom>
          <a:blipFill>
            <a:blip r:embed="rId2"/>
            <a:stretch>
              <a:fillRect t="-12400" b="-261420"/>
            </a:stretch>
          </a:blipFill>
        </p:spPr>
        <p:txBody>
          <a:bodyPr/>
          <a:lstStyle/>
          <a:p>
            <a:endParaRPr lang="en-US"/>
          </a:p>
        </p:txBody>
      </p:sp>
      <p:grpSp>
        <p:nvGrpSpPr>
          <p:cNvPr id="3" name="Group 3"/>
          <p:cNvGrpSpPr/>
          <p:nvPr/>
        </p:nvGrpSpPr>
        <p:grpSpPr>
          <a:xfrm>
            <a:off x="1" y="0"/>
            <a:ext cx="18288000" cy="3265076"/>
            <a:chOff x="0" y="0"/>
            <a:chExt cx="5280241" cy="1178009"/>
          </a:xfrm>
        </p:grpSpPr>
        <p:sp>
          <p:nvSpPr>
            <p:cNvPr id="4" name="Freeform 4"/>
            <p:cNvSpPr/>
            <p:nvPr/>
          </p:nvSpPr>
          <p:spPr>
            <a:xfrm>
              <a:off x="0" y="0"/>
              <a:ext cx="5280241" cy="1178009"/>
            </a:xfrm>
            <a:custGeom>
              <a:avLst/>
              <a:gdLst/>
              <a:ahLst/>
              <a:cxnLst/>
              <a:rect l="l" t="t" r="r" b="b"/>
              <a:pathLst>
                <a:path w="5280241" h="1178009">
                  <a:moveTo>
                    <a:pt x="0" y="0"/>
                  </a:moveTo>
                  <a:lnTo>
                    <a:pt x="5280241" y="0"/>
                  </a:lnTo>
                  <a:lnTo>
                    <a:pt x="5280241" y="1178009"/>
                  </a:lnTo>
                  <a:lnTo>
                    <a:pt x="0" y="1178009"/>
                  </a:lnTo>
                  <a:close/>
                </a:path>
              </a:pathLst>
            </a:custGeom>
            <a:solidFill>
              <a:srgbClr val="202322">
                <a:alpha val="86667"/>
              </a:srgbClr>
            </a:solidFill>
          </p:spPr>
          <p:txBody>
            <a:bodyPr/>
            <a:lstStyle/>
            <a:p>
              <a:endParaRPr lang="en-US"/>
            </a:p>
          </p:txBody>
        </p:sp>
        <p:sp>
          <p:nvSpPr>
            <p:cNvPr id="5" name="TextBox 5"/>
            <p:cNvSpPr txBox="1"/>
            <p:nvPr/>
          </p:nvSpPr>
          <p:spPr>
            <a:xfrm>
              <a:off x="0" y="-38100"/>
              <a:ext cx="5280241" cy="1216109"/>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9050" y="9459102"/>
            <a:ext cx="18307050" cy="698418"/>
            <a:chOff x="0" y="0"/>
            <a:chExt cx="4135093" cy="183945"/>
          </a:xfrm>
        </p:grpSpPr>
        <p:sp>
          <p:nvSpPr>
            <p:cNvPr id="7" name="Freeform 7"/>
            <p:cNvSpPr/>
            <p:nvPr/>
          </p:nvSpPr>
          <p:spPr>
            <a:xfrm>
              <a:off x="0" y="0"/>
              <a:ext cx="4135093" cy="183945"/>
            </a:xfrm>
            <a:custGeom>
              <a:avLst/>
              <a:gdLst/>
              <a:ahLst/>
              <a:cxnLst/>
              <a:rect l="l" t="t" r="r" b="b"/>
              <a:pathLst>
                <a:path w="4135093" h="183945">
                  <a:moveTo>
                    <a:pt x="0" y="0"/>
                  </a:moveTo>
                  <a:lnTo>
                    <a:pt x="4135093" y="0"/>
                  </a:lnTo>
                  <a:lnTo>
                    <a:pt x="4135093" y="183945"/>
                  </a:lnTo>
                  <a:lnTo>
                    <a:pt x="0" y="183945"/>
                  </a:lnTo>
                  <a:close/>
                </a:path>
              </a:pathLst>
            </a:custGeom>
            <a:solidFill>
              <a:srgbClr val="858186"/>
            </a:solidFill>
          </p:spPr>
          <p:txBody>
            <a:bodyPr/>
            <a:lstStyle/>
            <a:p>
              <a:endParaRPr lang="en-US"/>
            </a:p>
          </p:txBody>
        </p:sp>
        <p:sp>
          <p:nvSpPr>
            <p:cNvPr id="8" name="TextBox 8"/>
            <p:cNvSpPr txBox="1"/>
            <p:nvPr/>
          </p:nvSpPr>
          <p:spPr>
            <a:xfrm>
              <a:off x="0" y="-38100"/>
              <a:ext cx="4135093" cy="22204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903383" y="9429750"/>
            <a:ext cx="14481231" cy="698418"/>
            <a:chOff x="0" y="0"/>
            <a:chExt cx="4135093" cy="183945"/>
          </a:xfrm>
        </p:grpSpPr>
        <p:sp>
          <p:nvSpPr>
            <p:cNvPr id="10" name="Freeform 10"/>
            <p:cNvSpPr/>
            <p:nvPr/>
          </p:nvSpPr>
          <p:spPr>
            <a:xfrm>
              <a:off x="0" y="0"/>
              <a:ext cx="4135093" cy="183945"/>
            </a:xfrm>
            <a:custGeom>
              <a:avLst/>
              <a:gdLst/>
              <a:ahLst/>
              <a:cxnLst/>
              <a:rect l="l" t="t" r="r" b="b"/>
              <a:pathLst>
                <a:path w="4135093" h="183945">
                  <a:moveTo>
                    <a:pt x="0" y="0"/>
                  </a:moveTo>
                  <a:lnTo>
                    <a:pt x="4135093" y="0"/>
                  </a:lnTo>
                  <a:lnTo>
                    <a:pt x="4135093" y="183945"/>
                  </a:lnTo>
                  <a:lnTo>
                    <a:pt x="0" y="183945"/>
                  </a:lnTo>
                  <a:close/>
                </a:path>
              </a:pathLst>
            </a:custGeom>
            <a:solidFill>
              <a:srgbClr val="202322"/>
            </a:solidFill>
          </p:spPr>
          <p:txBody>
            <a:bodyPr/>
            <a:lstStyle/>
            <a:p>
              <a:endParaRPr lang="en-US"/>
            </a:p>
          </p:txBody>
        </p:sp>
        <p:sp>
          <p:nvSpPr>
            <p:cNvPr id="11" name="TextBox 11"/>
            <p:cNvSpPr txBox="1"/>
            <p:nvPr/>
          </p:nvSpPr>
          <p:spPr>
            <a:xfrm>
              <a:off x="0" y="-38100"/>
              <a:ext cx="4135093" cy="222045"/>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5329876" y="876300"/>
            <a:ext cx="7628247" cy="1351916"/>
          </a:xfrm>
          <a:prstGeom prst="rect">
            <a:avLst/>
          </a:prstGeom>
        </p:spPr>
        <p:txBody>
          <a:bodyPr lIns="0" tIns="0" rIns="0" bIns="0" rtlCol="0" anchor="t">
            <a:spAutoFit/>
          </a:bodyPr>
          <a:lstStyle/>
          <a:p>
            <a:pPr algn="ctr">
              <a:lnSpc>
                <a:spcPts val="11059"/>
              </a:lnSpc>
            </a:pPr>
            <a:r>
              <a:rPr lang="en-US" sz="7899" b="1">
                <a:solidFill>
                  <a:srgbClr val="FFFFFF"/>
                </a:solidFill>
                <a:latin typeface="Glacial Indifference Bold"/>
                <a:ea typeface="Glacial Indifference Bold"/>
                <a:cs typeface="Glacial Indifference Bold"/>
                <a:sym typeface="Glacial Indifference Bold"/>
              </a:rPr>
              <a:t>QUESTION</a:t>
            </a:r>
          </a:p>
        </p:txBody>
      </p:sp>
      <p:sp>
        <p:nvSpPr>
          <p:cNvPr id="13" name="TextBox 13"/>
          <p:cNvSpPr txBox="1"/>
          <p:nvPr/>
        </p:nvSpPr>
        <p:spPr>
          <a:xfrm>
            <a:off x="2636340" y="5307668"/>
            <a:ext cx="13015320" cy="1730377"/>
          </a:xfrm>
          <a:prstGeom prst="rect">
            <a:avLst/>
          </a:prstGeom>
        </p:spPr>
        <p:txBody>
          <a:bodyPr lIns="0" tIns="0" rIns="0" bIns="0" rtlCol="0" anchor="t">
            <a:spAutoFit/>
          </a:bodyPr>
          <a:lstStyle/>
          <a:p>
            <a:pPr algn="ctr">
              <a:lnSpc>
                <a:spcPts val="6999"/>
              </a:lnSpc>
              <a:spcBef>
                <a:spcPct val="0"/>
              </a:spcBef>
            </a:pPr>
            <a:r>
              <a:rPr lang="en-US" sz="4999" b="1">
                <a:solidFill>
                  <a:srgbClr val="000000"/>
                </a:solidFill>
                <a:latin typeface="Montserrat Bold"/>
                <a:ea typeface="Montserrat Bold"/>
                <a:cs typeface="Montserrat Bold"/>
                <a:sym typeface="Montserrat Bold"/>
              </a:rPr>
              <a:t>What does operational excellence mean to you personally?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US"/>
          </a:p>
        </p:txBody>
      </p:sp>
      <p:grpSp>
        <p:nvGrpSpPr>
          <p:cNvPr id="3" name="Group 3"/>
          <p:cNvGrpSpPr/>
          <p:nvPr/>
        </p:nvGrpSpPr>
        <p:grpSpPr>
          <a:xfrm>
            <a:off x="15496484" y="-65088"/>
            <a:ext cx="2791516" cy="10417175"/>
            <a:chOff x="0" y="0"/>
            <a:chExt cx="735214" cy="2743618"/>
          </a:xfrm>
        </p:grpSpPr>
        <p:sp>
          <p:nvSpPr>
            <p:cNvPr id="4" name="Freeform 4"/>
            <p:cNvSpPr/>
            <p:nvPr/>
          </p:nvSpPr>
          <p:spPr>
            <a:xfrm>
              <a:off x="0" y="0"/>
              <a:ext cx="735214" cy="2743618"/>
            </a:xfrm>
            <a:custGeom>
              <a:avLst/>
              <a:gdLst/>
              <a:ahLst/>
              <a:cxnLst/>
              <a:rect l="l" t="t" r="r" b="b"/>
              <a:pathLst>
                <a:path w="735214" h="2743618">
                  <a:moveTo>
                    <a:pt x="141442" y="0"/>
                  </a:moveTo>
                  <a:lnTo>
                    <a:pt x="593772" y="0"/>
                  </a:lnTo>
                  <a:cubicBezTo>
                    <a:pt x="631285" y="0"/>
                    <a:pt x="667261" y="14902"/>
                    <a:pt x="693787" y="41427"/>
                  </a:cubicBezTo>
                  <a:cubicBezTo>
                    <a:pt x="720312" y="67953"/>
                    <a:pt x="735214" y="103929"/>
                    <a:pt x="735214" y="141442"/>
                  </a:cubicBezTo>
                  <a:lnTo>
                    <a:pt x="735214" y="2602176"/>
                  </a:lnTo>
                  <a:cubicBezTo>
                    <a:pt x="735214" y="2639689"/>
                    <a:pt x="720312" y="2675665"/>
                    <a:pt x="693787" y="2702191"/>
                  </a:cubicBezTo>
                  <a:cubicBezTo>
                    <a:pt x="667261" y="2728716"/>
                    <a:pt x="631285" y="2743618"/>
                    <a:pt x="593772" y="2743618"/>
                  </a:cubicBezTo>
                  <a:lnTo>
                    <a:pt x="141442" y="2743618"/>
                  </a:lnTo>
                  <a:cubicBezTo>
                    <a:pt x="63326" y="2743618"/>
                    <a:pt x="0" y="2680292"/>
                    <a:pt x="0" y="2602176"/>
                  </a:cubicBezTo>
                  <a:lnTo>
                    <a:pt x="0" y="141442"/>
                  </a:lnTo>
                  <a:cubicBezTo>
                    <a:pt x="0" y="103929"/>
                    <a:pt x="14902" y="67953"/>
                    <a:pt x="41427" y="41427"/>
                  </a:cubicBezTo>
                  <a:cubicBezTo>
                    <a:pt x="67953" y="14902"/>
                    <a:pt x="103929" y="0"/>
                    <a:pt x="141442" y="0"/>
                  </a:cubicBezTo>
                  <a:close/>
                </a:path>
              </a:pathLst>
            </a:custGeom>
            <a:solidFill>
              <a:srgbClr val="000000"/>
            </a:solidFill>
          </p:spPr>
          <p:txBody>
            <a:bodyPr/>
            <a:lstStyle/>
            <a:p>
              <a:endParaRPr lang="en-US"/>
            </a:p>
          </p:txBody>
        </p:sp>
        <p:sp>
          <p:nvSpPr>
            <p:cNvPr id="5" name="TextBox 5"/>
            <p:cNvSpPr txBox="1"/>
            <p:nvPr/>
          </p:nvSpPr>
          <p:spPr>
            <a:xfrm>
              <a:off x="0" y="-38100"/>
              <a:ext cx="735214" cy="2781718"/>
            </a:xfrm>
            <a:prstGeom prst="rect">
              <a:avLst/>
            </a:prstGeom>
          </p:spPr>
          <p:txBody>
            <a:bodyPr lIns="50800" tIns="50800" rIns="50800" bIns="50800" rtlCol="0" anchor="ctr"/>
            <a:lstStyle/>
            <a:p>
              <a:pPr algn="ctr">
                <a:lnSpc>
                  <a:spcPts val="2659"/>
                </a:lnSpc>
              </a:pPr>
              <a:endParaRPr/>
            </a:p>
          </p:txBody>
        </p:sp>
      </p:grpSp>
      <p:grpSp>
        <p:nvGrpSpPr>
          <p:cNvPr id="6" name="Group 6"/>
          <p:cNvGrpSpPr>
            <a:grpSpLocks noChangeAspect="1"/>
          </p:cNvGrpSpPr>
          <p:nvPr/>
        </p:nvGrpSpPr>
        <p:grpSpPr>
          <a:xfrm>
            <a:off x="11765484" y="3421984"/>
            <a:ext cx="6444400" cy="6419226"/>
            <a:chOff x="0" y="0"/>
            <a:chExt cx="6502400" cy="6477000"/>
          </a:xfrm>
        </p:grpSpPr>
        <p:sp>
          <p:nvSpPr>
            <p:cNvPr id="7" name="Freeform 7"/>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3"/>
              <a:stretch>
                <a:fillRect l="-24665" r="-24665"/>
              </a:stretch>
            </a:blipFill>
          </p:spPr>
          <p:txBody>
            <a:bodyPr/>
            <a:lstStyle/>
            <a:p>
              <a:endParaRPr lang="en-US"/>
            </a:p>
          </p:txBody>
        </p:sp>
        <p:sp>
          <p:nvSpPr>
            <p:cNvPr id="8" name="Freeform 8"/>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FFFF"/>
            </a:solidFill>
          </p:spPr>
          <p:txBody>
            <a:bodyPr/>
            <a:lstStyle/>
            <a:p>
              <a:endParaRPr lang="en-US"/>
            </a:p>
          </p:txBody>
        </p:sp>
      </p:grpSp>
      <p:sp>
        <p:nvSpPr>
          <p:cNvPr id="9" name="TextBox 9"/>
          <p:cNvSpPr txBox="1"/>
          <p:nvPr/>
        </p:nvSpPr>
        <p:spPr>
          <a:xfrm>
            <a:off x="560836" y="3096952"/>
            <a:ext cx="12841049" cy="6647180"/>
          </a:xfrm>
          <a:prstGeom prst="rect">
            <a:avLst/>
          </a:prstGeom>
        </p:spPr>
        <p:txBody>
          <a:bodyPr lIns="0" tIns="0" rIns="0" bIns="0" rtlCol="0" anchor="t">
            <a:spAutoFit/>
          </a:bodyPr>
          <a:lstStyle/>
          <a:p>
            <a:pPr algn="l">
              <a:lnSpc>
                <a:spcPts val="5319"/>
              </a:lnSpc>
            </a:pPr>
            <a:endParaRPr/>
          </a:p>
          <a:p>
            <a:pPr algn="l">
              <a:lnSpc>
                <a:spcPts val="5319"/>
              </a:lnSpc>
            </a:pPr>
            <a:r>
              <a:rPr lang="en-US" sz="3799" i="1">
                <a:solidFill>
                  <a:srgbClr val="000000"/>
                </a:solidFill>
                <a:latin typeface="Montserrat Italics"/>
                <a:ea typeface="Montserrat Italics"/>
                <a:cs typeface="Montserrat Italics"/>
                <a:sym typeface="Montserrat Italics"/>
              </a:rPr>
              <a:t> “I’ve highlighted a few missing details—once updated, I’ll process it quickly so we meet the deadline.”</a:t>
            </a:r>
          </a:p>
          <a:p>
            <a:pPr algn="l">
              <a:lnSpc>
                <a:spcPts val="5319"/>
              </a:lnSpc>
            </a:pPr>
            <a:endParaRPr lang="en-US" sz="3799" i="1">
              <a:solidFill>
                <a:srgbClr val="000000"/>
              </a:solidFill>
              <a:latin typeface="Montserrat Italics"/>
              <a:ea typeface="Montserrat Italics"/>
              <a:cs typeface="Montserrat Italics"/>
              <a:sym typeface="Montserrat Italics"/>
            </a:endParaRPr>
          </a:p>
          <a:p>
            <a:pPr algn="l">
              <a:lnSpc>
                <a:spcPts val="5319"/>
              </a:lnSpc>
            </a:pPr>
            <a:r>
              <a:rPr lang="en-US" sz="3799" b="1">
                <a:solidFill>
                  <a:srgbClr val="000000"/>
                </a:solidFill>
                <a:latin typeface="Montserrat Bold"/>
                <a:ea typeface="Montserrat Bold"/>
                <a:cs typeface="Montserrat Bold"/>
                <a:sym typeface="Montserrat Bold"/>
              </a:rPr>
              <a:t>Note - </a:t>
            </a:r>
          </a:p>
          <a:p>
            <a:pPr marL="820417" lvl="1" indent="-410209" algn="l">
              <a:lnSpc>
                <a:spcPts val="5319"/>
              </a:lnSpc>
              <a:buFont typeface="Arial"/>
              <a:buChar char="•"/>
            </a:pPr>
            <a:r>
              <a:rPr lang="en-US" sz="3799">
                <a:solidFill>
                  <a:srgbClr val="000000"/>
                </a:solidFill>
                <a:latin typeface="Montserrat"/>
                <a:ea typeface="Montserrat"/>
                <a:cs typeface="Montserrat"/>
                <a:sym typeface="Montserrat"/>
              </a:rPr>
              <a:t>“Same message, different mindset.” </a:t>
            </a:r>
          </a:p>
          <a:p>
            <a:pPr marL="820417" lvl="1" indent="-410209" algn="l">
              <a:lnSpc>
                <a:spcPts val="5319"/>
              </a:lnSpc>
              <a:buFont typeface="Arial"/>
              <a:buChar char="•"/>
            </a:pPr>
            <a:r>
              <a:rPr lang="en-US" sz="3799">
                <a:solidFill>
                  <a:srgbClr val="000000"/>
                </a:solidFill>
                <a:latin typeface="Montserrat"/>
                <a:ea typeface="Montserrat"/>
                <a:cs typeface="Montserrat"/>
                <a:sym typeface="Montserrat"/>
              </a:rPr>
              <a:t>“Service mindset improves both results and relationships.” </a:t>
            </a:r>
          </a:p>
          <a:p>
            <a:pPr algn="l">
              <a:lnSpc>
                <a:spcPts val="5319"/>
              </a:lnSpc>
              <a:spcBef>
                <a:spcPct val="0"/>
              </a:spcBef>
            </a:pPr>
            <a:endParaRPr lang="en-US" sz="3799">
              <a:solidFill>
                <a:srgbClr val="000000"/>
              </a:solidFill>
              <a:latin typeface="Montserrat"/>
              <a:ea typeface="Montserrat"/>
              <a:cs typeface="Montserrat"/>
              <a:sym typeface="Montserrat"/>
            </a:endParaRPr>
          </a:p>
        </p:txBody>
      </p:sp>
      <p:sp>
        <p:nvSpPr>
          <p:cNvPr id="10" name="TextBox 10"/>
          <p:cNvSpPr txBox="1"/>
          <p:nvPr/>
        </p:nvSpPr>
        <p:spPr>
          <a:xfrm>
            <a:off x="1028700" y="1424836"/>
            <a:ext cx="14129686" cy="1543052"/>
          </a:xfrm>
          <a:prstGeom prst="rect">
            <a:avLst/>
          </a:prstGeom>
        </p:spPr>
        <p:txBody>
          <a:bodyPr lIns="0" tIns="0" rIns="0" bIns="0" rtlCol="0" anchor="t">
            <a:spAutoFit/>
          </a:bodyPr>
          <a:lstStyle/>
          <a:p>
            <a:pPr algn="ctr">
              <a:lnSpc>
                <a:spcPts val="6299"/>
              </a:lnSpc>
              <a:spcBef>
                <a:spcPct val="0"/>
              </a:spcBef>
            </a:pPr>
            <a:r>
              <a:rPr lang="en-US" sz="4499">
                <a:solidFill>
                  <a:srgbClr val="000000"/>
                </a:solidFill>
                <a:latin typeface="Montserrat"/>
                <a:ea typeface="Montserrat"/>
                <a:cs typeface="Montserrat"/>
                <a:sym typeface="Montserrat"/>
              </a:rPr>
              <a:t>Activity: “Say It Better” - From Transactional to Service Mindset</a:t>
            </a:r>
          </a:p>
        </p:txBody>
      </p:sp>
      <p:sp>
        <p:nvSpPr>
          <p:cNvPr id="11" name="TextBox 11"/>
          <p:cNvSpPr txBox="1"/>
          <p:nvPr/>
        </p:nvSpPr>
        <p:spPr>
          <a:xfrm>
            <a:off x="257099" y="130174"/>
            <a:ext cx="4366076" cy="712472"/>
          </a:xfrm>
          <a:prstGeom prst="rect">
            <a:avLst/>
          </a:prstGeom>
        </p:spPr>
        <p:txBody>
          <a:bodyPr lIns="0" tIns="0" rIns="0" bIns="0" rtlCol="0" anchor="t">
            <a:spAutoFit/>
          </a:bodyPr>
          <a:lstStyle/>
          <a:p>
            <a:pPr algn="ctr">
              <a:lnSpc>
                <a:spcPts val="5879"/>
              </a:lnSpc>
              <a:spcBef>
                <a:spcPct val="0"/>
              </a:spcBef>
            </a:pPr>
            <a:r>
              <a:rPr lang="en-US" sz="4199">
                <a:solidFill>
                  <a:srgbClr val="000000"/>
                </a:solidFill>
                <a:latin typeface="Montserrat"/>
                <a:ea typeface="Montserrat"/>
                <a:cs typeface="Montserrat"/>
                <a:sym typeface="Montserrat"/>
              </a:rPr>
              <a:t>Mini Activity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6331506" y="600219"/>
            <a:ext cx="5394144" cy="771238"/>
          </a:xfrm>
          <a:prstGeom prst="rect">
            <a:avLst/>
          </a:prstGeom>
        </p:spPr>
        <p:txBody>
          <a:bodyPr lIns="0" tIns="0" rIns="0" bIns="0" rtlCol="0" anchor="t">
            <a:spAutoFit/>
          </a:bodyPr>
          <a:lstStyle/>
          <a:p>
            <a:pPr algn="ctr">
              <a:lnSpc>
                <a:spcPts val="6315"/>
              </a:lnSpc>
            </a:pPr>
            <a:r>
              <a:rPr lang="en-US" sz="4511" b="1">
                <a:solidFill>
                  <a:srgbClr val="000000"/>
                </a:solidFill>
                <a:latin typeface="Montserrat Bold"/>
                <a:ea typeface="Montserrat Bold"/>
                <a:cs typeface="Montserrat Bold"/>
                <a:sym typeface="Montserrat Bold"/>
              </a:rPr>
              <a:t>KEY Takeaway</a:t>
            </a:r>
          </a:p>
        </p:txBody>
      </p:sp>
      <p:sp>
        <p:nvSpPr>
          <p:cNvPr id="3" name="Freeform 3"/>
          <p:cNvSpPr/>
          <p:nvPr/>
        </p:nvSpPr>
        <p:spPr>
          <a:xfrm>
            <a:off x="10853173" y="2988544"/>
            <a:ext cx="7152495" cy="6484363"/>
          </a:xfrm>
          <a:custGeom>
            <a:avLst/>
            <a:gdLst/>
            <a:ahLst/>
            <a:cxnLst/>
            <a:rect l="l" t="t" r="r" b="b"/>
            <a:pathLst>
              <a:path w="7152495" h="6484363">
                <a:moveTo>
                  <a:pt x="0" y="0"/>
                </a:moveTo>
                <a:lnTo>
                  <a:pt x="7152495" y="0"/>
                </a:lnTo>
                <a:lnTo>
                  <a:pt x="7152495" y="6484363"/>
                </a:lnTo>
                <a:lnTo>
                  <a:pt x="0" y="6484363"/>
                </a:lnTo>
                <a:lnTo>
                  <a:pt x="0" y="0"/>
                </a:lnTo>
                <a:close/>
              </a:path>
            </a:pathLst>
          </a:custGeom>
          <a:blipFill>
            <a:blip r:embed="rId2"/>
            <a:stretch>
              <a:fillRect l="-17994" r="-17994"/>
            </a:stretch>
          </a:blipFill>
        </p:spPr>
        <p:txBody>
          <a:bodyPr/>
          <a:lstStyle/>
          <a:p>
            <a:endParaRPr lang="en-US"/>
          </a:p>
        </p:txBody>
      </p:sp>
      <p:sp>
        <p:nvSpPr>
          <p:cNvPr id="4" name="TextBox 4"/>
          <p:cNvSpPr txBox="1"/>
          <p:nvPr/>
        </p:nvSpPr>
        <p:spPr>
          <a:xfrm>
            <a:off x="774702" y="2542805"/>
            <a:ext cx="9885745" cy="6930102"/>
          </a:xfrm>
          <a:prstGeom prst="rect">
            <a:avLst/>
          </a:prstGeom>
        </p:spPr>
        <p:txBody>
          <a:bodyPr lIns="0" tIns="0" rIns="0" bIns="0" rtlCol="0" anchor="t">
            <a:spAutoFit/>
          </a:bodyPr>
          <a:lstStyle/>
          <a:p>
            <a:pPr algn="l">
              <a:lnSpc>
                <a:spcPts val="5475"/>
              </a:lnSpc>
            </a:pPr>
            <a:endParaRPr/>
          </a:p>
          <a:p>
            <a:pPr algn="l">
              <a:lnSpc>
                <a:spcPts val="5475"/>
              </a:lnSpc>
            </a:pPr>
            <a:r>
              <a:rPr lang="en-US" sz="3911">
                <a:solidFill>
                  <a:srgbClr val="000000"/>
                </a:solidFill>
                <a:latin typeface="Montserrat"/>
                <a:ea typeface="Montserrat"/>
                <a:cs typeface="Montserrat"/>
                <a:sym typeface="Montserrat"/>
              </a:rPr>
              <a:t>Remember - </a:t>
            </a:r>
          </a:p>
          <a:p>
            <a:pPr algn="l">
              <a:lnSpc>
                <a:spcPts val="5475"/>
              </a:lnSpc>
            </a:pPr>
            <a:endParaRPr lang="en-US" sz="3911">
              <a:solidFill>
                <a:srgbClr val="000000"/>
              </a:solidFill>
              <a:latin typeface="Montserrat"/>
              <a:ea typeface="Montserrat"/>
              <a:cs typeface="Montserrat"/>
              <a:sym typeface="Montserrat"/>
            </a:endParaRPr>
          </a:p>
          <a:p>
            <a:pPr marL="844455" lvl="1" indent="-422228" algn="l">
              <a:lnSpc>
                <a:spcPts val="5475"/>
              </a:lnSpc>
              <a:buFont typeface="Arial"/>
              <a:buChar char="•"/>
            </a:pPr>
            <a:r>
              <a:rPr lang="en-US" sz="3911">
                <a:solidFill>
                  <a:srgbClr val="000000"/>
                </a:solidFill>
                <a:latin typeface="Montserrat"/>
                <a:ea typeface="Montserrat"/>
                <a:cs typeface="Montserrat"/>
                <a:sym typeface="Montserrat"/>
              </a:rPr>
              <a:t>Every email, every document, every interaction is an opportunity to demonstrate this mindset. </a:t>
            </a:r>
          </a:p>
          <a:p>
            <a:pPr algn="l">
              <a:lnSpc>
                <a:spcPts val="5475"/>
              </a:lnSpc>
            </a:pPr>
            <a:endParaRPr lang="en-US" sz="3911">
              <a:solidFill>
                <a:srgbClr val="000000"/>
              </a:solidFill>
              <a:latin typeface="Montserrat"/>
              <a:ea typeface="Montserrat"/>
              <a:cs typeface="Montserrat"/>
              <a:sym typeface="Montserrat"/>
            </a:endParaRPr>
          </a:p>
          <a:p>
            <a:pPr marL="844455" lvl="1" indent="-422228" algn="l">
              <a:lnSpc>
                <a:spcPts val="5475"/>
              </a:lnSpc>
              <a:buFont typeface="Arial"/>
              <a:buChar char="•"/>
            </a:pPr>
            <a:r>
              <a:rPr lang="en-US" sz="3911">
                <a:solidFill>
                  <a:srgbClr val="000000"/>
                </a:solidFill>
                <a:latin typeface="Montserrat"/>
                <a:ea typeface="Montserrat"/>
                <a:cs typeface="Montserrat"/>
                <a:sym typeface="Montserrat"/>
              </a:rPr>
              <a:t>The question is—what experience are you creating for the researcher? </a:t>
            </a:r>
          </a:p>
          <a:p>
            <a:pPr algn="ctr">
              <a:lnSpc>
                <a:spcPts val="5475"/>
              </a:lnSpc>
            </a:pPr>
            <a:endParaRPr lang="en-US" sz="3911">
              <a:solidFill>
                <a:srgbClr val="000000"/>
              </a:solidFill>
              <a:latin typeface="Montserrat"/>
              <a:ea typeface="Montserrat"/>
              <a:cs typeface="Montserrat"/>
              <a:sym typeface="Montserrat"/>
            </a:endParaRPr>
          </a:p>
        </p:txBody>
      </p:sp>
      <p:sp>
        <p:nvSpPr>
          <p:cNvPr id="5" name="TextBox 5"/>
          <p:cNvSpPr txBox="1"/>
          <p:nvPr/>
        </p:nvSpPr>
        <p:spPr>
          <a:xfrm>
            <a:off x="1028700" y="1295256"/>
            <a:ext cx="16569352" cy="2062827"/>
          </a:xfrm>
          <a:prstGeom prst="rect">
            <a:avLst/>
          </a:prstGeom>
        </p:spPr>
        <p:txBody>
          <a:bodyPr lIns="0" tIns="0" rIns="0" bIns="0" rtlCol="0" anchor="t">
            <a:spAutoFit/>
          </a:bodyPr>
          <a:lstStyle/>
          <a:p>
            <a:pPr algn="l">
              <a:lnSpc>
                <a:spcPts val="5475"/>
              </a:lnSpc>
            </a:pPr>
            <a:r>
              <a:rPr lang="en-US" sz="3911">
                <a:solidFill>
                  <a:srgbClr val="000000"/>
                </a:solidFill>
                <a:latin typeface="Montserrat"/>
                <a:ea typeface="Montserrat"/>
                <a:cs typeface="Montserrat"/>
                <a:sym typeface="Montserrat"/>
              </a:rPr>
              <a:t> </a:t>
            </a:r>
          </a:p>
          <a:p>
            <a:pPr algn="l">
              <a:lnSpc>
                <a:spcPts val="5475"/>
              </a:lnSpc>
            </a:pPr>
            <a:r>
              <a:rPr lang="en-US" sz="3911" b="1">
                <a:solidFill>
                  <a:srgbClr val="000000"/>
                </a:solidFill>
                <a:latin typeface="Montserrat Bold"/>
                <a:ea typeface="Montserrat Bold"/>
                <a:cs typeface="Montserrat Bold"/>
                <a:sym typeface="Montserrat Bold"/>
              </a:rPr>
              <a:t>Service Mindset</a:t>
            </a:r>
            <a:r>
              <a:rPr lang="en-US" sz="3911">
                <a:solidFill>
                  <a:srgbClr val="000000"/>
                </a:solidFill>
                <a:latin typeface="Montserrat"/>
                <a:ea typeface="Montserrat"/>
                <a:cs typeface="Montserrat"/>
                <a:sym typeface="Montserrat"/>
              </a:rPr>
              <a:t> = </a:t>
            </a:r>
            <a:r>
              <a:rPr lang="en-US" sz="3911" i="1">
                <a:solidFill>
                  <a:srgbClr val="000000"/>
                </a:solidFill>
                <a:latin typeface="Montserrat Italics"/>
                <a:ea typeface="Montserrat Italics"/>
                <a:cs typeface="Montserrat Italics"/>
                <a:sym typeface="Montserrat Italics"/>
              </a:rPr>
              <a:t>Intention + Ownership + Excellence + Empathy</a:t>
            </a:r>
          </a:p>
          <a:p>
            <a:pPr algn="ctr">
              <a:lnSpc>
                <a:spcPts val="5475"/>
              </a:lnSpc>
            </a:pPr>
            <a:endParaRPr lang="en-US" sz="3911" i="1">
              <a:solidFill>
                <a:srgbClr val="000000"/>
              </a:solidFill>
              <a:latin typeface="Montserrat Italics"/>
              <a:ea typeface="Montserrat Italics"/>
              <a:cs typeface="Montserrat Italics"/>
              <a:sym typeface="Montserrat Itali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393536"/>
        </a:solidFill>
        <a:effectLst/>
      </p:bgPr>
    </p:bg>
    <p:spTree>
      <p:nvGrpSpPr>
        <p:cNvPr id="1" name=""/>
        <p:cNvGrpSpPr/>
        <p:nvPr/>
      </p:nvGrpSpPr>
      <p:grpSpPr>
        <a:xfrm>
          <a:off x="0" y="0"/>
          <a:ext cx="0" cy="0"/>
          <a:chOff x="0" y="0"/>
          <a:chExt cx="0" cy="0"/>
        </a:xfrm>
      </p:grpSpPr>
      <p:sp>
        <p:nvSpPr>
          <p:cNvPr id="2" name="TextBox 2"/>
          <p:cNvSpPr txBox="1"/>
          <p:nvPr/>
        </p:nvSpPr>
        <p:spPr>
          <a:xfrm>
            <a:off x="2253928" y="200661"/>
            <a:ext cx="12840593" cy="828039"/>
          </a:xfrm>
          <a:prstGeom prst="rect">
            <a:avLst/>
          </a:prstGeom>
        </p:spPr>
        <p:txBody>
          <a:bodyPr lIns="0" tIns="0" rIns="0" bIns="0" rtlCol="0" anchor="t">
            <a:spAutoFit/>
          </a:bodyPr>
          <a:lstStyle/>
          <a:p>
            <a:pPr algn="l">
              <a:lnSpc>
                <a:spcPts val="6860"/>
              </a:lnSpc>
              <a:spcBef>
                <a:spcPct val="0"/>
              </a:spcBef>
            </a:pPr>
            <a:r>
              <a:rPr lang="en-US" sz="4900">
                <a:solidFill>
                  <a:srgbClr val="FFFFFF"/>
                </a:solidFill>
                <a:latin typeface="Montserrat"/>
                <a:ea typeface="Montserrat"/>
                <a:cs typeface="Montserrat"/>
                <a:sym typeface="Montserrat"/>
              </a:rPr>
              <a:t>CASE STUDY: “THE DELAYED APPROVAL”</a:t>
            </a:r>
          </a:p>
        </p:txBody>
      </p:sp>
      <p:sp>
        <p:nvSpPr>
          <p:cNvPr id="3" name="TextBox 3"/>
          <p:cNvSpPr txBox="1"/>
          <p:nvPr/>
        </p:nvSpPr>
        <p:spPr>
          <a:xfrm>
            <a:off x="523875" y="1352232"/>
            <a:ext cx="17259300" cy="8895843"/>
          </a:xfrm>
          <a:prstGeom prst="rect">
            <a:avLst/>
          </a:prstGeom>
        </p:spPr>
        <p:txBody>
          <a:bodyPr lIns="0" tIns="0" rIns="0" bIns="0" rtlCol="0" anchor="t">
            <a:spAutoFit/>
          </a:bodyPr>
          <a:lstStyle/>
          <a:p>
            <a:pPr algn="ctr">
              <a:lnSpc>
                <a:spcPts val="4492"/>
              </a:lnSpc>
            </a:pPr>
            <a:r>
              <a:rPr lang="en-US" sz="3208" b="1">
                <a:solidFill>
                  <a:srgbClr val="FFFFFF"/>
                </a:solidFill>
                <a:latin typeface="Montserrat Bold"/>
                <a:ea typeface="Montserrat Bold"/>
                <a:cs typeface="Montserrat Bold"/>
                <a:sym typeface="Montserrat Bold"/>
              </a:rPr>
              <a:t>Scenario:</a:t>
            </a:r>
          </a:p>
          <a:p>
            <a:pPr algn="ctr">
              <a:lnSpc>
                <a:spcPts val="4492"/>
              </a:lnSpc>
            </a:pPr>
            <a:endParaRPr lang="en-US" sz="3208" b="1">
              <a:solidFill>
                <a:srgbClr val="FFFFFF"/>
              </a:solidFill>
              <a:latin typeface="Montserrat Bold"/>
              <a:ea typeface="Montserrat Bold"/>
              <a:cs typeface="Montserrat Bold"/>
              <a:sym typeface="Montserrat Bold"/>
            </a:endParaRPr>
          </a:p>
          <a:p>
            <a:pPr algn="l">
              <a:lnSpc>
                <a:spcPts val="4492"/>
              </a:lnSpc>
            </a:pPr>
            <a:r>
              <a:rPr lang="en-US" sz="3208">
                <a:solidFill>
                  <a:srgbClr val="FFFFFF"/>
                </a:solidFill>
                <a:latin typeface="Montserrat"/>
                <a:ea typeface="Montserrat"/>
                <a:cs typeface="Montserrat"/>
                <a:sym typeface="Montserrat"/>
              </a:rPr>
              <a:t> A researcher submits a request for procurement approval 3 days before a deadline.</a:t>
            </a:r>
          </a:p>
          <a:p>
            <a:pPr algn="ctr">
              <a:lnSpc>
                <a:spcPts val="4492"/>
              </a:lnSpc>
            </a:pPr>
            <a:endParaRPr lang="en-US" sz="3208">
              <a:solidFill>
                <a:srgbClr val="FFFFFF"/>
              </a:solidFill>
              <a:latin typeface="Montserrat"/>
              <a:ea typeface="Montserrat"/>
              <a:cs typeface="Montserrat"/>
              <a:sym typeface="Montserrat"/>
            </a:endParaRPr>
          </a:p>
          <a:p>
            <a:pPr algn="l">
              <a:lnSpc>
                <a:spcPts val="4492"/>
              </a:lnSpc>
            </a:pPr>
            <a:r>
              <a:rPr lang="en-US" sz="3208">
                <a:solidFill>
                  <a:srgbClr val="FFFFFF"/>
                </a:solidFill>
                <a:latin typeface="Montserrat"/>
                <a:ea typeface="Montserrat"/>
                <a:cs typeface="Montserrat"/>
                <a:sym typeface="Montserrat"/>
              </a:rPr>
              <a:t> The administrator notices:</a:t>
            </a:r>
          </a:p>
          <a:p>
            <a:pPr marL="692760" lvl="1" indent="-346380" algn="l">
              <a:lnSpc>
                <a:spcPts val="4492"/>
              </a:lnSpc>
              <a:buFont typeface="Arial"/>
              <a:buChar char="•"/>
            </a:pPr>
            <a:r>
              <a:rPr lang="en-US" sz="3208">
                <a:solidFill>
                  <a:srgbClr val="FFFFFF"/>
                </a:solidFill>
                <a:latin typeface="Montserrat"/>
                <a:ea typeface="Montserrat"/>
                <a:cs typeface="Montserrat"/>
                <a:sym typeface="Montserrat"/>
              </a:rPr>
              <a:t>Missing budget code </a:t>
            </a:r>
          </a:p>
          <a:p>
            <a:pPr marL="692760" lvl="1" indent="-346380" algn="l">
              <a:lnSpc>
                <a:spcPts val="4492"/>
              </a:lnSpc>
              <a:buFont typeface="Arial"/>
              <a:buChar char="•"/>
            </a:pPr>
            <a:r>
              <a:rPr lang="en-US" sz="3208">
                <a:solidFill>
                  <a:srgbClr val="FFFFFF"/>
                </a:solidFill>
                <a:latin typeface="Montserrat"/>
                <a:ea typeface="Montserrat"/>
                <a:cs typeface="Montserrat"/>
                <a:sym typeface="Montserrat"/>
              </a:rPr>
              <a:t>Incorrect figures </a:t>
            </a:r>
          </a:p>
          <a:p>
            <a:pPr marL="692760" lvl="1" indent="-346380" algn="l">
              <a:lnSpc>
                <a:spcPts val="4492"/>
              </a:lnSpc>
              <a:buFont typeface="Arial"/>
              <a:buChar char="•"/>
            </a:pPr>
            <a:r>
              <a:rPr lang="en-US" sz="3208">
                <a:solidFill>
                  <a:srgbClr val="FFFFFF"/>
                </a:solidFill>
                <a:latin typeface="Montserrat"/>
                <a:ea typeface="Montserrat"/>
                <a:cs typeface="Montserrat"/>
                <a:sym typeface="Montserrat"/>
              </a:rPr>
              <a:t>Incomplete documentation </a:t>
            </a:r>
          </a:p>
          <a:p>
            <a:pPr algn="ctr">
              <a:lnSpc>
                <a:spcPts val="4492"/>
              </a:lnSpc>
            </a:pPr>
            <a:endParaRPr lang="en-US" sz="3208">
              <a:solidFill>
                <a:srgbClr val="FFFFFF"/>
              </a:solidFill>
              <a:latin typeface="Montserrat"/>
              <a:ea typeface="Montserrat"/>
              <a:cs typeface="Montserrat"/>
              <a:sym typeface="Montserrat"/>
            </a:endParaRPr>
          </a:p>
          <a:p>
            <a:pPr algn="l">
              <a:lnSpc>
                <a:spcPts val="4492"/>
              </a:lnSpc>
            </a:pPr>
            <a:r>
              <a:rPr lang="en-US" sz="3208">
                <a:solidFill>
                  <a:srgbClr val="FFFFFF"/>
                </a:solidFill>
                <a:latin typeface="Montserrat"/>
                <a:ea typeface="Montserrat"/>
                <a:cs typeface="Montserrat"/>
                <a:sym typeface="Montserrat"/>
              </a:rPr>
              <a:t>The administrator is also busy and decides to delay response.</a:t>
            </a:r>
          </a:p>
          <a:p>
            <a:pPr algn="ctr">
              <a:lnSpc>
                <a:spcPts val="4492"/>
              </a:lnSpc>
            </a:pPr>
            <a:endParaRPr lang="en-US" sz="3208">
              <a:solidFill>
                <a:srgbClr val="FFFFFF"/>
              </a:solidFill>
              <a:latin typeface="Montserrat"/>
              <a:ea typeface="Montserrat"/>
              <a:cs typeface="Montserrat"/>
              <a:sym typeface="Montserrat"/>
            </a:endParaRPr>
          </a:p>
          <a:p>
            <a:pPr algn="l">
              <a:lnSpc>
                <a:spcPts val="4492"/>
              </a:lnSpc>
            </a:pPr>
            <a:r>
              <a:rPr lang="en-US" sz="3208" b="1">
                <a:solidFill>
                  <a:srgbClr val="FFFFFF"/>
                </a:solidFill>
                <a:latin typeface="Montserrat Bold"/>
                <a:ea typeface="Montserrat Bold"/>
                <a:cs typeface="Montserrat Bold"/>
                <a:sym typeface="Montserrat Bold"/>
              </a:rPr>
              <a:t>Outcome:</a:t>
            </a:r>
          </a:p>
          <a:p>
            <a:pPr marL="692760" lvl="1" indent="-346380" algn="l">
              <a:lnSpc>
                <a:spcPts val="4492"/>
              </a:lnSpc>
              <a:buFont typeface="Arial"/>
              <a:buChar char="•"/>
            </a:pPr>
            <a:r>
              <a:rPr lang="en-US" sz="3208">
                <a:solidFill>
                  <a:srgbClr val="FFFFFF"/>
                </a:solidFill>
                <a:latin typeface="Montserrat"/>
                <a:ea typeface="Montserrat"/>
                <a:cs typeface="Montserrat"/>
                <a:sym typeface="Montserrat"/>
              </a:rPr>
              <a:t>Deadline is missed </a:t>
            </a:r>
          </a:p>
          <a:p>
            <a:pPr marL="692760" lvl="1" indent="-346380" algn="l">
              <a:lnSpc>
                <a:spcPts val="4492"/>
              </a:lnSpc>
              <a:buFont typeface="Arial"/>
              <a:buChar char="•"/>
            </a:pPr>
            <a:r>
              <a:rPr lang="en-US" sz="3208">
                <a:solidFill>
                  <a:srgbClr val="FFFFFF"/>
                </a:solidFill>
                <a:latin typeface="Montserrat"/>
                <a:ea typeface="Montserrat"/>
                <a:cs typeface="Montserrat"/>
                <a:sym typeface="Montserrat"/>
              </a:rPr>
              <a:t>Researcher is frustrated </a:t>
            </a:r>
          </a:p>
          <a:p>
            <a:pPr marL="692760" lvl="1" indent="-346380" algn="l">
              <a:lnSpc>
                <a:spcPts val="4492"/>
              </a:lnSpc>
              <a:buFont typeface="Arial"/>
              <a:buChar char="•"/>
            </a:pPr>
            <a:r>
              <a:rPr lang="en-US" sz="3208">
                <a:solidFill>
                  <a:srgbClr val="FFFFFF"/>
                </a:solidFill>
                <a:latin typeface="Montserrat"/>
                <a:ea typeface="Montserrat"/>
                <a:cs typeface="Montserrat"/>
                <a:sym typeface="Montserrat"/>
              </a:rPr>
              <a:t>Blame is placed on admin team </a:t>
            </a:r>
          </a:p>
          <a:p>
            <a:pPr algn="ctr">
              <a:lnSpc>
                <a:spcPts val="3963"/>
              </a:lnSpc>
              <a:spcBef>
                <a:spcPct val="0"/>
              </a:spcBef>
            </a:pPr>
            <a:endParaRPr lang="en-US" sz="3208">
              <a:solidFill>
                <a:srgbClr val="FFFFFF"/>
              </a:solidFill>
              <a:latin typeface="Montserrat"/>
              <a:ea typeface="Montserrat"/>
              <a:cs typeface="Montserrat"/>
              <a:sym typeface="Montserra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626953"/>
        </a:solidFill>
        <a:effectLst/>
      </p:bgPr>
    </p:bg>
    <p:spTree>
      <p:nvGrpSpPr>
        <p:cNvPr id="1" name=""/>
        <p:cNvGrpSpPr/>
        <p:nvPr/>
      </p:nvGrpSpPr>
      <p:grpSpPr>
        <a:xfrm>
          <a:off x="0" y="0"/>
          <a:ext cx="0" cy="0"/>
          <a:chOff x="0" y="0"/>
          <a:chExt cx="0" cy="0"/>
        </a:xfrm>
      </p:grpSpPr>
      <p:sp>
        <p:nvSpPr>
          <p:cNvPr id="2" name="TextBox 2"/>
          <p:cNvSpPr txBox="1"/>
          <p:nvPr/>
        </p:nvSpPr>
        <p:spPr>
          <a:xfrm>
            <a:off x="2253928" y="571818"/>
            <a:ext cx="14433872" cy="828039"/>
          </a:xfrm>
          <a:prstGeom prst="rect">
            <a:avLst/>
          </a:prstGeom>
        </p:spPr>
        <p:txBody>
          <a:bodyPr wrap="square" lIns="0" tIns="0" rIns="0" bIns="0" rtlCol="0" anchor="t">
            <a:spAutoFit/>
          </a:bodyPr>
          <a:lstStyle/>
          <a:p>
            <a:pPr algn="l">
              <a:lnSpc>
                <a:spcPts val="6860"/>
              </a:lnSpc>
              <a:spcBef>
                <a:spcPct val="0"/>
              </a:spcBef>
            </a:pPr>
            <a:r>
              <a:rPr lang="en-US" sz="4900" dirty="0">
                <a:solidFill>
                  <a:srgbClr val="FFFFFF"/>
                </a:solidFill>
                <a:latin typeface="Montserrat"/>
                <a:ea typeface="Montserrat"/>
                <a:cs typeface="Montserrat"/>
                <a:sym typeface="Montserrat"/>
              </a:rPr>
              <a:t>CASE STUDY: “THE DELAYED APPROVAL”</a:t>
            </a:r>
          </a:p>
        </p:txBody>
      </p:sp>
      <p:sp>
        <p:nvSpPr>
          <p:cNvPr id="3" name="TextBox 3"/>
          <p:cNvSpPr txBox="1"/>
          <p:nvPr/>
        </p:nvSpPr>
        <p:spPr>
          <a:xfrm>
            <a:off x="1931151" y="2337833"/>
            <a:ext cx="12639295" cy="6085968"/>
          </a:xfrm>
          <a:prstGeom prst="rect">
            <a:avLst/>
          </a:prstGeom>
        </p:spPr>
        <p:txBody>
          <a:bodyPr lIns="0" tIns="0" rIns="0" bIns="0" rtlCol="0" anchor="t">
            <a:spAutoFit/>
          </a:bodyPr>
          <a:lstStyle/>
          <a:p>
            <a:pPr algn="l">
              <a:lnSpc>
                <a:spcPts val="4492"/>
              </a:lnSpc>
            </a:pPr>
            <a:r>
              <a:rPr lang="en-US" sz="3208" b="1" dirty="0">
                <a:solidFill>
                  <a:srgbClr val="FFFFFF"/>
                </a:solidFill>
                <a:latin typeface="Montserrat Bold"/>
                <a:ea typeface="Montserrat Bold"/>
                <a:cs typeface="Montserrat Bold"/>
                <a:sym typeface="Montserrat Bold"/>
              </a:rPr>
              <a:t>Group Task ( Discuss):</a:t>
            </a:r>
          </a:p>
          <a:p>
            <a:pPr algn="l">
              <a:lnSpc>
                <a:spcPts val="4492"/>
              </a:lnSpc>
            </a:pPr>
            <a:endParaRPr lang="en-US" sz="3208" b="1" dirty="0">
              <a:solidFill>
                <a:srgbClr val="FFFFFF"/>
              </a:solidFill>
              <a:latin typeface="Montserrat Bold"/>
              <a:ea typeface="Montserrat Bold"/>
              <a:cs typeface="Montserrat Bold"/>
              <a:sym typeface="Montserrat Bold"/>
            </a:endParaRPr>
          </a:p>
          <a:p>
            <a:pPr algn="l">
              <a:lnSpc>
                <a:spcPts val="4492"/>
              </a:lnSpc>
            </a:pPr>
            <a:endParaRPr lang="en-US" sz="3208" b="1" dirty="0">
              <a:solidFill>
                <a:srgbClr val="FFFFFF"/>
              </a:solidFill>
              <a:latin typeface="Montserrat Bold"/>
              <a:ea typeface="Montserrat Bold"/>
              <a:cs typeface="Montserrat Bold"/>
              <a:sym typeface="Montserrat Bold"/>
            </a:endParaRPr>
          </a:p>
          <a:p>
            <a:pPr marL="692760" lvl="1" indent="-346380" algn="l">
              <a:lnSpc>
                <a:spcPts val="4492"/>
              </a:lnSpc>
              <a:buAutoNum type="arabicPeriod"/>
            </a:pPr>
            <a:r>
              <a:rPr lang="en-US" sz="3208" b="1" dirty="0">
                <a:solidFill>
                  <a:srgbClr val="FFFFFF"/>
                </a:solidFill>
                <a:latin typeface="Montserrat Bold"/>
                <a:ea typeface="Montserrat Bold"/>
                <a:cs typeface="Montserrat Bold"/>
                <a:sym typeface="Montserrat Bold"/>
              </a:rPr>
              <a:t>What went wrong? </a:t>
            </a:r>
          </a:p>
          <a:p>
            <a:pPr algn="l">
              <a:lnSpc>
                <a:spcPts val="4492"/>
              </a:lnSpc>
            </a:pPr>
            <a:endParaRPr lang="en-US" sz="3208" b="1" dirty="0">
              <a:solidFill>
                <a:srgbClr val="FFFFFF"/>
              </a:solidFill>
              <a:latin typeface="Montserrat Bold"/>
              <a:ea typeface="Montserrat Bold"/>
              <a:cs typeface="Montserrat Bold"/>
              <a:sym typeface="Montserrat Bold"/>
            </a:endParaRPr>
          </a:p>
          <a:p>
            <a:pPr marL="692760" lvl="1" indent="-346380" algn="l">
              <a:lnSpc>
                <a:spcPts val="4492"/>
              </a:lnSpc>
              <a:buAutoNum type="arabicPeriod"/>
            </a:pPr>
            <a:r>
              <a:rPr lang="en-US" sz="3208" dirty="0">
                <a:solidFill>
                  <a:srgbClr val="FFFFFF"/>
                </a:solidFill>
                <a:latin typeface="Montserrat"/>
                <a:ea typeface="Montserrat"/>
                <a:cs typeface="Montserrat"/>
                <a:sym typeface="Montserrat"/>
              </a:rPr>
              <a:t>W</a:t>
            </a:r>
            <a:r>
              <a:rPr lang="en-US" sz="3208" b="1" dirty="0">
                <a:solidFill>
                  <a:srgbClr val="FFFFFF"/>
                </a:solidFill>
                <a:latin typeface="Montserrat Bold"/>
                <a:ea typeface="Montserrat Bold"/>
                <a:cs typeface="Montserrat Bold"/>
                <a:sym typeface="Montserrat Bold"/>
              </a:rPr>
              <a:t>hich service mindset </a:t>
            </a:r>
            <a:r>
              <a:rPr lang="en-US" sz="3208" b="1" dirty="0" err="1">
                <a:solidFill>
                  <a:srgbClr val="FFFFFF"/>
                </a:solidFill>
                <a:latin typeface="Montserrat Bold"/>
                <a:ea typeface="Montserrat Bold"/>
                <a:cs typeface="Montserrat Bold"/>
                <a:sym typeface="Montserrat Bold"/>
              </a:rPr>
              <a:t>behaviours</a:t>
            </a:r>
            <a:r>
              <a:rPr lang="en-US" sz="3208" b="1" dirty="0">
                <a:solidFill>
                  <a:srgbClr val="FFFFFF"/>
                </a:solidFill>
                <a:latin typeface="Montserrat Bold"/>
                <a:ea typeface="Montserrat Bold"/>
                <a:cs typeface="Montserrat Bold"/>
                <a:sym typeface="Montserrat Bold"/>
              </a:rPr>
              <a:t> were missing? </a:t>
            </a:r>
          </a:p>
          <a:p>
            <a:pPr algn="l">
              <a:lnSpc>
                <a:spcPts val="4492"/>
              </a:lnSpc>
            </a:pPr>
            <a:endParaRPr lang="en-US" sz="3208" b="1" dirty="0">
              <a:solidFill>
                <a:srgbClr val="FFFFFF"/>
              </a:solidFill>
              <a:latin typeface="Montserrat Bold"/>
              <a:ea typeface="Montserrat Bold"/>
              <a:cs typeface="Montserrat Bold"/>
              <a:sym typeface="Montserrat Bold"/>
            </a:endParaRPr>
          </a:p>
          <a:p>
            <a:pPr marL="692760" lvl="1" indent="-346380" algn="l">
              <a:lnSpc>
                <a:spcPts val="4492"/>
              </a:lnSpc>
              <a:buAutoNum type="arabicPeriod"/>
            </a:pPr>
            <a:r>
              <a:rPr lang="en-US" sz="3208" dirty="0">
                <a:solidFill>
                  <a:srgbClr val="FFFFFF"/>
                </a:solidFill>
                <a:latin typeface="Montserrat"/>
                <a:ea typeface="Montserrat"/>
                <a:cs typeface="Montserrat"/>
                <a:sym typeface="Montserrat"/>
              </a:rPr>
              <a:t>W</a:t>
            </a:r>
            <a:r>
              <a:rPr lang="en-US" sz="3208" b="1" dirty="0">
                <a:solidFill>
                  <a:srgbClr val="FFFFFF"/>
                </a:solidFill>
                <a:latin typeface="Montserrat Bold"/>
                <a:ea typeface="Montserrat Bold"/>
                <a:cs typeface="Montserrat Bold"/>
                <a:sym typeface="Montserrat Bold"/>
              </a:rPr>
              <a:t>hat should the administrator have done differently? </a:t>
            </a:r>
          </a:p>
          <a:p>
            <a:pPr algn="l">
              <a:lnSpc>
                <a:spcPts val="4492"/>
              </a:lnSpc>
            </a:pPr>
            <a:endParaRPr lang="en-US" sz="3208" b="1" dirty="0">
              <a:solidFill>
                <a:srgbClr val="FFFFFF"/>
              </a:solidFill>
              <a:latin typeface="Montserrat Bold"/>
              <a:ea typeface="Montserrat Bold"/>
              <a:cs typeface="Montserrat Bold"/>
              <a:sym typeface="Montserrat Bold"/>
            </a:endParaRPr>
          </a:p>
          <a:p>
            <a:pPr marL="692760" lvl="1" indent="-346380" algn="l">
              <a:lnSpc>
                <a:spcPts val="4492"/>
              </a:lnSpc>
              <a:buAutoNum type="arabicPeriod"/>
            </a:pPr>
            <a:r>
              <a:rPr lang="en-US" sz="3208" dirty="0">
                <a:solidFill>
                  <a:srgbClr val="FFFFFF"/>
                </a:solidFill>
                <a:latin typeface="Montserrat"/>
                <a:ea typeface="Montserrat"/>
                <a:cs typeface="Montserrat"/>
                <a:sym typeface="Montserrat"/>
              </a:rPr>
              <a:t>H</a:t>
            </a:r>
            <a:r>
              <a:rPr lang="en-US" sz="3208" b="1" dirty="0">
                <a:solidFill>
                  <a:srgbClr val="FFFFFF"/>
                </a:solidFill>
                <a:latin typeface="Montserrat Bold"/>
                <a:ea typeface="Montserrat Bold"/>
                <a:cs typeface="Montserrat Bold"/>
                <a:sym typeface="Montserrat Bold"/>
              </a:rPr>
              <a:t>ow could this situation be prevented in future? </a:t>
            </a:r>
          </a:p>
          <a:p>
            <a:pPr algn="l">
              <a:lnSpc>
                <a:spcPts val="3963"/>
              </a:lnSpc>
            </a:pPr>
            <a:endParaRPr lang="en-US" sz="3208" b="1" dirty="0">
              <a:solidFill>
                <a:srgbClr val="FFFFFF"/>
              </a:solidFill>
              <a:latin typeface="Montserrat Bold"/>
              <a:ea typeface="Montserrat Bold"/>
              <a:cs typeface="Montserrat Bold"/>
              <a:sym typeface="Montserrat Bold"/>
            </a:endParaRPr>
          </a:p>
        </p:txBody>
      </p:sp>
      <p:sp>
        <p:nvSpPr>
          <p:cNvPr id="4" name="TextBox 4"/>
          <p:cNvSpPr txBox="1"/>
          <p:nvPr/>
        </p:nvSpPr>
        <p:spPr>
          <a:xfrm>
            <a:off x="1028700" y="8376176"/>
            <a:ext cx="16098149" cy="1090074"/>
          </a:xfrm>
          <a:prstGeom prst="rect">
            <a:avLst/>
          </a:prstGeom>
        </p:spPr>
        <p:txBody>
          <a:bodyPr lIns="0" tIns="0" rIns="0" bIns="0" rtlCol="0" anchor="t">
            <a:spAutoFit/>
          </a:bodyPr>
          <a:lstStyle/>
          <a:p>
            <a:pPr algn="l">
              <a:lnSpc>
                <a:spcPts val="4492"/>
              </a:lnSpc>
            </a:pPr>
            <a:endParaRPr/>
          </a:p>
          <a:p>
            <a:pPr algn="l">
              <a:lnSpc>
                <a:spcPts val="4492"/>
              </a:lnSpc>
            </a:pPr>
            <a:r>
              <a:rPr lang="en-US" sz="3208" b="1">
                <a:solidFill>
                  <a:srgbClr val="FFFFFF"/>
                </a:solidFill>
                <a:latin typeface="Montserrat Bold"/>
                <a:ea typeface="Montserrat Bold"/>
                <a:cs typeface="Montserrat Bold"/>
                <a:sym typeface="Montserrat Bold"/>
              </a:rPr>
              <a:t>Each Group has 07 minutes to disccuss, and 02 minutes to each present.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4695550" y="942975"/>
            <a:ext cx="8896901" cy="771238"/>
          </a:xfrm>
          <a:prstGeom prst="rect">
            <a:avLst/>
          </a:prstGeom>
        </p:spPr>
        <p:txBody>
          <a:bodyPr lIns="0" tIns="0" rIns="0" bIns="0" rtlCol="0" anchor="t">
            <a:spAutoFit/>
          </a:bodyPr>
          <a:lstStyle/>
          <a:p>
            <a:pPr algn="ctr">
              <a:lnSpc>
                <a:spcPts val="6315"/>
              </a:lnSpc>
            </a:pPr>
            <a:r>
              <a:rPr lang="en-US" sz="4511" b="1">
                <a:solidFill>
                  <a:srgbClr val="000000"/>
                </a:solidFill>
                <a:latin typeface="Montserrat Bold"/>
                <a:ea typeface="Montserrat Bold"/>
                <a:cs typeface="Montserrat Bold"/>
                <a:sym typeface="Montserrat Bold"/>
              </a:rPr>
              <a:t>Key Takeaways</a:t>
            </a:r>
          </a:p>
        </p:txBody>
      </p:sp>
      <p:sp>
        <p:nvSpPr>
          <p:cNvPr id="3" name="Freeform 3"/>
          <p:cNvSpPr/>
          <p:nvPr/>
        </p:nvSpPr>
        <p:spPr>
          <a:xfrm>
            <a:off x="12649489" y="2945178"/>
            <a:ext cx="4849663" cy="4396644"/>
          </a:xfrm>
          <a:custGeom>
            <a:avLst/>
            <a:gdLst/>
            <a:ahLst/>
            <a:cxnLst/>
            <a:rect l="l" t="t" r="r" b="b"/>
            <a:pathLst>
              <a:path w="4849663" h="4396644">
                <a:moveTo>
                  <a:pt x="0" y="0"/>
                </a:moveTo>
                <a:lnTo>
                  <a:pt x="4849663" y="0"/>
                </a:lnTo>
                <a:lnTo>
                  <a:pt x="4849663" y="4396644"/>
                </a:lnTo>
                <a:lnTo>
                  <a:pt x="0" y="4396644"/>
                </a:lnTo>
                <a:lnTo>
                  <a:pt x="0" y="0"/>
                </a:lnTo>
                <a:close/>
              </a:path>
            </a:pathLst>
          </a:custGeom>
          <a:blipFill>
            <a:blip r:embed="rId2"/>
            <a:stretch>
              <a:fillRect l="-18873"/>
            </a:stretch>
          </a:blipFill>
        </p:spPr>
        <p:txBody>
          <a:bodyPr/>
          <a:lstStyle/>
          <a:p>
            <a:endParaRPr lang="en-US"/>
          </a:p>
        </p:txBody>
      </p:sp>
      <p:sp>
        <p:nvSpPr>
          <p:cNvPr id="4" name="TextBox 4"/>
          <p:cNvSpPr txBox="1"/>
          <p:nvPr/>
        </p:nvSpPr>
        <p:spPr>
          <a:xfrm>
            <a:off x="1028700" y="1986568"/>
            <a:ext cx="11396208" cy="7271732"/>
          </a:xfrm>
          <a:prstGeom prst="rect">
            <a:avLst/>
          </a:prstGeom>
        </p:spPr>
        <p:txBody>
          <a:bodyPr lIns="0" tIns="0" rIns="0" bIns="0" rtlCol="0" anchor="t">
            <a:spAutoFit/>
          </a:bodyPr>
          <a:lstStyle/>
          <a:p>
            <a:pPr marL="693329" lvl="1" indent="-346664" algn="l">
              <a:lnSpc>
                <a:spcPts val="4495"/>
              </a:lnSpc>
              <a:buFont typeface="Arial"/>
              <a:buChar char="•"/>
            </a:pPr>
            <a:r>
              <a:rPr lang="en-US" sz="3211">
                <a:solidFill>
                  <a:srgbClr val="000000"/>
                </a:solidFill>
                <a:latin typeface="Montserrat"/>
                <a:ea typeface="Montserrat"/>
                <a:cs typeface="Montserrat"/>
                <a:sym typeface="Montserrat"/>
              </a:rPr>
              <a:t>Administrative professionals are essential to IITA’S research success</a:t>
            </a:r>
          </a:p>
          <a:p>
            <a:pPr algn="l">
              <a:lnSpc>
                <a:spcPts val="4495"/>
              </a:lnSpc>
            </a:pPr>
            <a:endParaRPr lang="en-US" sz="3211">
              <a:solidFill>
                <a:srgbClr val="000000"/>
              </a:solidFill>
              <a:latin typeface="Montserrat"/>
              <a:ea typeface="Montserrat"/>
              <a:cs typeface="Montserrat"/>
              <a:sym typeface="Montserrat"/>
            </a:endParaRPr>
          </a:p>
          <a:p>
            <a:pPr marL="693329" lvl="1" indent="-346664" algn="l">
              <a:lnSpc>
                <a:spcPts val="4495"/>
              </a:lnSpc>
              <a:buFont typeface="Arial"/>
              <a:buChar char="•"/>
            </a:pPr>
            <a:r>
              <a:rPr lang="en-US" sz="3211">
                <a:solidFill>
                  <a:srgbClr val="000000"/>
                </a:solidFill>
                <a:latin typeface="Montserrat"/>
                <a:ea typeface="Montserrat"/>
                <a:cs typeface="Montserrat"/>
                <a:sym typeface="Montserrat"/>
              </a:rPr>
              <a:t>Operational Excellence requires collaboration and consistency</a:t>
            </a:r>
          </a:p>
          <a:p>
            <a:pPr algn="l">
              <a:lnSpc>
                <a:spcPts val="4495"/>
              </a:lnSpc>
            </a:pPr>
            <a:endParaRPr lang="en-US" sz="3211">
              <a:solidFill>
                <a:srgbClr val="000000"/>
              </a:solidFill>
              <a:latin typeface="Montserrat"/>
              <a:ea typeface="Montserrat"/>
              <a:cs typeface="Montserrat"/>
              <a:sym typeface="Montserrat"/>
            </a:endParaRPr>
          </a:p>
          <a:p>
            <a:pPr marL="693329" lvl="1" indent="-346664" algn="l">
              <a:lnSpc>
                <a:spcPts val="4495"/>
              </a:lnSpc>
              <a:buFont typeface="Arial"/>
              <a:buChar char="•"/>
            </a:pPr>
            <a:r>
              <a:rPr lang="en-US" sz="3211">
                <a:solidFill>
                  <a:srgbClr val="000000"/>
                </a:solidFill>
                <a:latin typeface="Montserrat"/>
                <a:ea typeface="Montserrat"/>
                <a:cs typeface="Montserrat"/>
                <a:sym typeface="Montserrat"/>
              </a:rPr>
              <a:t>Proactive service improves research productivity</a:t>
            </a:r>
          </a:p>
          <a:p>
            <a:pPr algn="l">
              <a:lnSpc>
                <a:spcPts val="4495"/>
              </a:lnSpc>
            </a:pPr>
            <a:endParaRPr lang="en-US" sz="3211">
              <a:solidFill>
                <a:srgbClr val="000000"/>
              </a:solidFill>
              <a:latin typeface="Montserrat"/>
              <a:ea typeface="Montserrat"/>
              <a:cs typeface="Montserrat"/>
              <a:sym typeface="Montserrat"/>
            </a:endParaRPr>
          </a:p>
          <a:p>
            <a:pPr marL="693329" lvl="1" indent="-346664" algn="l">
              <a:lnSpc>
                <a:spcPts val="4495"/>
              </a:lnSpc>
              <a:buFont typeface="Arial"/>
              <a:buChar char="•"/>
            </a:pPr>
            <a:r>
              <a:rPr lang="en-US" sz="3211">
                <a:solidFill>
                  <a:srgbClr val="000000"/>
                </a:solidFill>
                <a:latin typeface="Montserrat"/>
                <a:ea typeface="Montserrat"/>
                <a:cs typeface="Montserrat"/>
                <a:sym typeface="Montserrat"/>
              </a:rPr>
              <a:t>Continuous improvement strengthens institutional performance</a:t>
            </a:r>
          </a:p>
          <a:p>
            <a:pPr marL="693329" lvl="1" indent="-346664" algn="l">
              <a:lnSpc>
                <a:spcPts val="4495"/>
              </a:lnSpc>
              <a:buFont typeface="Arial"/>
              <a:buChar char="•"/>
            </a:pPr>
            <a:endParaRPr lang="en-US" sz="3211">
              <a:solidFill>
                <a:srgbClr val="000000"/>
              </a:solidFill>
              <a:latin typeface="Montserrat"/>
              <a:ea typeface="Montserrat"/>
              <a:cs typeface="Montserrat"/>
              <a:sym typeface="Montserrat"/>
            </a:endParaRPr>
          </a:p>
          <a:p>
            <a:pPr algn="l">
              <a:lnSpc>
                <a:spcPts val="4495"/>
              </a:lnSpc>
            </a:pPr>
            <a:r>
              <a:rPr lang="en-US" sz="3211">
                <a:solidFill>
                  <a:srgbClr val="000000"/>
                </a:solidFill>
                <a:latin typeface="Montserrat"/>
                <a:ea typeface="Montserrat"/>
                <a:cs typeface="Montserrat"/>
                <a:sym typeface="Montserrat"/>
              </a:rPr>
              <a:t>Service Mindset = Intention + Ownership + Excellence + Empathy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758316" y="0"/>
            <a:ext cx="8261075" cy="10287000"/>
          </a:xfrm>
          <a:custGeom>
            <a:avLst/>
            <a:gdLst/>
            <a:ahLst/>
            <a:cxnLst/>
            <a:rect l="l" t="t" r="r" b="b"/>
            <a:pathLst>
              <a:path w="8261075" h="10287000">
                <a:moveTo>
                  <a:pt x="0" y="0"/>
                </a:moveTo>
                <a:lnTo>
                  <a:pt x="8261075" y="0"/>
                </a:lnTo>
                <a:lnTo>
                  <a:pt x="8261075" y="10287000"/>
                </a:lnTo>
                <a:lnTo>
                  <a:pt x="0" y="10287000"/>
                </a:lnTo>
                <a:lnTo>
                  <a:pt x="0" y="0"/>
                </a:lnTo>
                <a:close/>
              </a:path>
            </a:pathLst>
          </a:custGeom>
          <a:blipFill>
            <a:blip r:embed="rId2"/>
            <a:stretch>
              <a:fillRect t="-15053" r="-8108" b="-15053"/>
            </a:stretch>
          </a:blipFill>
        </p:spPr>
        <p:txBody>
          <a:bodyPr/>
          <a:lstStyle/>
          <a:p>
            <a:endParaRPr lang="en-US"/>
          </a:p>
        </p:txBody>
      </p:sp>
      <p:sp>
        <p:nvSpPr>
          <p:cNvPr id="3" name="TextBox 3"/>
          <p:cNvSpPr txBox="1"/>
          <p:nvPr/>
        </p:nvSpPr>
        <p:spPr>
          <a:xfrm>
            <a:off x="1537602" y="614362"/>
            <a:ext cx="7351447" cy="752476"/>
          </a:xfrm>
          <a:prstGeom prst="rect">
            <a:avLst/>
          </a:prstGeom>
        </p:spPr>
        <p:txBody>
          <a:bodyPr lIns="0" tIns="0" rIns="0" bIns="0" rtlCol="0" anchor="t">
            <a:spAutoFit/>
          </a:bodyPr>
          <a:lstStyle/>
          <a:p>
            <a:pPr algn="l">
              <a:lnSpc>
                <a:spcPts val="6299"/>
              </a:lnSpc>
              <a:spcBef>
                <a:spcPct val="0"/>
              </a:spcBef>
            </a:pPr>
            <a:r>
              <a:rPr lang="en-US" sz="4499" b="1">
                <a:solidFill>
                  <a:srgbClr val="000000"/>
                </a:solidFill>
                <a:latin typeface="Montserrat Bold"/>
                <a:ea typeface="Montserrat Bold"/>
                <a:cs typeface="Montserrat Bold"/>
                <a:sym typeface="Montserrat Bold"/>
              </a:rPr>
              <a:t>Personal Action Plan</a:t>
            </a:r>
          </a:p>
        </p:txBody>
      </p:sp>
      <p:sp>
        <p:nvSpPr>
          <p:cNvPr id="4" name="TextBox 4"/>
          <p:cNvSpPr txBox="1"/>
          <p:nvPr/>
        </p:nvSpPr>
        <p:spPr>
          <a:xfrm>
            <a:off x="668336" y="1804372"/>
            <a:ext cx="8843580" cy="6788151"/>
          </a:xfrm>
          <a:prstGeom prst="rect">
            <a:avLst/>
          </a:prstGeom>
        </p:spPr>
        <p:txBody>
          <a:bodyPr lIns="0" tIns="0" rIns="0" bIns="0" rtlCol="0" anchor="t">
            <a:spAutoFit/>
          </a:bodyPr>
          <a:lstStyle/>
          <a:p>
            <a:pPr algn="l">
              <a:lnSpc>
                <a:spcPts val="4899"/>
              </a:lnSpc>
              <a:spcBef>
                <a:spcPct val="0"/>
              </a:spcBef>
            </a:pPr>
            <a:endParaRPr/>
          </a:p>
          <a:p>
            <a:pPr algn="l">
              <a:lnSpc>
                <a:spcPts val="4899"/>
              </a:lnSpc>
              <a:spcBef>
                <a:spcPct val="0"/>
              </a:spcBef>
            </a:pPr>
            <a:r>
              <a:rPr lang="en-US" sz="3499" b="1" i="1">
                <a:solidFill>
                  <a:srgbClr val="000000"/>
                </a:solidFill>
                <a:latin typeface="Montserrat Bold Italics"/>
                <a:ea typeface="Montserrat Bold Italics"/>
                <a:cs typeface="Montserrat Bold Italics"/>
                <a:sym typeface="Montserrat Bold Italics"/>
              </a:rPr>
              <a:t>Participants should reflect on:</a:t>
            </a:r>
          </a:p>
          <a:p>
            <a:pPr algn="l">
              <a:lnSpc>
                <a:spcPts val="4899"/>
              </a:lnSpc>
              <a:spcBef>
                <a:spcPct val="0"/>
              </a:spcBef>
            </a:pPr>
            <a:endParaRPr lang="en-US" sz="3499" b="1" i="1">
              <a:solidFill>
                <a:srgbClr val="000000"/>
              </a:solidFill>
              <a:latin typeface="Montserrat Bold Italics"/>
              <a:ea typeface="Montserrat Bold Italics"/>
              <a:cs typeface="Montserrat Bold Italics"/>
              <a:sym typeface="Montserrat Bold Italics"/>
            </a:endParaRPr>
          </a:p>
          <a:p>
            <a:pPr marL="755646" lvl="1" indent="-377823" algn="l">
              <a:lnSpc>
                <a:spcPts val="4899"/>
              </a:lnSpc>
              <a:buFont typeface="Arial"/>
              <a:buChar char="•"/>
            </a:pPr>
            <a:r>
              <a:rPr lang="en-US" sz="3499" i="1">
                <a:solidFill>
                  <a:srgbClr val="000000"/>
                </a:solidFill>
                <a:latin typeface="Montserrat Italics"/>
                <a:ea typeface="Montserrat Italics"/>
                <a:cs typeface="Montserrat Italics"/>
                <a:sym typeface="Montserrat Italics"/>
              </a:rPr>
              <a:t>One area they can improve immediately</a:t>
            </a:r>
          </a:p>
          <a:p>
            <a:pPr algn="l">
              <a:lnSpc>
                <a:spcPts val="4899"/>
              </a:lnSpc>
            </a:pPr>
            <a:endParaRPr lang="en-US" sz="3499" i="1">
              <a:solidFill>
                <a:srgbClr val="000000"/>
              </a:solidFill>
              <a:latin typeface="Montserrat Italics"/>
              <a:ea typeface="Montserrat Italics"/>
              <a:cs typeface="Montserrat Italics"/>
              <a:sym typeface="Montserrat Italics"/>
            </a:endParaRPr>
          </a:p>
          <a:p>
            <a:pPr marL="755646" lvl="1" indent="-377823" algn="l">
              <a:lnSpc>
                <a:spcPts val="4899"/>
              </a:lnSpc>
              <a:buFont typeface="Arial"/>
              <a:buChar char="•"/>
            </a:pPr>
            <a:r>
              <a:rPr lang="en-US" sz="3499" i="1">
                <a:solidFill>
                  <a:srgbClr val="000000"/>
                </a:solidFill>
                <a:latin typeface="Montserrat Italics"/>
                <a:ea typeface="Montserrat Italics"/>
                <a:cs typeface="Montserrat Italics"/>
                <a:sym typeface="Montserrat Italics"/>
              </a:rPr>
              <a:t>One new skill they want to develop</a:t>
            </a:r>
          </a:p>
          <a:p>
            <a:pPr algn="l">
              <a:lnSpc>
                <a:spcPts val="4899"/>
              </a:lnSpc>
            </a:pPr>
            <a:endParaRPr lang="en-US" sz="3499" i="1">
              <a:solidFill>
                <a:srgbClr val="000000"/>
              </a:solidFill>
              <a:latin typeface="Montserrat Italics"/>
              <a:ea typeface="Montserrat Italics"/>
              <a:cs typeface="Montserrat Italics"/>
              <a:sym typeface="Montserrat Italics"/>
            </a:endParaRPr>
          </a:p>
          <a:p>
            <a:pPr marL="755646" lvl="1" indent="-377823" algn="l">
              <a:lnSpc>
                <a:spcPts val="4899"/>
              </a:lnSpc>
              <a:buFont typeface="Arial"/>
              <a:buChar char="•"/>
            </a:pPr>
            <a:r>
              <a:rPr lang="en-US" sz="3499" i="1">
                <a:solidFill>
                  <a:srgbClr val="000000"/>
                </a:solidFill>
                <a:latin typeface="Montserrat Italics"/>
                <a:ea typeface="Montserrat Italics"/>
                <a:cs typeface="Montserrat Italics"/>
                <a:sym typeface="Montserrat Italics"/>
              </a:rPr>
              <a:t>One strategy they will apply to support research excellence</a:t>
            </a:r>
          </a:p>
          <a:p>
            <a:pPr algn="l">
              <a:lnSpc>
                <a:spcPts val="4899"/>
              </a:lnSpc>
            </a:pPr>
            <a:endParaRPr lang="en-US" sz="3499" i="1">
              <a:solidFill>
                <a:srgbClr val="000000"/>
              </a:solidFill>
              <a:latin typeface="Montserrat Italics"/>
              <a:ea typeface="Montserrat Italics"/>
              <a:cs typeface="Montserrat Italics"/>
              <a:sym typeface="Montserrat Itali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4820352"/>
            <a:ext cx="16230600" cy="3340797"/>
            <a:chOff x="0" y="0"/>
            <a:chExt cx="4274726" cy="879881"/>
          </a:xfrm>
        </p:grpSpPr>
        <p:sp>
          <p:nvSpPr>
            <p:cNvPr id="3" name="Freeform 3"/>
            <p:cNvSpPr/>
            <p:nvPr/>
          </p:nvSpPr>
          <p:spPr>
            <a:xfrm>
              <a:off x="0" y="0"/>
              <a:ext cx="4274726" cy="879881"/>
            </a:xfrm>
            <a:custGeom>
              <a:avLst/>
              <a:gdLst/>
              <a:ahLst/>
              <a:cxnLst/>
              <a:rect l="l" t="t" r="r" b="b"/>
              <a:pathLst>
                <a:path w="4274726" h="879881">
                  <a:moveTo>
                    <a:pt x="0" y="0"/>
                  </a:moveTo>
                  <a:lnTo>
                    <a:pt x="4274726" y="0"/>
                  </a:lnTo>
                  <a:lnTo>
                    <a:pt x="4274726" y="879881"/>
                  </a:lnTo>
                  <a:lnTo>
                    <a:pt x="0" y="879881"/>
                  </a:lnTo>
                  <a:close/>
                </a:path>
              </a:pathLst>
            </a:custGeom>
            <a:solidFill>
              <a:srgbClr val="060B37"/>
            </a:solidFill>
          </p:spPr>
          <p:txBody>
            <a:bodyPr/>
            <a:lstStyle/>
            <a:p>
              <a:endParaRPr lang="en-US"/>
            </a:p>
          </p:txBody>
        </p:sp>
        <p:sp>
          <p:nvSpPr>
            <p:cNvPr id="4" name="TextBox 4"/>
            <p:cNvSpPr txBox="1"/>
            <p:nvPr/>
          </p:nvSpPr>
          <p:spPr>
            <a:xfrm>
              <a:off x="0" y="-76200"/>
              <a:ext cx="4274726" cy="956081"/>
            </a:xfrm>
            <a:prstGeom prst="rect">
              <a:avLst/>
            </a:prstGeom>
          </p:spPr>
          <p:txBody>
            <a:bodyPr lIns="50800" tIns="50800" rIns="50800" bIns="50800" rtlCol="0" anchor="ctr"/>
            <a:lstStyle/>
            <a:p>
              <a:pPr algn="ctr">
                <a:lnSpc>
                  <a:spcPts val="6299"/>
                </a:lnSpc>
              </a:pPr>
              <a:r>
                <a:rPr lang="en-US" sz="4499">
                  <a:solidFill>
                    <a:srgbClr val="FFFFFF"/>
                  </a:solidFill>
                  <a:latin typeface="Montserrat"/>
                  <a:ea typeface="Montserrat"/>
                  <a:cs typeface="Montserrat"/>
                  <a:sym typeface="Montserrat"/>
                </a:rPr>
                <a:t>Operational Excellence begins with a simple but powerful decision: </a:t>
              </a:r>
              <a:r>
                <a:rPr lang="en-US" sz="4499" b="1">
                  <a:solidFill>
                    <a:srgbClr val="FFFFFF"/>
                  </a:solidFill>
                  <a:latin typeface="Montserrat Bold"/>
                  <a:ea typeface="Montserrat Bold"/>
                  <a:cs typeface="Montserrat Bold"/>
                  <a:sym typeface="Montserrat Bold"/>
                </a:rPr>
                <a:t>to approach every task with intention, professionalism, and the determination to do it exceptionally well.</a:t>
              </a:r>
            </a:p>
          </p:txBody>
        </p:sp>
      </p:grpSp>
      <p:sp>
        <p:nvSpPr>
          <p:cNvPr id="5" name="TextBox 5"/>
          <p:cNvSpPr txBox="1"/>
          <p:nvPr/>
        </p:nvSpPr>
        <p:spPr>
          <a:xfrm>
            <a:off x="1028700" y="952500"/>
            <a:ext cx="4064099" cy="752477"/>
          </a:xfrm>
          <a:prstGeom prst="rect">
            <a:avLst/>
          </a:prstGeom>
        </p:spPr>
        <p:txBody>
          <a:bodyPr lIns="0" tIns="0" rIns="0" bIns="0" rtlCol="0" anchor="t">
            <a:spAutoFit/>
          </a:bodyPr>
          <a:lstStyle/>
          <a:p>
            <a:pPr algn="ctr">
              <a:lnSpc>
                <a:spcPts val="6299"/>
              </a:lnSpc>
              <a:spcBef>
                <a:spcPct val="0"/>
              </a:spcBef>
            </a:pPr>
            <a:r>
              <a:rPr lang="en-US" sz="4499" b="1">
                <a:solidFill>
                  <a:srgbClr val="000000"/>
                </a:solidFill>
                <a:latin typeface="Montserrat Bold"/>
                <a:ea typeface="Montserrat Bold"/>
                <a:cs typeface="Montserrat Bold"/>
                <a:sym typeface="Montserrat Bold"/>
              </a:rPr>
              <a:t>Session Close</a:t>
            </a:r>
          </a:p>
        </p:txBody>
      </p:sp>
      <p:sp>
        <p:nvSpPr>
          <p:cNvPr id="6" name="TextBox 6"/>
          <p:cNvSpPr txBox="1"/>
          <p:nvPr/>
        </p:nvSpPr>
        <p:spPr>
          <a:xfrm>
            <a:off x="1028700" y="2690997"/>
            <a:ext cx="3203575" cy="596901"/>
          </a:xfrm>
          <a:prstGeom prst="rect">
            <a:avLst/>
          </a:prstGeom>
        </p:spPr>
        <p:txBody>
          <a:bodyPr lIns="0" tIns="0" rIns="0" bIns="0" rtlCol="0" anchor="t">
            <a:spAutoFit/>
          </a:bodyPr>
          <a:lstStyle/>
          <a:p>
            <a:pPr algn="ctr">
              <a:lnSpc>
                <a:spcPts val="4899"/>
              </a:lnSpc>
              <a:spcBef>
                <a:spcPct val="0"/>
              </a:spcBef>
            </a:pPr>
            <a:r>
              <a:rPr lang="en-US" sz="3499">
                <a:solidFill>
                  <a:srgbClr val="000000"/>
                </a:solidFill>
                <a:latin typeface="Montserrat"/>
                <a:ea typeface="Montserrat"/>
                <a:cs typeface="Montserrat"/>
                <a:sym typeface="Montserrat"/>
              </a:rPr>
              <a:t>Core Message: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77892" y="666821"/>
            <a:ext cx="16932217" cy="8953357"/>
          </a:xfrm>
          <a:custGeom>
            <a:avLst/>
            <a:gdLst/>
            <a:ahLst/>
            <a:cxnLst/>
            <a:rect l="l" t="t" r="r" b="b"/>
            <a:pathLst>
              <a:path w="16932217" h="8953357">
                <a:moveTo>
                  <a:pt x="0" y="0"/>
                </a:moveTo>
                <a:lnTo>
                  <a:pt x="16932216" y="0"/>
                </a:lnTo>
                <a:lnTo>
                  <a:pt x="16932216" y="8953358"/>
                </a:lnTo>
                <a:lnTo>
                  <a:pt x="0" y="8953358"/>
                </a:lnTo>
                <a:lnTo>
                  <a:pt x="0" y="0"/>
                </a:lnTo>
                <a:close/>
              </a:path>
            </a:pathLst>
          </a:custGeom>
          <a:blipFill>
            <a:blip r:embed="rId2"/>
            <a:stretch>
              <a:fillRect t="-12923" b="-12923"/>
            </a:stretch>
          </a:blipFill>
        </p:spPr>
        <p:txBody>
          <a:bodyPr/>
          <a:lstStyle/>
          <a:p>
            <a:endParaRPr lang="en-US"/>
          </a:p>
        </p:txBody>
      </p:sp>
      <p:sp>
        <p:nvSpPr>
          <p:cNvPr id="3" name="TextBox 3"/>
          <p:cNvSpPr txBox="1"/>
          <p:nvPr/>
        </p:nvSpPr>
        <p:spPr>
          <a:xfrm>
            <a:off x="1959761" y="3813083"/>
            <a:ext cx="5573635" cy="2408648"/>
          </a:xfrm>
          <a:prstGeom prst="rect">
            <a:avLst/>
          </a:prstGeom>
        </p:spPr>
        <p:txBody>
          <a:bodyPr lIns="0" tIns="0" rIns="0" bIns="0" rtlCol="0" anchor="t">
            <a:spAutoFit/>
          </a:bodyPr>
          <a:lstStyle/>
          <a:p>
            <a:pPr algn="ctr">
              <a:lnSpc>
                <a:spcPts val="9781"/>
              </a:lnSpc>
              <a:spcBef>
                <a:spcPct val="0"/>
              </a:spcBef>
            </a:pPr>
            <a:r>
              <a:rPr lang="en-US" sz="6986">
                <a:solidFill>
                  <a:srgbClr val="000000"/>
                </a:solidFill>
                <a:latin typeface="Fredoka"/>
                <a:ea typeface="Fredoka"/>
                <a:cs typeface="Fredoka"/>
                <a:sym typeface="Fredoka"/>
              </a:rPr>
              <a:t>Comments? Questions?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44999"/>
            </a:blip>
            <a:stretch>
              <a:fillRect t="-9010" b="-7030"/>
            </a:stretch>
          </a:blipFill>
        </p:spPr>
        <p:txBody>
          <a:bodyPr/>
          <a:lstStyle/>
          <a:p>
            <a:endParaRPr lang="en-US"/>
          </a:p>
        </p:txBody>
      </p:sp>
      <p:grpSp>
        <p:nvGrpSpPr>
          <p:cNvPr id="3" name="Group 3"/>
          <p:cNvGrpSpPr/>
          <p:nvPr/>
        </p:nvGrpSpPr>
        <p:grpSpPr>
          <a:xfrm>
            <a:off x="1846727" y="3594961"/>
            <a:ext cx="14614057" cy="3668521"/>
            <a:chOff x="0" y="0"/>
            <a:chExt cx="3848970" cy="966195"/>
          </a:xfrm>
        </p:grpSpPr>
        <p:sp>
          <p:nvSpPr>
            <p:cNvPr id="4" name="Freeform 4"/>
            <p:cNvSpPr/>
            <p:nvPr/>
          </p:nvSpPr>
          <p:spPr>
            <a:xfrm>
              <a:off x="0" y="0"/>
              <a:ext cx="3848970" cy="966195"/>
            </a:xfrm>
            <a:custGeom>
              <a:avLst/>
              <a:gdLst/>
              <a:ahLst/>
              <a:cxnLst/>
              <a:rect l="l" t="t" r="r" b="b"/>
              <a:pathLst>
                <a:path w="3848970" h="966195">
                  <a:moveTo>
                    <a:pt x="27018" y="0"/>
                  </a:moveTo>
                  <a:lnTo>
                    <a:pt x="3821952" y="0"/>
                  </a:lnTo>
                  <a:cubicBezTo>
                    <a:pt x="3829117" y="0"/>
                    <a:pt x="3835989" y="2846"/>
                    <a:pt x="3841056" y="7913"/>
                  </a:cubicBezTo>
                  <a:cubicBezTo>
                    <a:pt x="3846123" y="12980"/>
                    <a:pt x="3848970" y="19852"/>
                    <a:pt x="3848970" y="27018"/>
                  </a:cubicBezTo>
                  <a:lnTo>
                    <a:pt x="3848970" y="939177"/>
                  </a:lnTo>
                  <a:cubicBezTo>
                    <a:pt x="3848970" y="946343"/>
                    <a:pt x="3846123" y="953215"/>
                    <a:pt x="3841056" y="958282"/>
                  </a:cubicBezTo>
                  <a:cubicBezTo>
                    <a:pt x="3835989" y="963348"/>
                    <a:pt x="3829117" y="966195"/>
                    <a:pt x="3821952" y="966195"/>
                  </a:cubicBezTo>
                  <a:lnTo>
                    <a:pt x="27018" y="966195"/>
                  </a:lnTo>
                  <a:cubicBezTo>
                    <a:pt x="19852" y="966195"/>
                    <a:pt x="12980" y="963348"/>
                    <a:pt x="7913" y="958282"/>
                  </a:cubicBezTo>
                  <a:cubicBezTo>
                    <a:pt x="2846" y="953215"/>
                    <a:pt x="0" y="946343"/>
                    <a:pt x="0" y="939177"/>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5" name="TextBox 5"/>
            <p:cNvSpPr txBox="1"/>
            <p:nvPr/>
          </p:nvSpPr>
          <p:spPr>
            <a:xfrm>
              <a:off x="0" y="-47625"/>
              <a:ext cx="3848970" cy="1013820"/>
            </a:xfrm>
            <a:prstGeom prst="rect">
              <a:avLst/>
            </a:prstGeom>
          </p:spPr>
          <p:txBody>
            <a:bodyPr lIns="50800" tIns="50800" rIns="50800" bIns="50800" rtlCol="0" anchor="ctr"/>
            <a:lstStyle/>
            <a:p>
              <a:pPr algn="ctr">
                <a:lnSpc>
                  <a:spcPts val="2800"/>
                </a:lnSpc>
              </a:pPr>
              <a:endParaRPr/>
            </a:p>
          </p:txBody>
        </p:sp>
      </p:grpSp>
      <p:sp>
        <p:nvSpPr>
          <p:cNvPr id="6" name="AutoShape 6"/>
          <p:cNvSpPr/>
          <p:nvPr/>
        </p:nvSpPr>
        <p:spPr>
          <a:xfrm>
            <a:off x="2596081" y="6811578"/>
            <a:ext cx="3445933"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7" name="Group 7"/>
          <p:cNvGrpSpPr/>
          <p:nvPr/>
        </p:nvGrpSpPr>
        <p:grpSpPr>
          <a:xfrm>
            <a:off x="1827216" y="7412276"/>
            <a:ext cx="14614057" cy="492403"/>
            <a:chOff x="0" y="0"/>
            <a:chExt cx="3848970" cy="129686"/>
          </a:xfrm>
        </p:grpSpPr>
        <p:sp>
          <p:nvSpPr>
            <p:cNvPr id="8" name="Freeform 8"/>
            <p:cNvSpPr/>
            <p:nvPr/>
          </p:nvSpPr>
          <p:spPr>
            <a:xfrm>
              <a:off x="0" y="0"/>
              <a:ext cx="3848970" cy="129686"/>
            </a:xfrm>
            <a:custGeom>
              <a:avLst/>
              <a:gdLst/>
              <a:ahLst/>
              <a:cxnLst/>
              <a:rect l="l" t="t" r="r" b="b"/>
              <a:pathLst>
                <a:path w="3848970" h="129686">
                  <a:moveTo>
                    <a:pt x="27018" y="0"/>
                  </a:moveTo>
                  <a:lnTo>
                    <a:pt x="3821952" y="0"/>
                  </a:lnTo>
                  <a:cubicBezTo>
                    <a:pt x="3829117" y="0"/>
                    <a:pt x="3835989" y="2846"/>
                    <a:pt x="3841056" y="7913"/>
                  </a:cubicBezTo>
                  <a:cubicBezTo>
                    <a:pt x="3846123" y="12980"/>
                    <a:pt x="3848970" y="19852"/>
                    <a:pt x="3848970" y="27018"/>
                  </a:cubicBezTo>
                  <a:lnTo>
                    <a:pt x="3848970" y="102669"/>
                  </a:lnTo>
                  <a:cubicBezTo>
                    <a:pt x="3848970" y="109834"/>
                    <a:pt x="3846123" y="116706"/>
                    <a:pt x="3841056" y="121773"/>
                  </a:cubicBezTo>
                  <a:cubicBezTo>
                    <a:pt x="3835989" y="126840"/>
                    <a:pt x="3829117" y="129686"/>
                    <a:pt x="3821952" y="129686"/>
                  </a:cubicBezTo>
                  <a:lnTo>
                    <a:pt x="27018" y="129686"/>
                  </a:lnTo>
                  <a:cubicBezTo>
                    <a:pt x="19852" y="129686"/>
                    <a:pt x="12980" y="126840"/>
                    <a:pt x="7913" y="121773"/>
                  </a:cubicBezTo>
                  <a:cubicBezTo>
                    <a:pt x="2846" y="116706"/>
                    <a:pt x="0" y="109834"/>
                    <a:pt x="0" y="102669"/>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9" name="TextBox 9"/>
            <p:cNvSpPr txBox="1"/>
            <p:nvPr/>
          </p:nvSpPr>
          <p:spPr>
            <a:xfrm>
              <a:off x="0" y="-47625"/>
              <a:ext cx="3848970" cy="177311"/>
            </a:xfrm>
            <a:prstGeom prst="rect">
              <a:avLst/>
            </a:prstGeom>
          </p:spPr>
          <p:txBody>
            <a:bodyPr lIns="50800" tIns="50800" rIns="50800" bIns="50800" rtlCol="0" anchor="ctr"/>
            <a:lstStyle/>
            <a:p>
              <a:pPr algn="ctr">
                <a:lnSpc>
                  <a:spcPts val="2800"/>
                </a:lnSpc>
              </a:pPr>
              <a:endParaRPr/>
            </a:p>
          </p:txBody>
        </p:sp>
      </p:grpSp>
      <p:sp>
        <p:nvSpPr>
          <p:cNvPr id="10" name="TextBox 10"/>
          <p:cNvSpPr txBox="1"/>
          <p:nvPr/>
        </p:nvSpPr>
        <p:spPr>
          <a:xfrm>
            <a:off x="2596081" y="4770091"/>
            <a:ext cx="13272099" cy="1413511"/>
          </a:xfrm>
          <a:prstGeom prst="rect">
            <a:avLst/>
          </a:prstGeom>
        </p:spPr>
        <p:txBody>
          <a:bodyPr lIns="0" tIns="0" rIns="0" bIns="0" rtlCol="0" anchor="t">
            <a:spAutoFit/>
          </a:bodyPr>
          <a:lstStyle/>
          <a:p>
            <a:pPr algn="l">
              <a:lnSpc>
                <a:spcPts val="5400"/>
              </a:lnSpc>
            </a:pPr>
            <a:r>
              <a:rPr lang="en-US" sz="5400" b="1" spc="-297">
                <a:solidFill>
                  <a:srgbClr val="FFFFFF"/>
                </a:solidFill>
                <a:latin typeface="Montserrat Bold"/>
                <a:ea typeface="Montserrat Bold"/>
                <a:cs typeface="Montserrat Bold"/>
                <a:sym typeface="Montserrat Bold"/>
              </a:rPr>
              <a:t>PROCESS EFFICIENCY &amp; WORKFLOW OPTIMIZATION</a:t>
            </a:r>
          </a:p>
        </p:txBody>
      </p:sp>
      <p:sp>
        <p:nvSpPr>
          <p:cNvPr id="11" name="TextBox 11"/>
          <p:cNvSpPr txBox="1"/>
          <p:nvPr/>
        </p:nvSpPr>
        <p:spPr>
          <a:xfrm>
            <a:off x="2596081" y="4094450"/>
            <a:ext cx="4361213" cy="580391"/>
          </a:xfrm>
          <a:prstGeom prst="rect">
            <a:avLst/>
          </a:prstGeom>
        </p:spPr>
        <p:txBody>
          <a:bodyPr lIns="0" tIns="0" rIns="0" bIns="0" rtlCol="0" anchor="t">
            <a:spAutoFit/>
          </a:bodyPr>
          <a:lstStyle/>
          <a:p>
            <a:pPr algn="l">
              <a:lnSpc>
                <a:spcPts val="4759"/>
              </a:lnSpc>
            </a:pPr>
            <a:r>
              <a:rPr lang="en-US" sz="3399">
                <a:solidFill>
                  <a:srgbClr val="FFFFFF"/>
                </a:solidFill>
                <a:latin typeface="Montserrat"/>
                <a:ea typeface="Montserrat"/>
                <a:cs typeface="Montserrat"/>
                <a:sym typeface="Montserrat"/>
              </a:rPr>
              <a:t>Module Two</a:t>
            </a:r>
          </a:p>
        </p:txBody>
      </p:sp>
      <p:sp>
        <p:nvSpPr>
          <p:cNvPr id="12" name="Freeform 12"/>
          <p:cNvSpPr/>
          <p:nvPr/>
        </p:nvSpPr>
        <p:spPr>
          <a:xfrm>
            <a:off x="13921957" y="8787460"/>
            <a:ext cx="1640564" cy="967655"/>
          </a:xfrm>
          <a:custGeom>
            <a:avLst/>
            <a:gdLst/>
            <a:ahLst/>
            <a:cxnLst/>
            <a:rect l="l" t="t" r="r" b="b"/>
            <a:pathLst>
              <a:path w="1640564" h="967655">
                <a:moveTo>
                  <a:pt x="0" y="0"/>
                </a:moveTo>
                <a:lnTo>
                  <a:pt x="1640564" y="0"/>
                </a:lnTo>
                <a:lnTo>
                  <a:pt x="1640564" y="967655"/>
                </a:lnTo>
                <a:lnTo>
                  <a:pt x="0" y="967655"/>
                </a:lnTo>
                <a:lnTo>
                  <a:pt x="0" y="0"/>
                </a:lnTo>
                <a:close/>
              </a:path>
            </a:pathLst>
          </a:custGeom>
          <a:blipFill>
            <a:blip r:embed="rId3"/>
            <a:stretch>
              <a:fillRect/>
            </a:stretch>
          </a:blipFill>
        </p:spPr>
        <p:txBody>
          <a:bodyPr/>
          <a:lstStyle/>
          <a:p>
            <a:endParaRPr lang="en-US"/>
          </a:p>
        </p:txBody>
      </p:sp>
      <p:sp>
        <p:nvSpPr>
          <p:cNvPr id="13" name="Freeform 13"/>
          <p:cNvSpPr/>
          <p:nvPr/>
        </p:nvSpPr>
        <p:spPr>
          <a:xfrm>
            <a:off x="15818796" y="8787460"/>
            <a:ext cx="1695442" cy="967655"/>
          </a:xfrm>
          <a:custGeom>
            <a:avLst/>
            <a:gdLst/>
            <a:ahLst/>
            <a:cxnLst/>
            <a:rect l="l" t="t" r="r" b="b"/>
            <a:pathLst>
              <a:path w="1695442" h="967655">
                <a:moveTo>
                  <a:pt x="0" y="0"/>
                </a:moveTo>
                <a:lnTo>
                  <a:pt x="1695442" y="0"/>
                </a:lnTo>
                <a:lnTo>
                  <a:pt x="1695442" y="967655"/>
                </a:lnTo>
                <a:lnTo>
                  <a:pt x="0" y="967655"/>
                </a:lnTo>
                <a:lnTo>
                  <a:pt x="0" y="0"/>
                </a:lnTo>
                <a:close/>
              </a:path>
            </a:pathLst>
          </a:custGeom>
          <a:blipFill>
            <a:blip r:embed="rId4"/>
            <a:stretch>
              <a:fillRect l="-8985" r="-16809"/>
            </a:stretch>
          </a:blipFill>
        </p:spPr>
        <p:txBody>
          <a:bodyPr/>
          <a:lstStyle/>
          <a:p>
            <a:endParaRPr lang="en-US"/>
          </a:p>
        </p:txBody>
      </p:sp>
      <p:sp>
        <p:nvSpPr>
          <p:cNvPr id="14" name="TextBox 14"/>
          <p:cNvSpPr txBox="1"/>
          <p:nvPr/>
        </p:nvSpPr>
        <p:spPr>
          <a:xfrm>
            <a:off x="2596081" y="6145501"/>
            <a:ext cx="10624400" cy="412750"/>
          </a:xfrm>
          <a:prstGeom prst="rect">
            <a:avLst/>
          </a:prstGeom>
        </p:spPr>
        <p:txBody>
          <a:bodyPr lIns="0" tIns="0" rIns="0" bIns="0" rtlCol="0" anchor="t">
            <a:spAutoFit/>
          </a:bodyPr>
          <a:lstStyle/>
          <a:p>
            <a:pPr algn="l">
              <a:lnSpc>
                <a:spcPts val="3499"/>
              </a:lnSpc>
              <a:spcBef>
                <a:spcPct val="0"/>
              </a:spcBef>
            </a:pPr>
            <a:r>
              <a:rPr lang="en-US" sz="2499" i="1">
                <a:solidFill>
                  <a:srgbClr val="FFFFFF"/>
                </a:solidFill>
                <a:latin typeface="Montserrat Italics"/>
                <a:ea typeface="Montserrat Italics"/>
                <a:cs typeface="Montserrat Italics"/>
                <a:sym typeface="Montserrat Italics"/>
              </a:rPr>
              <a:t>Streamlining how we work for consistent, high-quality outcomes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a:extLst>
            <a:ext uri="{FF2B5EF4-FFF2-40B4-BE49-F238E27FC236}">
              <a16:creationId xmlns:a16="http://schemas.microsoft.com/office/drawing/2014/main" id="{6089FDF5-AEE0-BFD6-A3C2-79CAFA06FEB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AD28D94-94C8-3781-2914-7F5A831A39BD}"/>
              </a:ext>
            </a:extLst>
          </p:cNvPr>
          <p:cNvSpPr/>
          <p:nvPr/>
        </p:nvSpPr>
        <p:spPr>
          <a:xfrm>
            <a:off x="-190342" y="-668556"/>
            <a:ext cx="3766270" cy="3766270"/>
          </a:xfrm>
          <a:custGeom>
            <a:avLst/>
            <a:gdLst/>
            <a:ahLst/>
            <a:cxnLst/>
            <a:rect l="l" t="t" r="r" b="b"/>
            <a:pathLst>
              <a:path w="3766270" h="3766270">
                <a:moveTo>
                  <a:pt x="0" y="0"/>
                </a:moveTo>
                <a:lnTo>
                  <a:pt x="3766270" y="0"/>
                </a:lnTo>
                <a:lnTo>
                  <a:pt x="3766270" y="3766271"/>
                </a:lnTo>
                <a:lnTo>
                  <a:pt x="0" y="37662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7C98A66A-FFD0-7D58-092C-C8B0E813C037}"/>
              </a:ext>
            </a:extLst>
          </p:cNvPr>
          <p:cNvSpPr/>
          <p:nvPr/>
        </p:nvSpPr>
        <p:spPr>
          <a:xfrm>
            <a:off x="14733843" y="6805879"/>
            <a:ext cx="3766270" cy="3766270"/>
          </a:xfrm>
          <a:custGeom>
            <a:avLst/>
            <a:gdLst/>
            <a:ahLst/>
            <a:cxnLst/>
            <a:rect l="l" t="t" r="r" b="b"/>
            <a:pathLst>
              <a:path w="3766270" h="3766270">
                <a:moveTo>
                  <a:pt x="0" y="0"/>
                </a:moveTo>
                <a:lnTo>
                  <a:pt x="3766270" y="0"/>
                </a:lnTo>
                <a:lnTo>
                  <a:pt x="3766270" y="3766270"/>
                </a:lnTo>
                <a:lnTo>
                  <a:pt x="0" y="37662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6A348819-8971-DD43-3810-CA927E4ECBD8}"/>
              </a:ext>
            </a:extLst>
          </p:cNvPr>
          <p:cNvSpPr/>
          <p:nvPr/>
        </p:nvSpPr>
        <p:spPr>
          <a:xfrm>
            <a:off x="14763778" y="-548409"/>
            <a:ext cx="3766270" cy="3766270"/>
          </a:xfrm>
          <a:custGeom>
            <a:avLst/>
            <a:gdLst/>
            <a:ahLst/>
            <a:cxnLst/>
            <a:rect l="l" t="t" r="r" b="b"/>
            <a:pathLst>
              <a:path w="3766270" h="3766270">
                <a:moveTo>
                  <a:pt x="0" y="0"/>
                </a:moveTo>
                <a:lnTo>
                  <a:pt x="3766270" y="0"/>
                </a:lnTo>
                <a:lnTo>
                  <a:pt x="3766270" y="3766271"/>
                </a:lnTo>
                <a:lnTo>
                  <a:pt x="0" y="37662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7" name="Group 17">
            <a:extLst>
              <a:ext uri="{FF2B5EF4-FFF2-40B4-BE49-F238E27FC236}">
                <a16:creationId xmlns:a16="http://schemas.microsoft.com/office/drawing/2014/main" id="{AD81D706-4D07-56FD-E1D7-3AD55293D205}"/>
              </a:ext>
            </a:extLst>
          </p:cNvPr>
          <p:cNvGrpSpPr/>
          <p:nvPr/>
        </p:nvGrpSpPr>
        <p:grpSpPr>
          <a:xfrm>
            <a:off x="1641086" y="1597985"/>
            <a:ext cx="15005827" cy="6707623"/>
            <a:chOff x="0" y="0"/>
            <a:chExt cx="4672929" cy="406400"/>
          </a:xfrm>
        </p:grpSpPr>
        <p:sp>
          <p:nvSpPr>
            <p:cNvPr id="18" name="Freeform 18">
              <a:extLst>
                <a:ext uri="{FF2B5EF4-FFF2-40B4-BE49-F238E27FC236}">
                  <a16:creationId xmlns:a16="http://schemas.microsoft.com/office/drawing/2014/main" id="{849EB576-C8BC-DA17-2F19-6CD232341F5B}"/>
                </a:ext>
              </a:extLst>
            </p:cNvPr>
            <p:cNvSpPr/>
            <p:nvPr/>
          </p:nvSpPr>
          <p:spPr>
            <a:xfrm>
              <a:off x="0" y="0"/>
              <a:ext cx="4672929" cy="406400"/>
            </a:xfrm>
            <a:custGeom>
              <a:avLst/>
              <a:gdLst/>
              <a:ahLst/>
              <a:cxnLst/>
              <a:rect l="l" t="t" r="r" b="b"/>
              <a:pathLst>
                <a:path w="4672929" h="406400">
                  <a:moveTo>
                    <a:pt x="4469729" y="0"/>
                  </a:moveTo>
                  <a:cubicBezTo>
                    <a:pt x="4581953" y="0"/>
                    <a:pt x="4672929" y="90976"/>
                    <a:pt x="4672929" y="203200"/>
                  </a:cubicBezTo>
                  <a:cubicBezTo>
                    <a:pt x="4672929" y="315424"/>
                    <a:pt x="4581953" y="406400"/>
                    <a:pt x="4469729" y="406400"/>
                  </a:cubicBezTo>
                  <a:lnTo>
                    <a:pt x="203200" y="406400"/>
                  </a:lnTo>
                  <a:cubicBezTo>
                    <a:pt x="90976" y="406400"/>
                    <a:pt x="0" y="315424"/>
                    <a:pt x="0" y="203200"/>
                  </a:cubicBezTo>
                  <a:cubicBezTo>
                    <a:pt x="0" y="90976"/>
                    <a:pt x="90976" y="0"/>
                    <a:pt x="203200" y="0"/>
                  </a:cubicBezTo>
                  <a:close/>
                </a:path>
              </a:pathLst>
            </a:custGeom>
            <a:solidFill>
              <a:srgbClr val="EFEFEF"/>
            </a:solidFill>
          </p:spPr>
          <p:txBody>
            <a:bodyPr/>
            <a:lstStyle/>
            <a:p>
              <a:endParaRPr lang="en-US"/>
            </a:p>
          </p:txBody>
        </p:sp>
        <p:sp>
          <p:nvSpPr>
            <p:cNvPr id="19" name="TextBox 19">
              <a:extLst>
                <a:ext uri="{FF2B5EF4-FFF2-40B4-BE49-F238E27FC236}">
                  <a16:creationId xmlns:a16="http://schemas.microsoft.com/office/drawing/2014/main" id="{6C9648EB-F104-AE83-6AB9-8CF75390B5EB}"/>
                </a:ext>
              </a:extLst>
            </p:cNvPr>
            <p:cNvSpPr txBox="1"/>
            <p:nvPr/>
          </p:nvSpPr>
          <p:spPr>
            <a:xfrm>
              <a:off x="0" y="-57150"/>
              <a:ext cx="4672929" cy="463550"/>
            </a:xfrm>
            <a:prstGeom prst="rect">
              <a:avLst/>
            </a:prstGeom>
          </p:spPr>
          <p:txBody>
            <a:bodyPr lIns="50800" tIns="50800" rIns="50800" bIns="50800" rtlCol="0" anchor="ctr"/>
            <a:lstStyle/>
            <a:p>
              <a:pPr algn="ctr">
                <a:lnSpc>
                  <a:spcPts val="4899"/>
                </a:lnSpc>
              </a:pPr>
              <a:endParaRPr/>
            </a:p>
          </p:txBody>
        </p:sp>
      </p:grpSp>
      <p:sp>
        <p:nvSpPr>
          <p:cNvPr id="25" name="TextBox 25">
            <a:extLst>
              <a:ext uri="{FF2B5EF4-FFF2-40B4-BE49-F238E27FC236}">
                <a16:creationId xmlns:a16="http://schemas.microsoft.com/office/drawing/2014/main" id="{6A44D93E-4339-E976-C401-F0A2D26B2DEE}"/>
              </a:ext>
            </a:extLst>
          </p:cNvPr>
          <p:cNvSpPr txBox="1"/>
          <p:nvPr/>
        </p:nvSpPr>
        <p:spPr>
          <a:xfrm>
            <a:off x="2545610" y="2588954"/>
            <a:ext cx="14117632" cy="5109091"/>
          </a:xfrm>
          <a:prstGeom prst="rect">
            <a:avLst/>
          </a:prstGeom>
        </p:spPr>
        <p:txBody>
          <a:bodyPr wrap="square" lIns="0" tIns="0" rIns="0" bIns="0" rtlCol="0" anchor="t">
            <a:spAutoFit/>
          </a:bodyPr>
          <a:lstStyle/>
          <a:p>
            <a:r>
              <a:rPr lang="en-US" sz="3600" b="1" dirty="0"/>
              <a:t>Process = </a:t>
            </a:r>
          </a:p>
          <a:p>
            <a:r>
              <a:rPr lang="en-US" sz="4000" i="1" dirty="0"/>
              <a:t>What must happen (the structured steps).</a:t>
            </a:r>
          </a:p>
          <a:p>
            <a:endParaRPr lang="en-US" sz="3600" b="1" dirty="0"/>
          </a:p>
          <a:p>
            <a:r>
              <a:rPr lang="en-US" sz="3600" b="1" dirty="0"/>
              <a:t>Workflow = </a:t>
            </a:r>
          </a:p>
          <a:p>
            <a:r>
              <a:rPr lang="en-US" sz="4000" i="1" dirty="0"/>
              <a:t>How it happens in real life (the movement of tasks/information).</a:t>
            </a:r>
          </a:p>
          <a:p>
            <a:endParaRPr lang="en-US" sz="3600" b="1" dirty="0"/>
          </a:p>
          <a:p>
            <a:r>
              <a:rPr lang="en-US" sz="3600" b="1" dirty="0"/>
              <a:t>One-Sentence Summary</a:t>
            </a:r>
          </a:p>
          <a:p>
            <a:r>
              <a:rPr lang="en-US" sz="3600" b="1" dirty="0"/>
              <a:t>A process gives the rules; a workflow shows the actual path the work follows.</a:t>
            </a:r>
            <a:endParaRPr lang="en-US" sz="3600" dirty="0"/>
          </a:p>
        </p:txBody>
      </p:sp>
      <p:sp>
        <p:nvSpPr>
          <p:cNvPr id="28" name="Freeform 28">
            <a:extLst>
              <a:ext uri="{FF2B5EF4-FFF2-40B4-BE49-F238E27FC236}">
                <a16:creationId xmlns:a16="http://schemas.microsoft.com/office/drawing/2014/main" id="{F72AFA0B-B04F-CFE0-16E6-1A2CB37DC9B0}"/>
              </a:ext>
            </a:extLst>
          </p:cNvPr>
          <p:cNvSpPr/>
          <p:nvPr/>
        </p:nvSpPr>
        <p:spPr>
          <a:xfrm>
            <a:off x="-258378" y="6873407"/>
            <a:ext cx="3766270" cy="3766270"/>
          </a:xfrm>
          <a:custGeom>
            <a:avLst/>
            <a:gdLst/>
            <a:ahLst/>
            <a:cxnLst/>
            <a:rect l="l" t="t" r="r" b="b"/>
            <a:pathLst>
              <a:path w="3766270" h="3766270">
                <a:moveTo>
                  <a:pt x="0" y="0"/>
                </a:moveTo>
                <a:lnTo>
                  <a:pt x="3766270" y="0"/>
                </a:lnTo>
                <a:lnTo>
                  <a:pt x="3766270" y="3766270"/>
                </a:lnTo>
                <a:lnTo>
                  <a:pt x="0" y="37662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2725844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3259412"/>
          </a:xfrm>
          <a:custGeom>
            <a:avLst/>
            <a:gdLst/>
            <a:ahLst/>
            <a:cxnLst/>
            <a:rect l="l" t="t" r="r" b="b"/>
            <a:pathLst>
              <a:path w="18288000" h="3259412">
                <a:moveTo>
                  <a:pt x="0" y="0"/>
                </a:moveTo>
                <a:lnTo>
                  <a:pt x="18288000" y="0"/>
                </a:lnTo>
                <a:lnTo>
                  <a:pt x="18288000" y="3259412"/>
                </a:lnTo>
                <a:lnTo>
                  <a:pt x="0" y="3259412"/>
                </a:lnTo>
                <a:lnTo>
                  <a:pt x="0" y="0"/>
                </a:lnTo>
                <a:close/>
              </a:path>
            </a:pathLst>
          </a:custGeom>
          <a:blipFill>
            <a:blip r:embed="rId2"/>
            <a:stretch>
              <a:fillRect t="-12400" b="-261420"/>
            </a:stretch>
          </a:blipFill>
        </p:spPr>
        <p:txBody>
          <a:bodyPr/>
          <a:lstStyle/>
          <a:p>
            <a:endParaRPr lang="en-US"/>
          </a:p>
        </p:txBody>
      </p:sp>
      <p:grpSp>
        <p:nvGrpSpPr>
          <p:cNvPr id="3" name="Group 3"/>
          <p:cNvGrpSpPr/>
          <p:nvPr/>
        </p:nvGrpSpPr>
        <p:grpSpPr>
          <a:xfrm>
            <a:off x="0" y="0"/>
            <a:ext cx="18288000" cy="3265076"/>
            <a:chOff x="0" y="0"/>
            <a:chExt cx="4816593" cy="1178009"/>
          </a:xfrm>
        </p:grpSpPr>
        <p:sp>
          <p:nvSpPr>
            <p:cNvPr id="4" name="Freeform 4"/>
            <p:cNvSpPr/>
            <p:nvPr/>
          </p:nvSpPr>
          <p:spPr>
            <a:xfrm>
              <a:off x="0" y="0"/>
              <a:ext cx="4816592" cy="1178009"/>
            </a:xfrm>
            <a:custGeom>
              <a:avLst/>
              <a:gdLst/>
              <a:ahLst/>
              <a:cxnLst/>
              <a:rect l="l" t="t" r="r" b="b"/>
              <a:pathLst>
                <a:path w="4816592" h="1178009">
                  <a:moveTo>
                    <a:pt x="0" y="0"/>
                  </a:moveTo>
                  <a:lnTo>
                    <a:pt x="4816592" y="0"/>
                  </a:lnTo>
                  <a:lnTo>
                    <a:pt x="4816592" y="1178009"/>
                  </a:lnTo>
                  <a:lnTo>
                    <a:pt x="0" y="1178009"/>
                  </a:lnTo>
                  <a:close/>
                </a:path>
              </a:pathLst>
            </a:custGeom>
            <a:solidFill>
              <a:srgbClr val="202322">
                <a:alpha val="86667"/>
              </a:srgbClr>
            </a:solidFill>
          </p:spPr>
          <p:txBody>
            <a:bodyPr/>
            <a:lstStyle/>
            <a:p>
              <a:endParaRPr lang="en-US"/>
            </a:p>
          </p:txBody>
        </p:sp>
        <p:sp>
          <p:nvSpPr>
            <p:cNvPr id="5" name="TextBox 5"/>
            <p:cNvSpPr txBox="1"/>
            <p:nvPr/>
          </p:nvSpPr>
          <p:spPr>
            <a:xfrm>
              <a:off x="0" y="-66675"/>
              <a:ext cx="4816593" cy="1244684"/>
            </a:xfrm>
            <a:prstGeom prst="rect">
              <a:avLst/>
            </a:prstGeom>
          </p:spPr>
          <p:txBody>
            <a:bodyPr lIns="50800" tIns="50800" rIns="50800" bIns="50800" rtlCol="0" anchor="ctr"/>
            <a:lstStyle/>
            <a:p>
              <a:pPr algn="ctr">
                <a:lnSpc>
                  <a:spcPts val="4899"/>
                </a:lnSpc>
              </a:pPr>
              <a:endParaRPr/>
            </a:p>
            <a:p>
              <a:pPr algn="ctr">
                <a:lnSpc>
                  <a:spcPts val="4899"/>
                </a:lnSpc>
              </a:pPr>
              <a:endParaRPr/>
            </a:p>
            <a:p>
              <a:pPr algn="ctr">
                <a:lnSpc>
                  <a:spcPts val="6019"/>
                </a:lnSpc>
              </a:pPr>
              <a:r>
                <a:rPr lang="en-US" sz="4299" b="1">
                  <a:solidFill>
                    <a:srgbClr val="FFFFFF">
                      <a:alpha val="86667"/>
                    </a:srgbClr>
                  </a:solidFill>
                  <a:latin typeface="Montserrat Bold"/>
                  <a:ea typeface="Montserrat Bold"/>
                  <a:cs typeface="Montserrat Bold"/>
                  <a:sym typeface="Montserrat Bold"/>
                </a:rPr>
                <a:t>What Is Operational Excellence?</a:t>
              </a:r>
            </a:p>
          </p:txBody>
        </p:sp>
      </p:grpSp>
      <p:grpSp>
        <p:nvGrpSpPr>
          <p:cNvPr id="6" name="Group 6"/>
          <p:cNvGrpSpPr/>
          <p:nvPr/>
        </p:nvGrpSpPr>
        <p:grpSpPr>
          <a:xfrm>
            <a:off x="0" y="9588582"/>
            <a:ext cx="15700431" cy="698418"/>
            <a:chOff x="0" y="0"/>
            <a:chExt cx="4135093" cy="183945"/>
          </a:xfrm>
        </p:grpSpPr>
        <p:sp>
          <p:nvSpPr>
            <p:cNvPr id="7" name="Freeform 7"/>
            <p:cNvSpPr/>
            <p:nvPr/>
          </p:nvSpPr>
          <p:spPr>
            <a:xfrm>
              <a:off x="0" y="0"/>
              <a:ext cx="4135093" cy="183945"/>
            </a:xfrm>
            <a:custGeom>
              <a:avLst/>
              <a:gdLst/>
              <a:ahLst/>
              <a:cxnLst/>
              <a:rect l="l" t="t" r="r" b="b"/>
              <a:pathLst>
                <a:path w="4135093" h="183945">
                  <a:moveTo>
                    <a:pt x="0" y="0"/>
                  </a:moveTo>
                  <a:lnTo>
                    <a:pt x="4135093" y="0"/>
                  </a:lnTo>
                  <a:lnTo>
                    <a:pt x="4135093" y="183945"/>
                  </a:lnTo>
                  <a:lnTo>
                    <a:pt x="0" y="183945"/>
                  </a:lnTo>
                  <a:close/>
                </a:path>
              </a:pathLst>
            </a:custGeom>
            <a:solidFill>
              <a:srgbClr val="858186"/>
            </a:solidFill>
          </p:spPr>
          <p:txBody>
            <a:bodyPr/>
            <a:lstStyle/>
            <a:p>
              <a:endParaRPr lang="en-US"/>
            </a:p>
          </p:txBody>
        </p:sp>
        <p:sp>
          <p:nvSpPr>
            <p:cNvPr id="8" name="TextBox 8"/>
            <p:cNvSpPr txBox="1"/>
            <p:nvPr/>
          </p:nvSpPr>
          <p:spPr>
            <a:xfrm>
              <a:off x="0" y="-38100"/>
              <a:ext cx="4135093" cy="22204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2587569" y="9267948"/>
            <a:ext cx="15700431" cy="698418"/>
            <a:chOff x="0" y="0"/>
            <a:chExt cx="4135093" cy="183945"/>
          </a:xfrm>
        </p:grpSpPr>
        <p:sp>
          <p:nvSpPr>
            <p:cNvPr id="10" name="Freeform 10"/>
            <p:cNvSpPr/>
            <p:nvPr/>
          </p:nvSpPr>
          <p:spPr>
            <a:xfrm>
              <a:off x="0" y="0"/>
              <a:ext cx="4135093" cy="183945"/>
            </a:xfrm>
            <a:custGeom>
              <a:avLst/>
              <a:gdLst/>
              <a:ahLst/>
              <a:cxnLst/>
              <a:rect l="l" t="t" r="r" b="b"/>
              <a:pathLst>
                <a:path w="4135093" h="183945">
                  <a:moveTo>
                    <a:pt x="0" y="0"/>
                  </a:moveTo>
                  <a:lnTo>
                    <a:pt x="4135093" y="0"/>
                  </a:lnTo>
                  <a:lnTo>
                    <a:pt x="4135093" y="183945"/>
                  </a:lnTo>
                  <a:lnTo>
                    <a:pt x="0" y="183945"/>
                  </a:lnTo>
                  <a:close/>
                </a:path>
              </a:pathLst>
            </a:custGeom>
            <a:solidFill>
              <a:srgbClr val="202322"/>
            </a:solidFill>
          </p:spPr>
          <p:txBody>
            <a:bodyPr/>
            <a:lstStyle/>
            <a:p>
              <a:endParaRPr lang="en-US"/>
            </a:p>
          </p:txBody>
        </p:sp>
        <p:sp>
          <p:nvSpPr>
            <p:cNvPr id="11" name="TextBox 11"/>
            <p:cNvSpPr txBox="1"/>
            <p:nvPr/>
          </p:nvSpPr>
          <p:spPr>
            <a:xfrm>
              <a:off x="0" y="-38100"/>
              <a:ext cx="4135093" cy="222045"/>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1028700" y="3684223"/>
            <a:ext cx="16230600" cy="5381626"/>
          </a:xfrm>
          <a:prstGeom prst="rect">
            <a:avLst/>
          </a:prstGeom>
        </p:spPr>
        <p:txBody>
          <a:bodyPr lIns="0" tIns="0" rIns="0" bIns="0" rtlCol="0" anchor="t">
            <a:spAutoFit/>
          </a:bodyPr>
          <a:lstStyle/>
          <a:p>
            <a:pPr algn="ctr">
              <a:lnSpc>
                <a:spcPts val="4619"/>
              </a:lnSpc>
              <a:spcBef>
                <a:spcPct val="0"/>
              </a:spcBef>
            </a:pPr>
            <a:endParaRPr/>
          </a:p>
          <a:p>
            <a:pPr algn="ctr">
              <a:lnSpc>
                <a:spcPts val="3779"/>
              </a:lnSpc>
              <a:spcBef>
                <a:spcPct val="0"/>
              </a:spcBef>
            </a:pPr>
            <a:r>
              <a:rPr lang="en-US" sz="2699" b="1">
                <a:solidFill>
                  <a:srgbClr val="000000"/>
                </a:solidFill>
                <a:latin typeface="Montserrat Bold"/>
                <a:ea typeface="Montserrat Bold"/>
                <a:cs typeface="Montserrat Bold"/>
                <a:sym typeface="Montserrat Bold"/>
              </a:rPr>
              <a:t>Operational Excellence</a:t>
            </a:r>
            <a:r>
              <a:rPr lang="en-US" sz="2699">
                <a:solidFill>
                  <a:srgbClr val="000000"/>
                </a:solidFill>
                <a:latin typeface="Montserrat"/>
                <a:ea typeface="Montserrat"/>
                <a:cs typeface="Montserrat"/>
                <a:sym typeface="Montserrat"/>
              </a:rPr>
              <a:t> is the ability of an organisation—or an individual—to consistently deliver </a:t>
            </a:r>
            <a:r>
              <a:rPr lang="en-US" sz="2699" b="1">
                <a:solidFill>
                  <a:srgbClr val="000000"/>
                </a:solidFill>
                <a:latin typeface="Montserrat Bold"/>
                <a:ea typeface="Montserrat Bold"/>
                <a:cs typeface="Montserrat Bold"/>
                <a:sym typeface="Montserrat Bold"/>
              </a:rPr>
              <a:t>high-quality results</a:t>
            </a:r>
            <a:r>
              <a:rPr lang="en-US" sz="2699">
                <a:solidFill>
                  <a:srgbClr val="000000"/>
                </a:solidFill>
                <a:latin typeface="Montserrat"/>
                <a:ea typeface="Montserrat"/>
                <a:cs typeface="Montserrat"/>
                <a:sym typeface="Montserrat"/>
              </a:rPr>
              <a:t> by </a:t>
            </a:r>
            <a:r>
              <a:rPr lang="en-US" sz="2699" b="1">
                <a:solidFill>
                  <a:srgbClr val="000000"/>
                </a:solidFill>
                <a:latin typeface="Montserrat Bold"/>
                <a:ea typeface="Montserrat Bold"/>
                <a:cs typeface="Montserrat Bold"/>
                <a:sym typeface="Montserrat Bold"/>
              </a:rPr>
              <a:t>doing the right things, the right way, every time.</a:t>
            </a:r>
          </a:p>
          <a:p>
            <a:pPr algn="ctr">
              <a:lnSpc>
                <a:spcPts val="3779"/>
              </a:lnSpc>
              <a:spcBef>
                <a:spcPct val="0"/>
              </a:spcBef>
            </a:pPr>
            <a:endParaRPr lang="en-US" sz="2699" b="1">
              <a:solidFill>
                <a:srgbClr val="000000"/>
              </a:solidFill>
              <a:latin typeface="Montserrat Bold"/>
              <a:ea typeface="Montserrat Bold"/>
              <a:cs typeface="Montserrat Bold"/>
              <a:sym typeface="Montserrat Bold"/>
            </a:endParaRPr>
          </a:p>
          <a:p>
            <a:pPr algn="ctr">
              <a:lnSpc>
                <a:spcPts val="3779"/>
              </a:lnSpc>
              <a:spcBef>
                <a:spcPct val="0"/>
              </a:spcBef>
            </a:pPr>
            <a:r>
              <a:rPr lang="en-US" sz="2699">
                <a:solidFill>
                  <a:srgbClr val="000000"/>
                </a:solidFill>
                <a:latin typeface="Montserrat"/>
                <a:ea typeface="Montserrat"/>
                <a:cs typeface="Montserrat"/>
                <a:sym typeface="Montserrat"/>
              </a:rPr>
              <a:t> It is a </a:t>
            </a:r>
            <a:r>
              <a:rPr lang="en-US" sz="2699" b="1">
                <a:solidFill>
                  <a:srgbClr val="000000"/>
                </a:solidFill>
                <a:latin typeface="Montserrat Bold"/>
                <a:ea typeface="Montserrat Bold"/>
                <a:cs typeface="Montserrat Bold"/>
                <a:sym typeface="Montserrat Bold"/>
              </a:rPr>
              <a:t>disciplined approach</a:t>
            </a:r>
            <a:r>
              <a:rPr lang="en-US" sz="2699">
                <a:solidFill>
                  <a:srgbClr val="000000"/>
                </a:solidFill>
                <a:latin typeface="Montserrat"/>
                <a:ea typeface="Montserrat"/>
                <a:cs typeface="Montserrat"/>
                <a:sym typeface="Montserrat"/>
              </a:rPr>
              <a:t> to working smarter, </a:t>
            </a:r>
            <a:r>
              <a:rPr lang="en-US" sz="2699" b="1">
                <a:solidFill>
                  <a:srgbClr val="000000"/>
                </a:solidFill>
                <a:latin typeface="Montserrat Bold"/>
                <a:ea typeface="Montserrat Bold"/>
                <a:cs typeface="Montserrat Bold"/>
                <a:sym typeface="Montserrat Bold"/>
              </a:rPr>
              <a:t>reducing waste, improving processes, and maintaining a high standard of performance.</a:t>
            </a:r>
          </a:p>
          <a:p>
            <a:pPr algn="ctr">
              <a:lnSpc>
                <a:spcPts val="3779"/>
              </a:lnSpc>
              <a:spcBef>
                <a:spcPct val="0"/>
              </a:spcBef>
            </a:pPr>
            <a:endParaRPr lang="en-US" sz="2699" b="1">
              <a:solidFill>
                <a:srgbClr val="000000"/>
              </a:solidFill>
              <a:latin typeface="Montserrat Bold"/>
              <a:ea typeface="Montserrat Bold"/>
              <a:cs typeface="Montserrat Bold"/>
              <a:sym typeface="Montserrat Bold"/>
            </a:endParaRPr>
          </a:p>
          <a:p>
            <a:pPr algn="ctr">
              <a:lnSpc>
                <a:spcPts val="4199"/>
              </a:lnSpc>
              <a:spcBef>
                <a:spcPct val="0"/>
              </a:spcBef>
            </a:pPr>
            <a:r>
              <a:rPr lang="en-US" sz="2999" b="1">
                <a:solidFill>
                  <a:srgbClr val="000000"/>
                </a:solidFill>
                <a:latin typeface="Montserrat Bold"/>
                <a:ea typeface="Montserrat Bold"/>
                <a:cs typeface="Montserrat Bold"/>
                <a:sym typeface="Montserrat Bold"/>
              </a:rPr>
              <a:t>In simple terms:</a:t>
            </a:r>
          </a:p>
          <a:p>
            <a:pPr algn="ctr">
              <a:lnSpc>
                <a:spcPts val="3779"/>
              </a:lnSpc>
              <a:spcBef>
                <a:spcPct val="0"/>
              </a:spcBef>
            </a:pPr>
            <a:endParaRPr lang="en-US" sz="2999" b="1">
              <a:solidFill>
                <a:srgbClr val="000000"/>
              </a:solidFill>
              <a:latin typeface="Montserrat Bold"/>
              <a:ea typeface="Montserrat Bold"/>
              <a:cs typeface="Montserrat Bold"/>
              <a:sym typeface="Montserrat Bold"/>
            </a:endParaRPr>
          </a:p>
          <a:p>
            <a:pPr algn="ctr">
              <a:lnSpc>
                <a:spcPts val="3779"/>
              </a:lnSpc>
              <a:spcBef>
                <a:spcPct val="0"/>
              </a:spcBef>
            </a:pPr>
            <a:r>
              <a:rPr lang="en-US" sz="2699">
                <a:solidFill>
                  <a:srgbClr val="000000"/>
                </a:solidFill>
                <a:latin typeface="Montserrat"/>
                <a:ea typeface="Montserrat"/>
                <a:cs typeface="Montserrat"/>
                <a:sym typeface="Montserrat"/>
              </a:rPr>
              <a:t>Operational Excellence means everything </a:t>
            </a:r>
            <a:r>
              <a:rPr lang="en-US" sz="2699" b="1">
                <a:solidFill>
                  <a:srgbClr val="000000"/>
                </a:solidFill>
                <a:latin typeface="Montserrat Bold"/>
                <a:ea typeface="Montserrat Bold"/>
                <a:cs typeface="Montserrat Bold"/>
                <a:sym typeface="Montserrat Bold"/>
              </a:rPr>
              <a:t>works well, works efficiently, and works consistently</a:t>
            </a:r>
            <a:r>
              <a:rPr lang="en-US" sz="2699">
                <a:solidFill>
                  <a:srgbClr val="000000"/>
                </a:solidFill>
                <a:latin typeface="Montserrat"/>
                <a:ea typeface="Montserrat"/>
                <a:cs typeface="Montserrat"/>
                <a:sym typeface="Montserrat"/>
              </a:rPr>
              <a:t>—regardless of who is on duty.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grpSp>
        <p:nvGrpSpPr>
          <p:cNvPr id="2" name="Group 2"/>
          <p:cNvGrpSpPr/>
          <p:nvPr/>
        </p:nvGrpSpPr>
        <p:grpSpPr>
          <a:xfrm>
            <a:off x="3807260" y="578900"/>
            <a:ext cx="5132027" cy="513202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50980"/>
              </a:srgbClr>
            </a:solidFill>
          </p:spPr>
          <p:txBody>
            <a:bodyPr/>
            <a:lstStyle/>
            <a:p>
              <a:endParaRPr lang="en-US"/>
            </a:p>
          </p:txBody>
        </p:sp>
        <p:sp>
          <p:nvSpPr>
            <p:cNvPr id="4" name="TextBox 4"/>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8037851" y="439361"/>
            <a:ext cx="5132027" cy="513202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BB84">
                <a:alpha val="60784"/>
              </a:srgbClr>
            </a:solidFill>
          </p:spPr>
          <p:txBody>
            <a:bodyPr/>
            <a:lstStyle/>
            <a:p>
              <a:endParaRPr lang="en-US"/>
            </a:p>
          </p:txBody>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grpSp>
        <p:nvGrpSpPr>
          <p:cNvPr id="8" name="Group 8"/>
          <p:cNvGrpSpPr/>
          <p:nvPr/>
        </p:nvGrpSpPr>
        <p:grpSpPr>
          <a:xfrm>
            <a:off x="6265650" y="3778514"/>
            <a:ext cx="5347273" cy="4486781"/>
            <a:chOff x="0" y="0"/>
            <a:chExt cx="890237" cy="746979"/>
          </a:xfrm>
        </p:grpSpPr>
        <p:sp>
          <p:nvSpPr>
            <p:cNvPr id="9" name="Freeform 9"/>
            <p:cNvSpPr/>
            <p:nvPr/>
          </p:nvSpPr>
          <p:spPr>
            <a:xfrm>
              <a:off x="0" y="0"/>
              <a:ext cx="890237" cy="746979"/>
            </a:xfrm>
            <a:custGeom>
              <a:avLst/>
              <a:gdLst/>
              <a:ahLst/>
              <a:cxnLst/>
              <a:rect l="l" t="t" r="r" b="b"/>
              <a:pathLst>
                <a:path w="890237" h="746979">
                  <a:moveTo>
                    <a:pt x="445119" y="0"/>
                  </a:moveTo>
                  <a:cubicBezTo>
                    <a:pt x="199286" y="0"/>
                    <a:pt x="0" y="167217"/>
                    <a:pt x="0" y="373489"/>
                  </a:cubicBezTo>
                  <a:cubicBezTo>
                    <a:pt x="0" y="579762"/>
                    <a:pt x="199286" y="746979"/>
                    <a:pt x="445119" y="746979"/>
                  </a:cubicBezTo>
                  <a:cubicBezTo>
                    <a:pt x="690951" y="746979"/>
                    <a:pt x="890237" y="579762"/>
                    <a:pt x="890237" y="373489"/>
                  </a:cubicBezTo>
                  <a:cubicBezTo>
                    <a:pt x="890237" y="167217"/>
                    <a:pt x="690951" y="0"/>
                    <a:pt x="445119" y="0"/>
                  </a:cubicBezTo>
                  <a:close/>
                </a:path>
              </a:pathLst>
            </a:custGeom>
            <a:solidFill>
              <a:srgbClr val="35589A">
                <a:alpha val="48627"/>
              </a:srgbClr>
            </a:solidFill>
          </p:spPr>
          <p:txBody>
            <a:bodyPr/>
            <a:lstStyle/>
            <a:p>
              <a:endParaRPr lang="en-US"/>
            </a:p>
          </p:txBody>
        </p:sp>
        <p:sp>
          <p:nvSpPr>
            <p:cNvPr id="10" name="TextBox 10"/>
            <p:cNvSpPr txBox="1"/>
            <p:nvPr/>
          </p:nvSpPr>
          <p:spPr>
            <a:xfrm>
              <a:off x="83460" y="22404"/>
              <a:ext cx="723318" cy="654545"/>
            </a:xfrm>
            <a:prstGeom prst="rect">
              <a:avLst/>
            </a:prstGeom>
          </p:spPr>
          <p:txBody>
            <a:bodyPr lIns="50800" tIns="50800" rIns="50800" bIns="50800" rtlCol="0" anchor="ctr"/>
            <a:lstStyle/>
            <a:p>
              <a:pPr algn="ctr">
                <a:lnSpc>
                  <a:spcPts val="2800"/>
                </a:lnSpc>
              </a:pPr>
              <a:endParaRPr/>
            </a:p>
          </p:txBody>
        </p:sp>
      </p:grpSp>
      <p:sp>
        <p:nvSpPr>
          <p:cNvPr id="11" name="Freeform 11"/>
          <p:cNvSpPr/>
          <p:nvPr/>
        </p:nvSpPr>
        <p:spPr>
          <a:xfrm rot="2239316">
            <a:off x="9898313" y="4858989"/>
            <a:ext cx="3465776" cy="1373708"/>
          </a:xfrm>
          <a:custGeom>
            <a:avLst/>
            <a:gdLst/>
            <a:ahLst/>
            <a:cxnLst/>
            <a:rect l="l" t="t" r="r" b="b"/>
            <a:pathLst>
              <a:path w="3465776" h="1373708">
                <a:moveTo>
                  <a:pt x="0" y="0"/>
                </a:moveTo>
                <a:lnTo>
                  <a:pt x="3465776" y="0"/>
                </a:lnTo>
                <a:lnTo>
                  <a:pt x="3465776" y="1373708"/>
                </a:lnTo>
                <a:lnTo>
                  <a:pt x="0" y="1373708"/>
                </a:lnTo>
                <a:lnTo>
                  <a:pt x="0" y="0"/>
                </a:lnTo>
                <a:close/>
              </a:path>
            </a:pathLst>
          </a:custGeom>
          <a:blipFill>
            <a:blip>
              <a:alphaModFix amt="44999"/>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2" name="Freeform 12"/>
          <p:cNvSpPr/>
          <p:nvPr/>
        </p:nvSpPr>
        <p:spPr>
          <a:xfrm rot="-4560285">
            <a:off x="5370972" y="-653573"/>
            <a:ext cx="1471225" cy="5504585"/>
          </a:xfrm>
          <a:custGeom>
            <a:avLst/>
            <a:gdLst/>
            <a:ahLst/>
            <a:cxnLst/>
            <a:rect l="l" t="t" r="r" b="b"/>
            <a:pathLst>
              <a:path w="1471225" h="5504585">
                <a:moveTo>
                  <a:pt x="0" y="0"/>
                </a:moveTo>
                <a:lnTo>
                  <a:pt x="1471225" y="0"/>
                </a:lnTo>
                <a:lnTo>
                  <a:pt x="1471225" y="5504586"/>
                </a:lnTo>
                <a:lnTo>
                  <a:pt x="0" y="5504586"/>
                </a:lnTo>
                <a:lnTo>
                  <a:pt x="0" y="0"/>
                </a:lnTo>
                <a:close/>
              </a:path>
            </a:pathLst>
          </a:custGeom>
          <a:blipFill>
            <a:blip>
              <a:alphaModFix amt="50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Freeform 13"/>
          <p:cNvSpPr/>
          <p:nvPr/>
        </p:nvSpPr>
        <p:spPr>
          <a:xfrm rot="1366812">
            <a:off x="4711338" y="4291590"/>
            <a:ext cx="2461865" cy="2559595"/>
          </a:xfrm>
          <a:custGeom>
            <a:avLst/>
            <a:gdLst/>
            <a:ahLst/>
            <a:cxnLst/>
            <a:rect l="l" t="t" r="r" b="b"/>
            <a:pathLst>
              <a:path w="2461865" h="2559595">
                <a:moveTo>
                  <a:pt x="0" y="0"/>
                </a:moveTo>
                <a:lnTo>
                  <a:pt x="2461865" y="0"/>
                </a:lnTo>
                <a:lnTo>
                  <a:pt x="2461865" y="2559595"/>
                </a:lnTo>
                <a:lnTo>
                  <a:pt x="0" y="2559595"/>
                </a:lnTo>
                <a:lnTo>
                  <a:pt x="0" y="0"/>
                </a:lnTo>
                <a:close/>
              </a:path>
            </a:pathLst>
          </a:custGeom>
          <a:blipFill>
            <a:blip>
              <a:alphaModFix amt="53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4" name="Freeform 14"/>
          <p:cNvSpPr/>
          <p:nvPr/>
        </p:nvSpPr>
        <p:spPr>
          <a:xfrm rot="885226">
            <a:off x="8639871" y="2739579"/>
            <a:ext cx="5641357" cy="2236029"/>
          </a:xfrm>
          <a:custGeom>
            <a:avLst/>
            <a:gdLst/>
            <a:ahLst/>
            <a:cxnLst/>
            <a:rect l="l" t="t" r="r" b="b"/>
            <a:pathLst>
              <a:path w="5641357" h="2236029">
                <a:moveTo>
                  <a:pt x="0" y="0"/>
                </a:moveTo>
                <a:lnTo>
                  <a:pt x="5641357" y="0"/>
                </a:lnTo>
                <a:lnTo>
                  <a:pt x="5641357" y="2236029"/>
                </a:lnTo>
                <a:lnTo>
                  <a:pt x="0" y="2236029"/>
                </a:lnTo>
                <a:lnTo>
                  <a:pt x="0" y="0"/>
                </a:lnTo>
                <a:close/>
              </a:path>
            </a:pathLst>
          </a:custGeom>
          <a:blipFill>
            <a:blip>
              <a:alphaModFix amt="39000"/>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15" name="Group 15"/>
          <p:cNvGrpSpPr/>
          <p:nvPr/>
        </p:nvGrpSpPr>
        <p:grpSpPr>
          <a:xfrm>
            <a:off x="2094196" y="5828526"/>
            <a:ext cx="2020604" cy="1622686"/>
            <a:chOff x="0" y="0"/>
            <a:chExt cx="532176" cy="427374"/>
          </a:xfrm>
        </p:grpSpPr>
        <p:sp>
          <p:nvSpPr>
            <p:cNvPr id="16" name="Freeform 16"/>
            <p:cNvSpPr/>
            <p:nvPr/>
          </p:nvSpPr>
          <p:spPr>
            <a:xfrm>
              <a:off x="0" y="0"/>
              <a:ext cx="532176" cy="427374"/>
            </a:xfrm>
            <a:custGeom>
              <a:avLst/>
              <a:gdLst/>
              <a:ahLst/>
              <a:cxnLst/>
              <a:rect l="l" t="t" r="r" b="b"/>
              <a:pathLst>
                <a:path w="532176" h="427374">
                  <a:moveTo>
                    <a:pt x="0" y="0"/>
                  </a:moveTo>
                  <a:lnTo>
                    <a:pt x="532176" y="0"/>
                  </a:lnTo>
                  <a:lnTo>
                    <a:pt x="532176" y="427374"/>
                  </a:lnTo>
                  <a:lnTo>
                    <a:pt x="0" y="427374"/>
                  </a:lnTo>
                  <a:close/>
                </a:path>
              </a:pathLst>
            </a:custGeom>
            <a:solidFill>
              <a:srgbClr val="F8BB84"/>
            </a:solidFill>
          </p:spPr>
          <p:txBody>
            <a:bodyPr/>
            <a:lstStyle/>
            <a:p>
              <a:endParaRPr lang="en-US"/>
            </a:p>
          </p:txBody>
        </p:sp>
        <p:sp>
          <p:nvSpPr>
            <p:cNvPr id="17" name="TextBox 17"/>
            <p:cNvSpPr txBox="1"/>
            <p:nvPr/>
          </p:nvSpPr>
          <p:spPr>
            <a:xfrm>
              <a:off x="0" y="-47625"/>
              <a:ext cx="532176" cy="474999"/>
            </a:xfrm>
            <a:prstGeom prst="rect">
              <a:avLst/>
            </a:prstGeom>
          </p:spPr>
          <p:txBody>
            <a:bodyPr lIns="50800" tIns="50800" rIns="50800" bIns="50800" rtlCol="0" anchor="ctr"/>
            <a:lstStyle/>
            <a:p>
              <a:pPr algn="ctr">
                <a:lnSpc>
                  <a:spcPts val="3219"/>
                </a:lnSpc>
              </a:pPr>
              <a:r>
                <a:rPr lang="en-US" sz="2299" b="1">
                  <a:solidFill>
                    <a:srgbClr val="000000"/>
                  </a:solidFill>
                  <a:latin typeface="Montserrat Bold"/>
                  <a:ea typeface="Montserrat Bold"/>
                  <a:cs typeface="Montserrat Bold"/>
                  <a:sym typeface="Montserrat Bold"/>
                </a:rPr>
                <a:t>Low Productivity</a:t>
              </a:r>
            </a:p>
          </p:txBody>
        </p:sp>
      </p:grpSp>
      <p:grpSp>
        <p:nvGrpSpPr>
          <p:cNvPr id="18" name="Group 18"/>
          <p:cNvGrpSpPr/>
          <p:nvPr/>
        </p:nvGrpSpPr>
        <p:grpSpPr>
          <a:xfrm>
            <a:off x="1028700" y="1888123"/>
            <a:ext cx="2074232" cy="1213831"/>
            <a:chOff x="0" y="0"/>
            <a:chExt cx="546300" cy="319692"/>
          </a:xfrm>
        </p:grpSpPr>
        <p:sp>
          <p:nvSpPr>
            <p:cNvPr id="19" name="Freeform 19"/>
            <p:cNvSpPr/>
            <p:nvPr/>
          </p:nvSpPr>
          <p:spPr>
            <a:xfrm>
              <a:off x="0" y="0"/>
              <a:ext cx="546300" cy="319692"/>
            </a:xfrm>
            <a:custGeom>
              <a:avLst/>
              <a:gdLst/>
              <a:ahLst/>
              <a:cxnLst/>
              <a:rect l="l" t="t" r="r" b="b"/>
              <a:pathLst>
                <a:path w="546300" h="319692">
                  <a:moveTo>
                    <a:pt x="0" y="0"/>
                  </a:moveTo>
                  <a:lnTo>
                    <a:pt x="546300" y="0"/>
                  </a:lnTo>
                  <a:lnTo>
                    <a:pt x="546300" y="319692"/>
                  </a:lnTo>
                  <a:lnTo>
                    <a:pt x="0" y="319692"/>
                  </a:lnTo>
                  <a:close/>
                </a:path>
              </a:pathLst>
            </a:custGeom>
            <a:solidFill>
              <a:srgbClr val="F8BB84"/>
            </a:solidFill>
          </p:spPr>
          <p:txBody>
            <a:bodyPr/>
            <a:lstStyle/>
            <a:p>
              <a:endParaRPr lang="en-US"/>
            </a:p>
          </p:txBody>
        </p:sp>
        <p:sp>
          <p:nvSpPr>
            <p:cNvPr id="20" name="TextBox 20"/>
            <p:cNvSpPr txBox="1"/>
            <p:nvPr/>
          </p:nvSpPr>
          <p:spPr>
            <a:xfrm>
              <a:off x="0" y="-47625"/>
              <a:ext cx="546300" cy="367317"/>
            </a:xfrm>
            <a:prstGeom prst="rect">
              <a:avLst/>
            </a:prstGeom>
          </p:spPr>
          <p:txBody>
            <a:bodyPr lIns="50800" tIns="50800" rIns="50800" bIns="50800" rtlCol="0" anchor="ctr"/>
            <a:lstStyle/>
            <a:p>
              <a:pPr algn="ctr">
                <a:lnSpc>
                  <a:spcPts val="3219"/>
                </a:lnSpc>
              </a:pPr>
              <a:r>
                <a:rPr lang="en-US" sz="2299" b="1">
                  <a:solidFill>
                    <a:srgbClr val="000000"/>
                  </a:solidFill>
                  <a:latin typeface="Montserrat Bold"/>
                  <a:ea typeface="Montserrat Bold"/>
                  <a:cs typeface="Montserrat Bold"/>
                  <a:sym typeface="Montserrat Bold"/>
                </a:rPr>
                <a:t>Wasted Effort</a:t>
              </a:r>
            </a:p>
          </p:txBody>
        </p:sp>
      </p:grpSp>
      <p:sp>
        <p:nvSpPr>
          <p:cNvPr id="21" name="TextBox 21"/>
          <p:cNvSpPr txBox="1"/>
          <p:nvPr/>
        </p:nvSpPr>
        <p:spPr>
          <a:xfrm>
            <a:off x="12874361" y="636537"/>
            <a:ext cx="4665776" cy="1251586"/>
          </a:xfrm>
          <a:prstGeom prst="rect">
            <a:avLst/>
          </a:prstGeom>
        </p:spPr>
        <p:txBody>
          <a:bodyPr lIns="0" tIns="0" rIns="0" bIns="0" rtlCol="0" anchor="t">
            <a:spAutoFit/>
          </a:bodyPr>
          <a:lstStyle/>
          <a:p>
            <a:pPr algn="ctr">
              <a:lnSpc>
                <a:spcPts val="5039"/>
              </a:lnSpc>
              <a:spcBef>
                <a:spcPct val="0"/>
              </a:spcBef>
            </a:pPr>
            <a:r>
              <a:rPr lang="en-US" sz="3599" b="1">
                <a:solidFill>
                  <a:srgbClr val="000000"/>
                </a:solidFill>
                <a:latin typeface="Montserrat Bold"/>
                <a:ea typeface="Montserrat Bold"/>
                <a:cs typeface="Montserrat Bold"/>
                <a:sym typeface="Montserrat Bold"/>
              </a:rPr>
              <a:t>COMPONENTS OF TEAMWORK</a:t>
            </a:r>
          </a:p>
        </p:txBody>
      </p:sp>
      <p:sp>
        <p:nvSpPr>
          <p:cNvPr id="22" name="TextBox 22"/>
          <p:cNvSpPr txBox="1"/>
          <p:nvPr/>
        </p:nvSpPr>
        <p:spPr>
          <a:xfrm>
            <a:off x="4290577" y="1854524"/>
            <a:ext cx="3068131" cy="2094466"/>
          </a:xfrm>
          <a:prstGeom prst="rect">
            <a:avLst/>
          </a:prstGeom>
        </p:spPr>
        <p:txBody>
          <a:bodyPr lIns="0" tIns="0" rIns="0" bIns="0" rtlCol="0" anchor="t">
            <a:spAutoFit/>
          </a:bodyPr>
          <a:lstStyle/>
          <a:p>
            <a:pPr algn="ctr">
              <a:lnSpc>
                <a:spcPts val="4446"/>
              </a:lnSpc>
            </a:pPr>
            <a:r>
              <a:rPr lang="en-US" sz="3175" b="1">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TASK</a:t>
            </a:r>
          </a:p>
          <a:p>
            <a:pPr algn="ctr">
              <a:lnSpc>
                <a:spcPts val="4067"/>
              </a:lnSpc>
              <a:spcBef>
                <a:spcPct val="0"/>
              </a:spcBef>
            </a:pPr>
            <a:r>
              <a:rPr lang="en-US" sz="2905">
                <a:gradFill>
                  <a:gsLst>
                    <a:gs pos="0">
                      <a:srgbClr val="FFFFFF">
                        <a:alpha val="100000"/>
                      </a:srgbClr>
                    </a:gs>
                    <a:gs pos="100000">
                      <a:srgbClr val="FFFFFF">
                        <a:alpha val="100000"/>
                      </a:srgbClr>
                    </a:gs>
                  </a:gsLst>
                  <a:lin ang="0"/>
                </a:gradFill>
                <a:latin typeface="Montserrat"/>
                <a:ea typeface="Montserrat"/>
                <a:cs typeface="Montserrat"/>
                <a:sym typeface="Montserrat"/>
              </a:rPr>
              <a:t>Your purpose, what you are doing.</a:t>
            </a:r>
          </a:p>
        </p:txBody>
      </p:sp>
      <p:sp>
        <p:nvSpPr>
          <p:cNvPr id="23" name="TextBox 23"/>
          <p:cNvSpPr txBox="1"/>
          <p:nvPr/>
        </p:nvSpPr>
        <p:spPr>
          <a:xfrm>
            <a:off x="9409621" y="1057902"/>
            <a:ext cx="2696026" cy="2020806"/>
          </a:xfrm>
          <a:prstGeom prst="rect">
            <a:avLst/>
          </a:prstGeom>
        </p:spPr>
        <p:txBody>
          <a:bodyPr lIns="0" tIns="0" rIns="0" bIns="0" rtlCol="0" anchor="t">
            <a:spAutoFit/>
          </a:bodyPr>
          <a:lstStyle/>
          <a:p>
            <a:pPr algn="ctr">
              <a:lnSpc>
                <a:spcPts val="4306"/>
              </a:lnSpc>
            </a:pPr>
            <a:r>
              <a:rPr lang="en-US" sz="3075" b="1">
                <a:solidFill>
                  <a:srgbClr val="000000"/>
                </a:solidFill>
                <a:latin typeface="Montserrat Bold"/>
                <a:ea typeface="Montserrat Bold"/>
                <a:cs typeface="Montserrat Bold"/>
                <a:sym typeface="Montserrat Bold"/>
              </a:rPr>
              <a:t>PROCESS</a:t>
            </a:r>
          </a:p>
          <a:p>
            <a:pPr algn="ctr">
              <a:lnSpc>
                <a:spcPts val="3927"/>
              </a:lnSpc>
              <a:spcBef>
                <a:spcPct val="0"/>
              </a:spcBef>
            </a:pPr>
            <a:r>
              <a:rPr lang="en-US" sz="2805">
                <a:solidFill>
                  <a:srgbClr val="000000"/>
                </a:solidFill>
                <a:latin typeface="Montserrat"/>
                <a:ea typeface="Montserrat"/>
                <a:cs typeface="Montserrat"/>
                <a:sym typeface="Montserrat"/>
              </a:rPr>
              <a:t>How do we get to where we want to.</a:t>
            </a:r>
          </a:p>
        </p:txBody>
      </p:sp>
      <p:sp>
        <p:nvSpPr>
          <p:cNvPr id="24" name="TextBox 24"/>
          <p:cNvSpPr txBox="1"/>
          <p:nvPr/>
        </p:nvSpPr>
        <p:spPr>
          <a:xfrm>
            <a:off x="7358708" y="5514237"/>
            <a:ext cx="3245157" cy="1851286"/>
          </a:xfrm>
          <a:prstGeom prst="rect">
            <a:avLst/>
          </a:prstGeom>
        </p:spPr>
        <p:txBody>
          <a:bodyPr lIns="0" tIns="0" rIns="0" bIns="0" rtlCol="0" anchor="t">
            <a:spAutoFit/>
          </a:bodyPr>
          <a:lstStyle/>
          <a:p>
            <a:pPr algn="ctr">
              <a:lnSpc>
                <a:spcPts val="4166"/>
              </a:lnSpc>
            </a:pPr>
            <a:r>
              <a:rPr lang="en-US" sz="2975" b="1">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RELATIONSHIP</a:t>
            </a:r>
          </a:p>
          <a:p>
            <a:pPr algn="ctr">
              <a:lnSpc>
                <a:spcPts val="3535"/>
              </a:lnSpc>
              <a:spcBef>
                <a:spcPct val="0"/>
              </a:spcBef>
            </a:pPr>
            <a:r>
              <a:rPr lang="en-US" sz="2525">
                <a:gradFill>
                  <a:gsLst>
                    <a:gs pos="0">
                      <a:srgbClr val="FFFFFF">
                        <a:alpha val="100000"/>
                      </a:srgbClr>
                    </a:gs>
                    <a:gs pos="100000">
                      <a:srgbClr val="FFFFFF">
                        <a:alpha val="100000"/>
                      </a:srgbClr>
                    </a:gs>
                  </a:gsLst>
                  <a:lin ang="0"/>
                </a:gradFill>
                <a:latin typeface="Montserrat"/>
                <a:ea typeface="Montserrat"/>
                <a:cs typeface="Montserrat"/>
                <a:sym typeface="Montserrat"/>
              </a:rPr>
              <a:t>How members interact with one another.</a:t>
            </a:r>
          </a:p>
        </p:txBody>
      </p:sp>
      <p:grpSp>
        <p:nvGrpSpPr>
          <p:cNvPr id="25" name="Group 25"/>
          <p:cNvGrpSpPr/>
          <p:nvPr/>
        </p:nvGrpSpPr>
        <p:grpSpPr>
          <a:xfrm>
            <a:off x="13625725" y="5828526"/>
            <a:ext cx="2128143" cy="1511453"/>
            <a:chOff x="0" y="0"/>
            <a:chExt cx="560498" cy="398078"/>
          </a:xfrm>
        </p:grpSpPr>
        <p:sp>
          <p:nvSpPr>
            <p:cNvPr id="26" name="Freeform 26"/>
            <p:cNvSpPr/>
            <p:nvPr/>
          </p:nvSpPr>
          <p:spPr>
            <a:xfrm>
              <a:off x="0" y="0"/>
              <a:ext cx="560498" cy="398078"/>
            </a:xfrm>
            <a:custGeom>
              <a:avLst/>
              <a:gdLst/>
              <a:ahLst/>
              <a:cxnLst/>
              <a:rect l="l" t="t" r="r" b="b"/>
              <a:pathLst>
                <a:path w="560498" h="398078">
                  <a:moveTo>
                    <a:pt x="0" y="0"/>
                  </a:moveTo>
                  <a:lnTo>
                    <a:pt x="560498" y="0"/>
                  </a:lnTo>
                  <a:lnTo>
                    <a:pt x="560498" y="398078"/>
                  </a:lnTo>
                  <a:lnTo>
                    <a:pt x="0" y="398078"/>
                  </a:lnTo>
                  <a:close/>
                </a:path>
              </a:pathLst>
            </a:custGeom>
            <a:solidFill>
              <a:srgbClr val="F8BB84"/>
            </a:solidFill>
          </p:spPr>
          <p:txBody>
            <a:bodyPr/>
            <a:lstStyle/>
            <a:p>
              <a:endParaRPr lang="en-US"/>
            </a:p>
          </p:txBody>
        </p:sp>
        <p:sp>
          <p:nvSpPr>
            <p:cNvPr id="27" name="TextBox 27"/>
            <p:cNvSpPr txBox="1"/>
            <p:nvPr/>
          </p:nvSpPr>
          <p:spPr>
            <a:xfrm>
              <a:off x="0" y="-47625"/>
              <a:ext cx="560498" cy="445703"/>
            </a:xfrm>
            <a:prstGeom prst="rect">
              <a:avLst/>
            </a:prstGeom>
          </p:spPr>
          <p:txBody>
            <a:bodyPr lIns="50800" tIns="50800" rIns="50800" bIns="50800" rtlCol="0" anchor="ctr"/>
            <a:lstStyle/>
            <a:p>
              <a:pPr algn="ctr">
                <a:lnSpc>
                  <a:spcPts val="3220"/>
                </a:lnSpc>
              </a:pPr>
              <a:r>
                <a:rPr lang="en-US" sz="2300" b="1">
                  <a:solidFill>
                    <a:srgbClr val="000000"/>
                  </a:solidFill>
                  <a:latin typeface="Montserrat Bold"/>
                  <a:ea typeface="Montserrat Bold"/>
                  <a:cs typeface="Montserrat Bold"/>
                  <a:sym typeface="Montserrat Bold"/>
                </a:rPr>
                <a:t>Lack of Efficiency</a:t>
              </a:r>
            </a:p>
          </p:txBody>
        </p:sp>
      </p:grpSp>
      <p:grpSp>
        <p:nvGrpSpPr>
          <p:cNvPr id="28" name="Group 28"/>
          <p:cNvGrpSpPr/>
          <p:nvPr/>
        </p:nvGrpSpPr>
        <p:grpSpPr>
          <a:xfrm>
            <a:off x="14472948" y="3101954"/>
            <a:ext cx="2561840" cy="1221547"/>
            <a:chOff x="0" y="0"/>
            <a:chExt cx="674723" cy="321724"/>
          </a:xfrm>
        </p:grpSpPr>
        <p:sp>
          <p:nvSpPr>
            <p:cNvPr id="29" name="Freeform 29"/>
            <p:cNvSpPr/>
            <p:nvPr/>
          </p:nvSpPr>
          <p:spPr>
            <a:xfrm>
              <a:off x="0" y="0"/>
              <a:ext cx="674723" cy="321724"/>
            </a:xfrm>
            <a:custGeom>
              <a:avLst/>
              <a:gdLst/>
              <a:ahLst/>
              <a:cxnLst/>
              <a:rect l="l" t="t" r="r" b="b"/>
              <a:pathLst>
                <a:path w="674723" h="321724">
                  <a:moveTo>
                    <a:pt x="0" y="0"/>
                  </a:moveTo>
                  <a:lnTo>
                    <a:pt x="674723" y="0"/>
                  </a:lnTo>
                  <a:lnTo>
                    <a:pt x="674723" y="321724"/>
                  </a:lnTo>
                  <a:lnTo>
                    <a:pt x="0" y="321724"/>
                  </a:lnTo>
                  <a:close/>
                </a:path>
              </a:pathLst>
            </a:custGeom>
            <a:solidFill>
              <a:srgbClr val="F8BB84"/>
            </a:solidFill>
          </p:spPr>
          <p:txBody>
            <a:bodyPr/>
            <a:lstStyle/>
            <a:p>
              <a:endParaRPr lang="en-US"/>
            </a:p>
          </p:txBody>
        </p:sp>
        <p:sp>
          <p:nvSpPr>
            <p:cNvPr id="30" name="TextBox 30"/>
            <p:cNvSpPr txBox="1"/>
            <p:nvPr/>
          </p:nvSpPr>
          <p:spPr>
            <a:xfrm>
              <a:off x="0" y="-47625"/>
              <a:ext cx="674723" cy="369349"/>
            </a:xfrm>
            <a:prstGeom prst="rect">
              <a:avLst/>
            </a:prstGeom>
          </p:spPr>
          <p:txBody>
            <a:bodyPr lIns="50800" tIns="50800" rIns="50800" bIns="50800" rtlCol="0" anchor="ctr"/>
            <a:lstStyle/>
            <a:p>
              <a:pPr algn="ctr">
                <a:lnSpc>
                  <a:spcPts val="3219"/>
                </a:lnSpc>
              </a:pPr>
              <a:r>
                <a:rPr lang="en-US" sz="2299" b="1" i="1">
                  <a:solidFill>
                    <a:srgbClr val="000000"/>
                  </a:solidFill>
                  <a:latin typeface="Montserrat Bold Italics"/>
                  <a:ea typeface="Montserrat Bold Italics"/>
                  <a:cs typeface="Montserrat Bold Italics"/>
                  <a:sym typeface="Montserrat Bold Italics"/>
                </a:rPr>
                <a:t>the amazing team</a:t>
              </a:r>
            </a:p>
          </p:txBody>
        </p:sp>
      </p:grpSp>
      <p:sp>
        <p:nvSpPr>
          <p:cNvPr id="31" name="TextBox 31"/>
          <p:cNvSpPr txBox="1"/>
          <p:nvPr/>
        </p:nvSpPr>
        <p:spPr>
          <a:xfrm>
            <a:off x="5213257" y="4037751"/>
            <a:ext cx="1222772" cy="514350"/>
          </a:xfrm>
          <a:prstGeom prst="rect">
            <a:avLst/>
          </a:prstGeom>
        </p:spPr>
        <p:txBody>
          <a:bodyPr lIns="0" tIns="0" rIns="0" bIns="0" rtlCol="0" anchor="t">
            <a:spAutoFit/>
          </a:bodyPr>
          <a:lstStyle/>
          <a:p>
            <a:pPr algn="ctr">
              <a:lnSpc>
                <a:spcPts val="4200"/>
              </a:lnSpc>
              <a:spcBef>
                <a:spcPct val="0"/>
              </a:spcBef>
            </a:pPr>
            <a:r>
              <a:rPr lang="en-US" sz="3000" i="1">
                <a:gradFill>
                  <a:gsLst>
                    <a:gs pos="0">
                      <a:srgbClr val="FFFFFF">
                        <a:alpha val="100000"/>
                      </a:srgbClr>
                    </a:gs>
                    <a:gs pos="100000">
                      <a:srgbClr val="FFFFFF">
                        <a:alpha val="100000"/>
                      </a:srgbClr>
                    </a:gs>
                  </a:gsLst>
                  <a:lin ang="0"/>
                </a:gradFill>
                <a:latin typeface="Montserrat Italics"/>
                <a:ea typeface="Montserrat Italics"/>
                <a:cs typeface="Montserrat Italics"/>
                <a:sym typeface="Montserrat Italics"/>
              </a:rPr>
              <a:t>what</a:t>
            </a:r>
            <a:r>
              <a:rPr lang="en-US" sz="3000">
                <a:gradFill>
                  <a:gsLst>
                    <a:gs pos="0">
                      <a:srgbClr val="FFFFFF">
                        <a:alpha val="100000"/>
                      </a:srgbClr>
                    </a:gs>
                    <a:gs pos="100000">
                      <a:srgbClr val="FFFFFF">
                        <a:alpha val="100000"/>
                      </a:srgbClr>
                    </a:gs>
                  </a:gsLst>
                  <a:lin ang="0"/>
                </a:gradFill>
                <a:latin typeface="Montserrat"/>
                <a:ea typeface="Montserrat"/>
                <a:cs typeface="Montserrat"/>
                <a:sym typeface="Montserrat"/>
              </a:rPr>
              <a:t>?</a:t>
            </a:r>
          </a:p>
        </p:txBody>
      </p:sp>
      <p:sp>
        <p:nvSpPr>
          <p:cNvPr id="32" name="TextBox 32"/>
          <p:cNvSpPr txBox="1"/>
          <p:nvPr/>
        </p:nvSpPr>
        <p:spPr>
          <a:xfrm>
            <a:off x="11006005" y="3142861"/>
            <a:ext cx="1099641" cy="514350"/>
          </a:xfrm>
          <a:prstGeom prst="rect">
            <a:avLst/>
          </a:prstGeom>
        </p:spPr>
        <p:txBody>
          <a:bodyPr lIns="0" tIns="0" rIns="0" bIns="0" rtlCol="0" anchor="t">
            <a:spAutoFit/>
          </a:bodyPr>
          <a:lstStyle/>
          <a:p>
            <a:pPr algn="ctr">
              <a:lnSpc>
                <a:spcPts val="4200"/>
              </a:lnSpc>
              <a:spcBef>
                <a:spcPct val="0"/>
              </a:spcBef>
            </a:pPr>
            <a:r>
              <a:rPr lang="en-US" sz="3000" i="1">
                <a:solidFill>
                  <a:srgbClr val="000000"/>
                </a:solidFill>
                <a:latin typeface="Montserrat Italics"/>
                <a:ea typeface="Montserrat Italics"/>
                <a:cs typeface="Montserrat Italics"/>
                <a:sym typeface="Montserrat Italics"/>
              </a:rPr>
              <a:t>How?</a:t>
            </a:r>
          </a:p>
        </p:txBody>
      </p:sp>
      <p:sp>
        <p:nvSpPr>
          <p:cNvPr id="33" name="TextBox 33"/>
          <p:cNvSpPr txBox="1"/>
          <p:nvPr/>
        </p:nvSpPr>
        <p:spPr>
          <a:xfrm>
            <a:off x="8575923" y="7394062"/>
            <a:ext cx="1136154" cy="514350"/>
          </a:xfrm>
          <a:prstGeom prst="rect">
            <a:avLst/>
          </a:prstGeom>
        </p:spPr>
        <p:txBody>
          <a:bodyPr lIns="0" tIns="0" rIns="0" bIns="0" rtlCol="0" anchor="t">
            <a:spAutoFit/>
          </a:bodyPr>
          <a:lstStyle/>
          <a:p>
            <a:pPr algn="ctr">
              <a:lnSpc>
                <a:spcPts val="4200"/>
              </a:lnSpc>
              <a:spcBef>
                <a:spcPct val="0"/>
              </a:spcBef>
            </a:pPr>
            <a:r>
              <a:rPr lang="en-US" sz="3000" i="1">
                <a:gradFill>
                  <a:gsLst>
                    <a:gs pos="0">
                      <a:srgbClr val="FFFFFF">
                        <a:alpha val="100000"/>
                      </a:srgbClr>
                    </a:gs>
                    <a:gs pos="100000">
                      <a:srgbClr val="FFFFFF">
                        <a:alpha val="100000"/>
                      </a:srgbClr>
                    </a:gs>
                  </a:gsLst>
                  <a:lin ang="0"/>
                </a:gradFill>
                <a:latin typeface="Montserrat Italics"/>
                <a:ea typeface="Montserrat Italics"/>
                <a:cs typeface="Montserrat Italics"/>
                <a:sym typeface="Montserrat Italics"/>
              </a:rPr>
              <a:t>Who?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Freeform 2"/>
          <p:cNvSpPr/>
          <p:nvPr/>
        </p:nvSpPr>
        <p:spPr>
          <a:xfrm>
            <a:off x="-854435" y="-548409"/>
            <a:ext cx="3766270" cy="3766270"/>
          </a:xfrm>
          <a:custGeom>
            <a:avLst/>
            <a:gdLst/>
            <a:ahLst/>
            <a:cxnLst/>
            <a:rect l="l" t="t" r="r" b="b"/>
            <a:pathLst>
              <a:path w="3766270" h="3766270">
                <a:moveTo>
                  <a:pt x="0" y="0"/>
                </a:moveTo>
                <a:lnTo>
                  <a:pt x="3766270" y="0"/>
                </a:lnTo>
                <a:lnTo>
                  <a:pt x="3766270" y="3766271"/>
                </a:lnTo>
                <a:lnTo>
                  <a:pt x="0" y="37662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0504607" y="6798241"/>
            <a:ext cx="3766270" cy="3766270"/>
          </a:xfrm>
          <a:custGeom>
            <a:avLst/>
            <a:gdLst/>
            <a:ahLst/>
            <a:cxnLst/>
            <a:rect l="l" t="t" r="r" b="b"/>
            <a:pathLst>
              <a:path w="3766270" h="3766270">
                <a:moveTo>
                  <a:pt x="0" y="0"/>
                </a:moveTo>
                <a:lnTo>
                  <a:pt x="3766270" y="0"/>
                </a:lnTo>
                <a:lnTo>
                  <a:pt x="3766270" y="3766270"/>
                </a:lnTo>
                <a:lnTo>
                  <a:pt x="0" y="37662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0504607" y="-481734"/>
            <a:ext cx="3766270" cy="3766270"/>
          </a:xfrm>
          <a:custGeom>
            <a:avLst/>
            <a:gdLst/>
            <a:ahLst/>
            <a:cxnLst/>
            <a:rect l="l" t="t" r="r" b="b"/>
            <a:pathLst>
              <a:path w="3766270" h="3766270">
                <a:moveTo>
                  <a:pt x="0" y="0"/>
                </a:moveTo>
                <a:lnTo>
                  <a:pt x="3766270" y="0"/>
                </a:lnTo>
                <a:lnTo>
                  <a:pt x="3766270" y="3766271"/>
                </a:lnTo>
                <a:lnTo>
                  <a:pt x="0" y="37662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1468991" y="4589723"/>
            <a:ext cx="9769786" cy="849669"/>
            <a:chOff x="0" y="0"/>
            <a:chExt cx="4672929" cy="406400"/>
          </a:xfrm>
        </p:grpSpPr>
        <p:sp>
          <p:nvSpPr>
            <p:cNvPr id="6" name="Freeform 6"/>
            <p:cNvSpPr/>
            <p:nvPr/>
          </p:nvSpPr>
          <p:spPr>
            <a:xfrm>
              <a:off x="0" y="0"/>
              <a:ext cx="4672929" cy="406400"/>
            </a:xfrm>
            <a:custGeom>
              <a:avLst/>
              <a:gdLst/>
              <a:ahLst/>
              <a:cxnLst/>
              <a:rect l="l" t="t" r="r" b="b"/>
              <a:pathLst>
                <a:path w="4672929" h="406400">
                  <a:moveTo>
                    <a:pt x="4469729" y="0"/>
                  </a:moveTo>
                  <a:cubicBezTo>
                    <a:pt x="4581953" y="0"/>
                    <a:pt x="4672929" y="90976"/>
                    <a:pt x="4672929" y="203200"/>
                  </a:cubicBezTo>
                  <a:cubicBezTo>
                    <a:pt x="4672929" y="315424"/>
                    <a:pt x="4581953" y="406400"/>
                    <a:pt x="4469729" y="406400"/>
                  </a:cubicBezTo>
                  <a:lnTo>
                    <a:pt x="203200" y="406400"/>
                  </a:lnTo>
                  <a:cubicBezTo>
                    <a:pt x="90976" y="406400"/>
                    <a:pt x="0" y="315424"/>
                    <a:pt x="0" y="203200"/>
                  </a:cubicBezTo>
                  <a:cubicBezTo>
                    <a:pt x="0" y="90976"/>
                    <a:pt x="90976" y="0"/>
                    <a:pt x="203200" y="0"/>
                  </a:cubicBezTo>
                  <a:close/>
                </a:path>
              </a:pathLst>
            </a:custGeom>
            <a:solidFill>
              <a:srgbClr val="EFEFEF"/>
            </a:solidFill>
          </p:spPr>
          <p:txBody>
            <a:bodyPr/>
            <a:lstStyle/>
            <a:p>
              <a:endParaRPr lang="en-US"/>
            </a:p>
          </p:txBody>
        </p:sp>
        <p:sp>
          <p:nvSpPr>
            <p:cNvPr id="7" name="TextBox 7"/>
            <p:cNvSpPr txBox="1"/>
            <p:nvPr/>
          </p:nvSpPr>
          <p:spPr>
            <a:xfrm>
              <a:off x="0" y="-57150"/>
              <a:ext cx="4672929" cy="463550"/>
            </a:xfrm>
            <a:prstGeom prst="rect">
              <a:avLst/>
            </a:prstGeom>
          </p:spPr>
          <p:txBody>
            <a:bodyPr lIns="50800" tIns="50800" rIns="50800" bIns="50800" rtlCol="0" anchor="ctr"/>
            <a:lstStyle/>
            <a:p>
              <a:pPr algn="ctr">
                <a:lnSpc>
                  <a:spcPts val="4899"/>
                </a:lnSpc>
              </a:pPr>
              <a:endParaRPr/>
            </a:p>
          </p:txBody>
        </p:sp>
      </p:grpSp>
      <p:grpSp>
        <p:nvGrpSpPr>
          <p:cNvPr id="8" name="Group 8"/>
          <p:cNvGrpSpPr/>
          <p:nvPr/>
        </p:nvGrpSpPr>
        <p:grpSpPr>
          <a:xfrm>
            <a:off x="1468991" y="5670385"/>
            <a:ext cx="9769786" cy="849669"/>
            <a:chOff x="0" y="0"/>
            <a:chExt cx="4672929" cy="406400"/>
          </a:xfrm>
        </p:grpSpPr>
        <p:sp>
          <p:nvSpPr>
            <p:cNvPr id="9" name="Freeform 9"/>
            <p:cNvSpPr/>
            <p:nvPr/>
          </p:nvSpPr>
          <p:spPr>
            <a:xfrm>
              <a:off x="0" y="0"/>
              <a:ext cx="4672929" cy="406400"/>
            </a:xfrm>
            <a:custGeom>
              <a:avLst/>
              <a:gdLst/>
              <a:ahLst/>
              <a:cxnLst/>
              <a:rect l="l" t="t" r="r" b="b"/>
              <a:pathLst>
                <a:path w="4672929" h="406400">
                  <a:moveTo>
                    <a:pt x="4469729" y="0"/>
                  </a:moveTo>
                  <a:cubicBezTo>
                    <a:pt x="4581953" y="0"/>
                    <a:pt x="4672929" y="90976"/>
                    <a:pt x="4672929" y="203200"/>
                  </a:cubicBezTo>
                  <a:cubicBezTo>
                    <a:pt x="4672929" y="315424"/>
                    <a:pt x="4581953" y="406400"/>
                    <a:pt x="4469729" y="406400"/>
                  </a:cubicBezTo>
                  <a:lnTo>
                    <a:pt x="203200" y="406400"/>
                  </a:lnTo>
                  <a:cubicBezTo>
                    <a:pt x="90976" y="406400"/>
                    <a:pt x="0" y="315424"/>
                    <a:pt x="0" y="203200"/>
                  </a:cubicBezTo>
                  <a:cubicBezTo>
                    <a:pt x="0" y="90976"/>
                    <a:pt x="90976" y="0"/>
                    <a:pt x="203200" y="0"/>
                  </a:cubicBezTo>
                  <a:close/>
                </a:path>
              </a:pathLst>
            </a:custGeom>
            <a:solidFill>
              <a:srgbClr val="EFEFEF"/>
            </a:solidFill>
          </p:spPr>
          <p:txBody>
            <a:bodyPr/>
            <a:lstStyle/>
            <a:p>
              <a:endParaRPr lang="en-US"/>
            </a:p>
          </p:txBody>
        </p:sp>
        <p:sp>
          <p:nvSpPr>
            <p:cNvPr id="10" name="TextBox 10"/>
            <p:cNvSpPr txBox="1"/>
            <p:nvPr/>
          </p:nvSpPr>
          <p:spPr>
            <a:xfrm>
              <a:off x="0" y="-57150"/>
              <a:ext cx="4672929" cy="463550"/>
            </a:xfrm>
            <a:prstGeom prst="rect">
              <a:avLst/>
            </a:prstGeom>
          </p:spPr>
          <p:txBody>
            <a:bodyPr lIns="50800" tIns="50800" rIns="50800" bIns="50800" rtlCol="0" anchor="ctr"/>
            <a:lstStyle/>
            <a:p>
              <a:pPr algn="ctr">
                <a:lnSpc>
                  <a:spcPts val="4899"/>
                </a:lnSpc>
              </a:pPr>
              <a:endParaRPr/>
            </a:p>
          </p:txBody>
        </p:sp>
      </p:grpSp>
      <p:grpSp>
        <p:nvGrpSpPr>
          <p:cNvPr id="11" name="Group 11"/>
          <p:cNvGrpSpPr/>
          <p:nvPr/>
        </p:nvGrpSpPr>
        <p:grpSpPr>
          <a:xfrm>
            <a:off x="1468991" y="6751046"/>
            <a:ext cx="9769786" cy="849669"/>
            <a:chOff x="0" y="0"/>
            <a:chExt cx="4672929" cy="406400"/>
          </a:xfrm>
        </p:grpSpPr>
        <p:sp>
          <p:nvSpPr>
            <p:cNvPr id="12" name="Freeform 12"/>
            <p:cNvSpPr/>
            <p:nvPr/>
          </p:nvSpPr>
          <p:spPr>
            <a:xfrm>
              <a:off x="0" y="0"/>
              <a:ext cx="4672929" cy="406400"/>
            </a:xfrm>
            <a:custGeom>
              <a:avLst/>
              <a:gdLst/>
              <a:ahLst/>
              <a:cxnLst/>
              <a:rect l="l" t="t" r="r" b="b"/>
              <a:pathLst>
                <a:path w="4672929" h="406400">
                  <a:moveTo>
                    <a:pt x="4469729" y="0"/>
                  </a:moveTo>
                  <a:cubicBezTo>
                    <a:pt x="4581953" y="0"/>
                    <a:pt x="4672929" y="90976"/>
                    <a:pt x="4672929" y="203200"/>
                  </a:cubicBezTo>
                  <a:cubicBezTo>
                    <a:pt x="4672929" y="315424"/>
                    <a:pt x="4581953" y="406400"/>
                    <a:pt x="4469729" y="406400"/>
                  </a:cubicBezTo>
                  <a:lnTo>
                    <a:pt x="203200" y="406400"/>
                  </a:lnTo>
                  <a:cubicBezTo>
                    <a:pt x="90976" y="406400"/>
                    <a:pt x="0" y="315424"/>
                    <a:pt x="0" y="203200"/>
                  </a:cubicBezTo>
                  <a:cubicBezTo>
                    <a:pt x="0" y="90976"/>
                    <a:pt x="90976" y="0"/>
                    <a:pt x="203200" y="0"/>
                  </a:cubicBezTo>
                  <a:close/>
                </a:path>
              </a:pathLst>
            </a:custGeom>
            <a:solidFill>
              <a:srgbClr val="EFEFEF"/>
            </a:solidFill>
          </p:spPr>
          <p:txBody>
            <a:bodyPr/>
            <a:lstStyle/>
            <a:p>
              <a:endParaRPr lang="en-US"/>
            </a:p>
          </p:txBody>
        </p:sp>
        <p:sp>
          <p:nvSpPr>
            <p:cNvPr id="13" name="TextBox 13"/>
            <p:cNvSpPr txBox="1"/>
            <p:nvPr/>
          </p:nvSpPr>
          <p:spPr>
            <a:xfrm>
              <a:off x="0" y="-57150"/>
              <a:ext cx="4672929" cy="463550"/>
            </a:xfrm>
            <a:prstGeom prst="rect">
              <a:avLst/>
            </a:prstGeom>
          </p:spPr>
          <p:txBody>
            <a:bodyPr lIns="50800" tIns="50800" rIns="50800" bIns="50800" rtlCol="0" anchor="ctr"/>
            <a:lstStyle/>
            <a:p>
              <a:pPr algn="ctr">
                <a:lnSpc>
                  <a:spcPts val="4899"/>
                </a:lnSpc>
              </a:pPr>
              <a:endParaRPr/>
            </a:p>
          </p:txBody>
        </p:sp>
      </p:grpSp>
      <p:grpSp>
        <p:nvGrpSpPr>
          <p:cNvPr id="14" name="Group 14"/>
          <p:cNvGrpSpPr/>
          <p:nvPr/>
        </p:nvGrpSpPr>
        <p:grpSpPr>
          <a:xfrm>
            <a:off x="1468991" y="7831707"/>
            <a:ext cx="9769786" cy="849669"/>
            <a:chOff x="0" y="0"/>
            <a:chExt cx="4672929" cy="406400"/>
          </a:xfrm>
        </p:grpSpPr>
        <p:sp>
          <p:nvSpPr>
            <p:cNvPr id="15" name="Freeform 15"/>
            <p:cNvSpPr/>
            <p:nvPr/>
          </p:nvSpPr>
          <p:spPr>
            <a:xfrm>
              <a:off x="0" y="0"/>
              <a:ext cx="4672929" cy="406400"/>
            </a:xfrm>
            <a:custGeom>
              <a:avLst/>
              <a:gdLst/>
              <a:ahLst/>
              <a:cxnLst/>
              <a:rect l="l" t="t" r="r" b="b"/>
              <a:pathLst>
                <a:path w="4672929" h="406400">
                  <a:moveTo>
                    <a:pt x="4469729" y="0"/>
                  </a:moveTo>
                  <a:cubicBezTo>
                    <a:pt x="4581953" y="0"/>
                    <a:pt x="4672929" y="90976"/>
                    <a:pt x="4672929" y="203200"/>
                  </a:cubicBezTo>
                  <a:cubicBezTo>
                    <a:pt x="4672929" y="315424"/>
                    <a:pt x="4581953" y="406400"/>
                    <a:pt x="4469729" y="406400"/>
                  </a:cubicBezTo>
                  <a:lnTo>
                    <a:pt x="203200" y="406400"/>
                  </a:lnTo>
                  <a:cubicBezTo>
                    <a:pt x="90976" y="406400"/>
                    <a:pt x="0" y="315424"/>
                    <a:pt x="0" y="203200"/>
                  </a:cubicBezTo>
                  <a:cubicBezTo>
                    <a:pt x="0" y="90976"/>
                    <a:pt x="90976" y="0"/>
                    <a:pt x="203200" y="0"/>
                  </a:cubicBezTo>
                  <a:close/>
                </a:path>
              </a:pathLst>
            </a:custGeom>
            <a:solidFill>
              <a:srgbClr val="EFEFEF"/>
            </a:solidFill>
          </p:spPr>
          <p:txBody>
            <a:bodyPr/>
            <a:lstStyle/>
            <a:p>
              <a:endParaRPr lang="en-US"/>
            </a:p>
          </p:txBody>
        </p:sp>
        <p:sp>
          <p:nvSpPr>
            <p:cNvPr id="16" name="TextBox 16"/>
            <p:cNvSpPr txBox="1"/>
            <p:nvPr/>
          </p:nvSpPr>
          <p:spPr>
            <a:xfrm>
              <a:off x="0" y="-57150"/>
              <a:ext cx="4672929" cy="463550"/>
            </a:xfrm>
            <a:prstGeom prst="rect">
              <a:avLst/>
            </a:prstGeom>
          </p:spPr>
          <p:txBody>
            <a:bodyPr lIns="50800" tIns="50800" rIns="50800" bIns="50800" rtlCol="0" anchor="ctr"/>
            <a:lstStyle/>
            <a:p>
              <a:pPr algn="ctr">
                <a:lnSpc>
                  <a:spcPts val="4899"/>
                </a:lnSpc>
              </a:pPr>
              <a:endParaRPr/>
            </a:p>
          </p:txBody>
        </p:sp>
      </p:grpSp>
      <p:grpSp>
        <p:nvGrpSpPr>
          <p:cNvPr id="17" name="Group 17"/>
          <p:cNvGrpSpPr/>
          <p:nvPr/>
        </p:nvGrpSpPr>
        <p:grpSpPr>
          <a:xfrm>
            <a:off x="1529573" y="3513137"/>
            <a:ext cx="9769786" cy="849669"/>
            <a:chOff x="0" y="0"/>
            <a:chExt cx="4672929" cy="406400"/>
          </a:xfrm>
        </p:grpSpPr>
        <p:sp>
          <p:nvSpPr>
            <p:cNvPr id="18" name="Freeform 18"/>
            <p:cNvSpPr/>
            <p:nvPr/>
          </p:nvSpPr>
          <p:spPr>
            <a:xfrm>
              <a:off x="0" y="0"/>
              <a:ext cx="4672929" cy="406400"/>
            </a:xfrm>
            <a:custGeom>
              <a:avLst/>
              <a:gdLst/>
              <a:ahLst/>
              <a:cxnLst/>
              <a:rect l="l" t="t" r="r" b="b"/>
              <a:pathLst>
                <a:path w="4672929" h="406400">
                  <a:moveTo>
                    <a:pt x="4469729" y="0"/>
                  </a:moveTo>
                  <a:cubicBezTo>
                    <a:pt x="4581953" y="0"/>
                    <a:pt x="4672929" y="90976"/>
                    <a:pt x="4672929" y="203200"/>
                  </a:cubicBezTo>
                  <a:cubicBezTo>
                    <a:pt x="4672929" y="315424"/>
                    <a:pt x="4581953" y="406400"/>
                    <a:pt x="4469729" y="406400"/>
                  </a:cubicBezTo>
                  <a:lnTo>
                    <a:pt x="203200" y="406400"/>
                  </a:lnTo>
                  <a:cubicBezTo>
                    <a:pt x="90976" y="406400"/>
                    <a:pt x="0" y="315424"/>
                    <a:pt x="0" y="203200"/>
                  </a:cubicBezTo>
                  <a:cubicBezTo>
                    <a:pt x="0" y="90976"/>
                    <a:pt x="90976" y="0"/>
                    <a:pt x="203200" y="0"/>
                  </a:cubicBezTo>
                  <a:close/>
                </a:path>
              </a:pathLst>
            </a:custGeom>
            <a:solidFill>
              <a:srgbClr val="EFEFEF"/>
            </a:solidFill>
          </p:spPr>
          <p:txBody>
            <a:bodyPr/>
            <a:lstStyle/>
            <a:p>
              <a:endParaRPr lang="en-US"/>
            </a:p>
          </p:txBody>
        </p:sp>
        <p:sp>
          <p:nvSpPr>
            <p:cNvPr id="19" name="TextBox 19"/>
            <p:cNvSpPr txBox="1"/>
            <p:nvPr/>
          </p:nvSpPr>
          <p:spPr>
            <a:xfrm>
              <a:off x="0" y="-57150"/>
              <a:ext cx="4672929" cy="463550"/>
            </a:xfrm>
            <a:prstGeom prst="rect">
              <a:avLst/>
            </a:prstGeom>
          </p:spPr>
          <p:txBody>
            <a:bodyPr lIns="50800" tIns="50800" rIns="50800" bIns="50800" rtlCol="0" anchor="ctr"/>
            <a:lstStyle/>
            <a:p>
              <a:pPr algn="ctr">
                <a:lnSpc>
                  <a:spcPts val="4899"/>
                </a:lnSpc>
              </a:pPr>
              <a:endParaRPr/>
            </a:p>
          </p:txBody>
        </p:sp>
      </p:grpSp>
      <p:sp>
        <p:nvSpPr>
          <p:cNvPr id="20" name="TextBox 20"/>
          <p:cNvSpPr txBox="1"/>
          <p:nvPr/>
        </p:nvSpPr>
        <p:spPr>
          <a:xfrm>
            <a:off x="1522976" y="2433637"/>
            <a:ext cx="10495031" cy="647954"/>
          </a:xfrm>
          <a:prstGeom prst="rect">
            <a:avLst/>
          </a:prstGeom>
        </p:spPr>
        <p:txBody>
          <a:bodyPr lIns="0" tIns="0" rIns="0" bIns="0" rtlCol="0" anchor="t">
            <a:spAutoFit/>
          </a:bodyPr>
          <a:lstStyle/>
          <a:p>
            <a:pPr algn="l">
              <a:lnSpc>
                <a:spcPts val="4887"/>
              </a:lnSpc>
            </a:pPr>
            <a:r>
              <a:rPr lang="en-US" sz="5199" b="1" spc="-306">
                <a:solidFill>
                  <a:srgbClr val="000000"/>
                </a:solidFill>
                <a:latin typeface="Montserrat Bold"/>
                <a:ea typeface="Montserrat Bold"/>
                <a:cs typeface="Montserrat Bold"/>
                <a:sym typeface="Montserrat Bold"/>
              </a:rPr>
              <a:t>Why Process Efficiency Matters</a:t>
            </a:r>
          </a:p>
        </p:txBody>
      </p:sp>
      <p:sp>
        <p:nvSpPr>
          <p:cNvPr id="21" name="TextBox 21"/>
          <p:cNvSpPr txBox="1"/>
          <p:nvPr/>
        </p:nvSpPr>
        <p:spPr>
          <a:xfrm>
            <a:off x="2237225" y="4674219"/>
            <a:ext cx="12033652" cy="700405"/>
          </a:xfrm>
          <a:prstGeom prst="rect">
            <a:avLst/>
          </a:prstGeom>
        </p:spPr>
        <p:txBody>
          <a:bodyPr lIns="0" tIns="0" rIns="0" bIns="0" rtlCol="0" anchor="t">
            <a:spAutoFit/>
          </a:bodyPr>
          <a:lstStyle/>
          <a:p>
            <a:pPr algn="just">
              <a:lnSpc>
                <a:spcPts val="5284"/>
              </a:lnSpc>
            </a:pPr>
            <a:r>
              <a:rPr lang="en-US" sz="3499">
                <a:solidFill>
                  <a:srgbClr val="000000"/>
                </a:solidFill>
                <a:latin typeface="Arial MT Pro"/>
                <a:ea typeface="Arial MT Pro"/>
                <a:cs typeface="Arial MT Pro"/>
                <a:sym typeface="Arial MT Pro"/>
              </a:rPr>
              <a:t>Improves consistency in admin work</a:t>
            </a:r>
          </a:p>
        </p:txBody>
      </p:sp>
      <p:sp>
        <p:nvSpPr>
          <p:cNvPr id="22" name="TextBox 22"/>
          <p:cNvSpPr txBox="1"/>
          <p:nvPr/>
        </p:nvSpPr>
        <p:spPr>
          <a:xfrm>
            <a:off x="2237225" y="5696567"/>
            <a:ext cx="8504678" cy="700405"/>
          </a:xfrm>
          <a:prstGeom prst="rect">
            <a:avLst/>
          </a:prstGeom>
        </p:spPr>
        <p:txBody>
          <a:bodyPr lIns="0" tIns="0" rIns="0" bIns="0" rtlCol="0" anchor="t">
            <a:spAutoFit/>
          </a:bodyPr>
          <a:lstStyle/>
          <a:p>
            <a:pPr algn="just">
              <a:lnSpc>
                <a:spcPts val="5284"/>
              </a:lnSpc>
            </a:pPr>
            <a:r>
              <a:rPr lang="en-US" sz="3499">
                <a:solidFill>
                  <a:srgbClr val="000000"/>
                </a:solidFill>
                <a:latin typeface="Arial MT Pro"/>
                <a:ea typeface="Arial MT Pro"/>
                <a:cs typeface="Arial MT Pro"/>
                <a:sym typeface="Arial MT Pro"/>
              </a:rPr>
              <a:t>Strengthens accuracy and compliance</a:t>
            </a:r>
          </a:p>
        </p:txBody>
      </p:sp>
      <p:sp>
        <p:nvSpPr>
          <p:cNvPr id="23" name="TextBox 23"/>
          <p:cNvSpPr txBox="1"/>
          <p:nvPr/>
        </p:nvSpPr>
        <p:spPr>
          <a:xfrm>
            <a:off x="2237225" y="6834378"/>
            <a:ext cx="12033652" cy="700405"/>
          </a:xfrm>
          <a:prstGeom prst="rect">
            <a:avLst/>
          </a:prstGeom>
        </p:spPr>
        <p:txBody>
          <a:bodyPr lIns="0" tIns="0" rIns="0" bIns="0" rtlCol="0" anchor="t">
            <a:spAutoFit/>
          </a:bodyPr>
          <a:lstStyle/>
          <a:p>
            <a:pPr algn="just">
              <a:lnSpc>
                <a:spcPts val="5284"/>
              </a:lnSpc>
            </a:pPr>
            <a:r>
              <a:rPr lang="en-US" sz="3499">
                <a:solidFill>
                  <a:srgbClr val="000000"/>
                </a:solidFill>
                <a:latin typeface="Arial MT Pro"/>
                <a:ea typeface="Arial MT Pro"/>
                <a:cs typeface="Arial MT Pro"/>
                <a:sym typeface="Arial MT Pro"/>
              </a:rPr>
              <a:t>Frees up time for higher-value tasks</a:t>
            </a:r>
          </a:p>
        </p:txBody>
      </p:sp>
      <p:sp>
        <p:nvSpPr>
          <p:cNvPr id="24" name="TextBox 24"/>
          <p:cNvSpPr txBox="1"/>
          <p:nvPr/>
        </p:nvSpPr>
        <p:spPr>
          <a:xfrm>
            <a:off x="2237225" y="7896571"/>
            <a:ext cx="12033652" cy="700405"/>
          </a:xfrm>
          <a:prstGeom prst="rect">
            <a:avLst/>
          </a:prstGeom>
        </p:spPr>
        <p:txBody>
          <a:bodyPr lIns="0" tIns="0" rIns="0" bIns="0" rtlCol="0" anchor="t">
            <a:spAutoFit/>
          </a:bodyPr>
          <a:lstStyle/>
          <a:p>
            <a:pPr algn="just">
              <a:lnSpc>
                <a:spcPts val="5284"/>
              </a:lnSpc>
            </a:pPr>
            <a:r>
              <a:rPr lang="en-US" sz="3499">
                <a:solidFill>
                  <a:srgbClr val="000000"/>
                </a:solidFill>
                <a:latin typeface="Arial MT Pro"/>
                <a:ea typeface="Arial MT Pro"/>
                <a:cs typeface="Arial MT Pro"/>
                <a:sym typeface="Arial MT Pro"/>
              </a:rPr>
              <a:t>Supports research &amp; donor-funded projects</a:t>
            </a:r>
          </a:p>
        </p:txBody>
      </p:sp>
      <p:sp>
        <p:nvSpPr>
          <p:cNvPr id="25" name="TextBox 25"/>
          <p:cNvSpPr txBox="1"/>
          <p:nvPr/>
        </p:nvSpPr>
        <p:spPr>
          <a:xfrm>
            <a:off x="2237225" y="3593557"/>
            <a:ext cx="12033652" cy="700405"/>
          </a:xfrm>
          <a:prstGeom prst="rect">
            <a:avLst/>
          </a:prstGeom>
        </p:spPr>
        <p:txBody>
          <a:bodyPr lIns="0" tIns="0" rIns="0" bIns="0" rtlCol="0" anchor="t">
            <a:spAutoFit/>
          </a:bodyPr>
          <a:lstStyle/>
          <a:p>
            <a:pPr algn="just">
              <a:lnSpc>
                <a:spcPts val="5284"/>
              </a:lnSpc>
            </a:pPr>
            <a:r>
              <a:rPr lang="en-US" sz="3499">
                <a:solidFill>
                  <a:srgbClr val="000000"/>
                </a:solidFill>
                <a:latin typeface="Arial MT Pro"/>
                <a:ea typeface="Arial MT Pro"/>
                <a:cs typeface="Arial MT Pro"/>
                <a:sym typeface="Arial MT Pro"/>
              </a:rPr>
              <a:t>Reduces delays and duplication</a:t>
            </a:r>
          </a:p>
        </p:txBody>
      </p:sp>
      <p:grpSp>
        <p:nvGrpSpPr>
          <p:cNvPr id="26" name="Group 26"/>
          <p:cNvGrpSpPr/>
          <p:nvPr/>
        </p:nvGrpSpPr>
        <p:grpSpPr>
          <a:xfrm>
            <a:off x="12387742" y="1623498"/>
            <a:ext cx="5900258" cy="7057878"/>
            <a:chOff x="0" y="0"/>
            <a:chExt cx="824265" cy="985985"/>
          </a:xfrm>
        </p:grpSpPr>
        <p:sp>
          <p:nvSpPr>
            <p:cNvPr id="27" name="Freeform 27"/>
            <p:cNvSpPr/>
            <p:nvPr/>
          </p:nvSpPr>
          <p:spPr>
            <a:xfrm>
              <a:off x="0" y="0"/>
              <a:ext cx="824265" cy="985985"/>
            </a:xfrm>
            <a:custGeom>
              <a:avLst/>
              <a:gdLst/>
              <a:ahLst/>
              <a:cxnLst/>
              <a:rect l="l" t="t" r="r" b="b"/>
              <a:pathLst>
                <a:path w="824265" h="985985">
                  <a:moveTo>
                    <a:pt x="0" y="0"/>
                  </a:moveTo>
                  <a:lnTo>
                    <a:pt x="824265" y="0"/>
                  </a:lnTo>
                  <a:lnTo>
                    <a:pt x="824265" y="985985"/>
                  </a:lnTo>
                  <a:lnTo>
                    <a:pt x="0" y="985985"/>
                  </a:lnTo>
                  <a:close/>
                </a:path>
              </a:pathLst>
            </a:custGeom>
            <a:blipFill>
              <a:blip r:embed="rId4"/>
              <a:stretch>
                <a:fillRect l="-45666" r="-33875"/>
              </a:stretch>
            </a:blipFill>
          </p:spPr>
          <p:txBody>
            <a:bodyPr/>
            <a:lstStyle/>
            <a:p>
              <a:endParaRPr lang="en-US"/>
            </a:p>
          </p:txBody>
        </p:sp>
      </p:grpSp>
      <p:sp>
        <p:nvSpPr>
          <p:cNvPr id="28" name="Freeform 28"/>
          <p:cNvSpPr/>
          <p:nvPr/>
        </p:nvSpPr>
        <p:spPr>
          <a:xfrm>
            <a:off x="-854435" y="6751046"/>
            <a:ext cx="3766270" cy="3766270"/>
          </a:xfrm>
          <a:custGeom>
            <a:avLst/>
            <a:gdLst/>
            <a:ahLst/>
            <a:cxnLst/>
            <a:rect l="l" t="t" r="r" b="b"/>
            <a:pathLst>
              <a:path w="3766270" h="3766270">
                <a:moveTo>
                  <a:pt x="0" y="0"/>
                </a:moveTo>
                <a:lnTo>
                  <a:pt x="3766270" y="0"/>
                </a:lnTo>
                <a:lnTo>
                  <a:pt x="3766270" y="3766270"/>
                </a:lnTo>
                <a:lnTo>
                  <a:pt x="0" y="37662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grpSp>
        <p:nvGrpSpPr>
          <p:cNvPr id="2" name="Group 2"/>
          <p:cNvGrpSpPr/>
          <p:nvPr/>
        </p:nvGrpSpPr>
        <p:grpSpPr>
          <a:xfrm>
            <a:off x="0" y="-789952"/>
            <a:ext cx="18288000" cy="11062147"/>
            <a:chOff x="0" y="0"/>
            <a:chExt cx="24384000" cy="14749529"/>
          </a:xfrm>
        </p:grpSpPr>
        <p:grpSp>
          <p:nvGrpSpPr>
            <p:cNvPr id="3" name="Group 3"/>
            <p:cNvGrpSpPr/>
            <p:nvPr/>
          </p:nvGrpSpPr>
          <p:grpSpPr>
            <a:xfrm>
              <a:off x="0" y="0"/>
              <a:ext cx="24384000" cy="4214248"/>
              <a:chOff x="0" y="0"/>
              <a:chExt cx="4816593" cy="832444"/>
            </a:xfrm>
          </p:grpSpPr>
          <p:sp>
            <p:nvSpPr>
              <p:cNvPr id="4" name="Freeform 4"/>
              <p:cNvSpPr/>
              <p:nvPr/>
            </p:nvSpPr>
            <p:spPr>
              <a:xfrm>
                <a:off x="0" y="0"/>
                <a:ext cx="4816592" cy="832444"/>
              </a:xfrm>
              <a:custGeom>
                <a:avLst/>
                <a:gdLst/>
                <a:ahLst/>
                <a:cxnLst/>
                <a:rect l="l" t="t" r="r" b="b"/>
                <a:pathLst>
                  <a:path w="4816592" h="832444">
                    <a:moveTo>
                      <a:pt x="0" y="0"/>
                    </a:moveTo>
                    <a:lnTo>
                      <a:pt x="4816592" y="0"/>
                    </a:lnTo>
                    <a:lnTo>
                      <a:pt x="4816592" y="832444"/>
                    </a:lnTo>
                    <a:lnTo>
                      <a:pt x="0" y="832444"/>
                    </a:lnTo>
                    <a:close/>
                  </a:path>
                </a:pathLst>
              </a:custGeom>
              <a:solidFill>
                <a:srgbClr val="000000"/>
              </a:solidFill>
            </p:spPr>
            <p:txBody>
              <a:bodyPr/>
              <a:lstStyle/>
              <a:p>
                <a:endParaRPr lang="en-US"/>
              </a:p>
            </p:txBody>
          </p:sp>
          <p:sp>
            <p:nvSpPr>
              <p:cNvPr id="5" name="TextBox 5"/>
              <p:cNvSpPr txBox="1"/>
              <p:nvPr/>
            </p:nvSpPr>
            <p:spPr>
              <a:xfrm>
                <a:off x="0" y="-66675"/>
                <a:ext cx="4816593" cy="899119"/>
              </a:xfrm>
              <a:prstGeom prst="rect">
                <a:avLst/>
              </a:prstGeom>
            </p:spPr>
            <p:txBody>
              <a:bodyPr lIns="50800" tIns="50800" rIns="50800" bIns="50800" rtlCol="0" anchor="ctr"/>
              <a:lstStyle/>
              <a:p>
                <a:pPr algn="ctr">
                  <a:lnSpc>
                    <a:spcPts val="5599"/>
                  </a:lnSpc>
                </a:pPr>
                <a:endParaRPr/>
              </a:p>
              <a:p>
                <a:pPr algn="ctr">
                  <a:lnSpc>
                    <a:spcPts val="6719"/>
                  </a:lnSpc>
                </a:pPr>
                <a:endParaRPr/>
              </a:p>
              <a:p>
                <a:pPr algn="ctr">
                  <a:lnSpc>
                    <a:spcPts val="6719"/>
                  </a:lnSpc>
                </a:pPr>
                <a:r>
                  <a:rPr lang="en-US" sz="4799" b="1">
                    <a:solidFill>
                      <a:srgbClr val="FFFFFF"/>
                    </a:solidFill>
                    <a:latin typeface="Montserrat Bold"/>
                    <a:ea typeface="Montserrat Bold"/>
                    <a:cs typeface="Montserrat Bold"/>
                    <a:sym typeface="Montserrat Bold"/>
                  </a:rPr>
                  <a:t>What Is a Workflow?</a:t>
                </a:r>
              </a:p>
              <a:p>
                <a:pPr algn="ctr">
                  <a:lnSpc>
                    <a:spcPts val="4759"/>
                  </a:lnSpc>
                </a:pPr>
                <a:r>
                  <a:rPr lang="en-US" sz="3399">
                    <a:solidFill>
                      <a:srgbClr val="FFFFFF"/>
                    </a:solidFill>
                    <a:latin typeface="Montserrat"/>
                    <a:ea typeface="Montserrat"/>
                    <a:cs typeface="Montserrat"/>
                    <a:sym typeface="Montserrat"/>
                  </a:rPr>
                  <a:t>A workflow is the step-by-step sequence of activities required to complete a task.</a:t>
                </a:r>
              </a:p>
            </p:txBody>
          </p:sp>
        </p:grpSp>
        <p:grpSp>
          <p:nvGrpSpPr>
            <p:cNvPr id="6" name="Group 6"/>
            <p:cNvGrpSpPr/>
            <p:nvPr/>
          </p:nvGrpSpPr>
          <p:grpSpPr>
            <a:xfrm>
              <a:off x="0" y="12045808"/>
              <a:ext cx="24384000" cy="2703721"/>
              <a:chOff x="0" y="0"/>
              <a:chExt cx="4816593" cy="534068"/>
            </a:xfrm>
          </p:grpSpPr>
          <p:sp>
            <p:nvSpPr>
              <p:cNvPr id="7" name="Freeform 7"/>
              <p:cNvSpPr/>
              <p:nvPr/>
            </p:nvSpPr>
            <p:spPr>
              <a:xfrm>
                <a:off x="0" y="0"/>
                <a:ext cx="4816592" cy="534068"/>
              </a:xfrm>
              <a:custGeom>
                <a:avLst/>
                <a:gdLst/>
                <a:ahLst/>
                <a:cxnLst/>
                <a:rect l="l" t="t" r="r" b="b"/>
                <a:pathLst>
                  <a:path w="4816592" h="534068">
                    <a:moveTo>
                      <a:pt x="0" y="0"/>
                    </a:moveTo>
                    <a:lnTo>
                      <a:pt x="4816592" y="0"/>
                    </a:lnTo>
                    <a:lnTo>
                      <a:pt x="4816592" y="534068"/>
                    </a:lnTo>
                    <a:lnTo>
                      <a:pt x="0" y="534068"/>
                    </a:lnTo>
                    <a:close/>
                  </a:path>
                </a:pathLst>
              </a:custGeom>
              <a:solidFill>
                <a:srgbClr val="000000"/>
              </a:solidFill>
            </p:spPr>
            <p:txBody>
              <a:bodyPr/>
              <a:lstStyle/>
              <a:p>
                <a:endParaRPr lang="en-US"/>
              </a:p>
            </p:txBody>
          </p:sp>
          <p:sp>
            <p:nvSpPr>
              <p:cNvPr id="8" name="TextBox 8"/>
              <p:cNvSpPr txBox="1"/>
              <p:nvPr/>
            </p:nvSpPr>
            <p:spPr>
              <a:xfrm>
                <a:off x="0" y="-76200"/>
                <a:ext cx="4816593" cy="610268"/>
              </a:xfrm>
              <a:prstGeom prst="rect">
                <a:avLst/>
              </a:prstGeom>
            </p:spPr>
            <p:txBody>
              <a:bodyPr lIns="50800" tIns="50800" rIns="50800" bIns="50800" rtlCol="0" anchor="ctr"/>
              <a:lstStyle/>
              <a:p>
                <a:pPr algn="ctr">
                  <a:lnSpc>
                    <a:spcPts val="5459"/>
                  </a:lnSpc>
                </a:pPr>
                <a:r>
                  <a:rPr lang="en-US" sz="3899" b="1">
                    <a:solidFill>
                      <a:srgbClr val="FFFFFF"/>
                    </a:solidFill>
                    <a:latin typeface="Montserrat Bold"/>
                    <a:ea typeface="Montserrat Bold"/>
                    <a:cs typeface="Montserrat Bold"/>
                    <a:sym typeface="Montserrat Bold"/>
                  </a:rPr>
                  <a:t>Key Principle:</a:t>
                </a:r>
              </a:p>
              <a:p>
                <a:pPr algn="ctr">
                  <a:lnSpc>
                    <a:spcPts val="4619"/>
                  </a:lnSpc>
                </a:pPr>
                <a:r>
                  <a:rPr lang="en-US" sz="3299" i="1">
                    <a:solidFill>
                      <a:srgbClr val="FFFFFF"/>
                    </a:solidFill>
                    <a:latin typeface="Montserrat Italics"/>
                    <a:ea typeface="Montserrat Italics"/>
                    <a:cs typeface="Montserrat Italics"/>
                    <a:sym typeface="Montserrat Italics"/>
                  </a:rPr>
                  <a:t>If people follow different steps for the same task → inconsistencies and errors occur.</a:t>
                </a:r>
              </a:p>
            </p:txBody>
          </p:sp>
        </p:grpSp>
        <p:grpSp>
          <p:nvGrpSpPr>
            <p:cNvPr id="9" name="Group 9"/>
            <p:cNvGrpSpPr/>
            <p:nvPr/>
          </p:nvGrpSpPr>
          <p:grpSpPr>
            <a:xfrm>
              <a:off x="1698882" y="5357550"/>
              <a:ext cx="4570278" cy="2292419"/>
              <a:chOff x="0" y="0"/>
              <a:chExt cx="812800" cy="407695"/>
            </a:xfrm>
          </p:grpSpPr>
          <p:sp>
            <p:nvSpPr>
              <p:cNvPr id="10" name="Freeform 10"/>
              <p:cNvSpPr/>
              <p:nvPr/>
            </p:nvSpPr>
            <p:spPr>
              <a:xfrm>
                <a:off x="0" y="0"/>
                <a:ext cx="812800" cy="407695"/>
              </a:xfrm>
              <a:custGeom>
                <a:avLst/>
                <a:gdLst/>
                <a:ahLst/>
                <a:cxnLst/>
                <a:rect l="l" t="t" r="r" b="b"/>
                <a:pathLst>
                  <a:path w="812800" h="407695">
                    <a:moveTo>
                      <a:pt x="0" y="0"/>
                    </a:moveTo>
                    <a:lnTo>
                      <a:pt x="812800" y="0"/>
                    </a:lnTo>
                    <a:lnTo>
                      <a:pt x="812800" y="407695"/>
                    </a:lnTo>
                    <a:lnTo>
                      <a:pt x="0" y="407695"/>
                    </a:lnTo>
                    <a:close/>
                  </a:path>
                </a:pathLst>
              </a:custGeom>
              <a:solidFill>
                <a:srgbClr val="15616D"/>
              </a:solidFill>
            </p:spPr>
            <p:txBody>
              <a:bodyPr/>
              <a:lstStyle/>
              <a:p>
                <a:endParaRPr lang="en-US"/>
              </a:p>
            </p:txBody>
          </p:sp>
          <p:sp>
            <p:nvSpPr>
              <p:cNvPr id="11" name="TextBox 11"/>
              <p:cNvSpPr txBox="1"/>
              <p:nvPr/>
            </p:nvSpPr>
            <p:spPr>
              <a:xfrm>
                <a:off x="0" y="-66675"/>
                <a:ext cx="812800" cy="474370"/>
              </a:xfrm>
              <a:prstGeom prst="rect">
                <a:avLst/>
              </a:prstGeom>
            </p:spPr>
            <p:txBody>
              <a:bodyPr lIns="50800" tIns="50800" rIns="50800" bIns="50800" rtlCol="0" anchor="ctr"/>
              <a:lstStyle/>
              <a:p>
                <a:pPr algn="ctr">
                  <a:lnSpc>
                    <a:spcPts val="5039"/>
                  </a:lnSpc>
                </a:pPr>
                <a:r>
                  <a:rPr lang="en-US" sz="2400" dirty="0">
                    <a:solidFill>
                      <a:schemeClr val="bg1"/>
                    </a:solidFill>
                    <a:latin typeface="Montserrat" panose="00000500000000000000" pitchFamily="2" charset="0"/>
                  </a:rPr>
                  <a:t>Staff Member Initiates Request</a:t>
                </a:r>
                <a:endParaRPr lang="en-US" sz="2400" dirty="0">
                  <a:solidFill>
                    <a:schemeClr val="bg1"/>
                  </a:solidFill>
                  <a:latin typeface="Montserrat" panose="00000500000000000000" pitchFamily="2" charset="0"/>
                  <a:ea typeface="Montserrat"/>
                  <a:cs typeface="Montserrat"/>
                  <a:sym typeface="Montserrat"/>
                </a:endParaRPr>
              </a:p>
            </p:txBody>
          </p:sp>
        </p:grpSp>
        <p:grpSp>
          <p:nvGrpSpPr>
            <p:cNvPr id="12" name="Group 12"/>
            <p:cNvGrpSpPr/>
            <p:nvPr/>
          </p:nvGrpSpPr>
          <p:grpSpPr>
            <a:xfrm>
              <a:off x="10064277" y="4982645"/>
              <a:ext cx="4570278" cy="2667324"/>
              <a:chOff x="0" y="-66675"/>
              <a:chExt cx="812800" cy="474370"/>
            </a:xfrm>
          </p:grpSpPr>
          <p:sp>
            <p:nvSpPr>
              <p:cNvPr id="13" name="Freeform 13"/>
              <p:cNvSpPr/>
              <p:nvPr/>
            </p:nvSpPr>
            <p:spPr>
              <a:xfrm>
                <a:off x="0" y="0"/>
                <a:ext cx="812800" cy="407695"/>
              </a:xfrm>
              <a:custGeom>
                <a:avLst/>
                <a:gdLst/>
                <a:ahLst/>
                <a:cxnLst/>
                <a:rect l="l" t="t" r="r" b="b"/>
                <a:pathLst>
                  <a:path w="812800" h="407695">
                    <a:moveTo>
                      <a:pt x="0" y="0"/>
                    </a:moveTo>
                    <a:lnTo>
                      <a:pt x="812800" y="0"/>
                    </a:lnTo>
                    <a:lnTo>
                      <a:pt x="812800" y="407695"/>
                    </a:lnTo>
                    <a:lnTo>
                      <a:pt x="0" y="407695"/>
                    </a:lnTo>
                    <a:close/>
                  </a:path>
                </a:pathLst>
              </a:custGeom>
              <a:solidFill>
                <a:srgbClr val="15616D"/>
              </a:solidFill>
            </p:spPr>
            <p:txBody>
              <a:bodyPr/>
              <a:lstStyle/>
              <a:p>
                <a:endParaRPr lang="en-US" dirty="0"/>
              </a:p>
            </p:txBody>
          </p:sp>
          <p:sp>
            <p:nvSpPr>
              <p:cNvPr id="14" name="TextBox 14"/>
              <p:cNvSpPr txBox="1"/>
              <p:nvPr/>
            </p:nvSpPr>
            <p:spPr>
              <a:xfrm>
                <a:off x="0" y="-66675"/>
                <a:ext cx="812800" cy="474370"/>
              </a:xfrm>
              <a:prstGeom prst="rect">
                <a:avLst/>
              </a:prstGeom>
            </p:spPr>
            <p:txBody>
              <a:bodyPr lIns="50800" tIns="50800" rIns="50800" bIns="50800" rtlCol="0" anchor="ctr"/>
              <a:lstStyle/>
              <a:p>
                <a:pPr algn="ctr">
                  <a:lnSpc>
                    <a:spcPts val="5039"/>
                  </a:lnSpc>
                </a:pPr>
                <a:r>
                  <a:rPr lang="en-US" sz="2400" dirty="0">
                    <a:solidFill>
                      <a:schemeClr val="bg1"/>
                    </a:solidFill>
                    <a:latin typeface="Montserrat" panose="00000500000000000000" pitchFamily="2" charset="0"/>
                  </a:rPr>
                  <a:t>Supervisor Reviews &amp; Approves</a:t>
                </a:r>
                <a:endParaRPr lang="en-US" sz="2400" dirty="0">
                  <a:solidFill>
                    <a:schemeClr val="bg1"/>
                  </a:solidFill>
                  <a:latin typeface="Montserrat" panose="00000500000000000000" pitchFamily="2" charset="0"/>
                  <a:ea typeface="Montserrat"/>
                  <a:cs typeface="Montserrat"/>
                  <a:sym typeface="Montserrat"/>
                </a:endParaRPr>
              </a:p>
            </p:txBody>
          </p:sp>
        </p:grpSp>
        <p:grpSp>
          <p:nvGrpSpPr>
            <p:cNvPr id="15" name="Group 15"/>
            <p:cNvGrpSpPr/>
            <p:nvPr/>
          </p:nvGrpSpPr>
          <p:grpSpPr>
            <a:xfrm rot="21276">
              <a:off x="18107790" y="5357448"/>
              <a:ext cx="4570278" cy="2292419"/>
              <a:chOff x="0" y="0"/>
              <a:chExt cx="812800" cy="407695"/>
            </a:xfrm>
          </p:grpSpPr>
          <p:sp>
            <p:nvSpPr>
              <p:cNvPr id="16" name="Freeform 16"/>
              <p:cNvSpPr/>
              <p:nvPr/>
            </p:nvSpPr>
            <p:spPr>
              <a:xfrm>
                <a:off x="0" y="0"/>
                <a:ext cx="812800" cy="407695"/>
              </a:xfrm>
              <a:custGeom>
                <a:avLst/>
                <a:gdLst/>
                <a:ahLst/>
                <a:cxnLst/>
                <a:rect l="l" t="t" r="r" b="b"/>
                <a:pathLst>
                  <a:path w="812800" h="407695">
                    <a:moveTo>
                      <a:pt x="0" y="0"/>
                    </a:moveTo>
                    <a:lnTo>
                      <a:pt x="812800" y="0"/>
                    </a:lnTo>
                    <a:lnTo>
                      <a:pt x="812800" y="407695"/>
                    </a:lnTo>
                    <a:lnTo>
                      <a:pt x="0" y="407695"/>
                    </a:lnTo>
                    <a:close/>
                  </a:path>
                </a:pathLst>
              </a:custGeom>
              <a:solidFill>
                <a:srgbClr val="15616D"/>
              </a:solidFill>
            </p:spPr>
            <p:txBody>
              <a:bodyPr/>
              <a:lstStyle/>
              <a:p>
                <a:endParaRPr lang="en-US"/>
              </a:p>
            </p:txBody>
          </p:sp>
          <p:sp>
            <p:nvSpPr>
              <p:cNvPr id="17" name="TextBox 17"/>
              <p:cNvSpPr txBox="1"/>
              <p:nvPr/>
            </p:nvSpPr>
            <p:spPr>
              <a:xfrm>
                <a:off x="0" y="-66675"/>
                <a:ext cx="812800" cy="474370"/>
              </a:xfrm>
              <a:prstGeom prst="rect">
                <a:avLst/>
              </a:prstGeom>
            </p:spPr>
            <p:txBody>
              <a:bodyPr lIns="50800" tIns="50800" rIns="50800" bIns="50800" rtlCol="0" anchor="ctr"/>
              <a:lstStyle/>
              <a:p>
                <a:pPr algn="ctr">
                  <a:lnSpc>
                    <a:spcPts val="5039"/>
                  </a:lnSpc>
                </a:pPr>
                <a:r>
                  <a:rPr lang="en-US" sz="2400" dirty="0">
                    <a:solidFill>
                      <a:schemeClr val="bg1"/>
                    </a:solidFill>
                    <a:latin typeface="Montserrat" panose="00000500000000000000" pitchFamily="2" charset="0"/>
                  </a:rPr>
                  <a:t>Budget/Finance Verification</a:t>
                </a:r>
                <a:endParaRPr lang="en-US" sz="2400" dirty="0">
                  <a:solidFill>
                    <a:schemeClr val="bg1"/>
                  </a:solidFill>
                  <a:latin typeface="Montserrat" panose="00000500000000000000" pitchFamily="2" charset="0"/>
                  <a:ea typeface="Montserrat"/>
                  <a:cs typeface="Montserrat"/>
                  <a:sym typeface="Montserrat"/>
                </a:endParaRPr>
              </a:p>
            </p:txBody>
          </p:sp>
        </p:grpSp>
        <p:grpSp>
          <p:nvGrpSpPr>
            <p:cNvPr id="18" name="Group 18"/>
            <p:cNvGrpSpPr/>
            <p:nvPr/>
          </p:nvGrpSpPr>
          <p:grpSpPr>
            <a:xfrm>
              <a:off x="18096407" y="9207480"/>
              <a:ext cx="4570278" cy="2292419"/>
              <a:chOff x="0" y="0"/>
              <a:chExt cx="812800" cy="407695"/>
            </a:xfrm>
          </p:grpSpPr>
          <p:sp>
            <p:nvSpPr>
              <p:cNvPr id="19" name="Freeform 19"/>
              <p:cNvSpPr/>
              <p:nvPr/>
            </p:nvSpPr>
            <p:spPr>
              <a:xfrm>
                <a:off x="0" y="0"/>
                <a:ext cx="812800" cy="407695"/>
              </a:xfrm>
              <a:custGeom>
                <a:avLst/>
                <a:gdLst/>
                <a:ahLst/>
                <a:cxnLst/>
                <a:rect l="l" t="t" r="r" b="b"/>
                <a:pathLst>
                  <a:path w="812800" h="407695">
                    <a:moveTo>
                      <a:pt x="0" y="0"/>
                    </a:moveTo>
                    <a:lnTo>
                      <a:pt x="812800" y="0"/>
                    </a:lnTo>
                    <a:lnTo>
                      <a:pt x="812800" y="407695"/>
                    </a:lnTo>
                    <a:lnTo>
                      <a:pt x="0" y="407695"/>
                    </a:lnTo>
                    <a:close/>
                  </a:path>
                </a:pathLst>
              </a:custGeom>
              <a:solidFill>
                <a:srgbClr val="15616D"/>
              </a:solidFill>
            </p:spPr>
            <p:txBody>
              <a:bodyPr/>
              <a:lstStyle/>
              <a:p>
                <a:endParaRPr lang="en-US"/>
              </a:p>
            </p:txBody>
          </p:sp>
          <p:sp>
            <p:nvSpPr>
              <p:cNvPr id="20" name="TextBox 20"/>
              <p:cNvSpPr txBox="1"/>
              <p:nvPr/>
            </p:nvSpPr>
            <p:spPr>
              <a:xfrm>
                <a:off x="0" y="-66675"/>
                <a:ext cx="812800" cy="474370"/>
              </a:xfrm>
              <a:prstGeom prst="rect">
                <a:avLst/>
              </a:prstGeom>
            </p:spPr>
            <p:txBody>
              <a:bodyPr lIns="50800" tIns="50800" rIns="50800" bIns="50800" rtlCol="0" anchor="ctr"/>
              <a:lstStyle/>
              <a:p>
                <a:pPr algn="ctr">
                  <a:lnSpc>
                    <a:spcPts val="5039"/>
                  </a:lnSpc>
                </a:pPr>
                <a:r>
                  <a:rPr lang="en-US" sz="2400" dirty="0">
                    <a:solidFill>
                      <a:schemeClr val="bg1"/>
                    </a:solidFill>
                    <a:latin typeface="Montserrat" panose="00000500000000000000" pitchFamily="2" charset="0"/>
                  </a:rPr>
                  <a:t>Admin  Confirms Travel Logistics Requirements</a:t>
                </a:r>
                <a:endParaRPr lang="en-US" sz="2400" dirty="0">
                  <a:solidFill>
                    <a:schemeClr val="bg1"/>
                  </a:solidFill>
                  <a:latin typeface="Montserrat" panose="00000500000000000000" pitchFamily="2" charset="0"/>
                  <a:ea typeface="Montserrat"/>
                  <a:cs typeface="Montserrat"/>
                  <a:sym typeface="Montserrat"/>
                </a:endParaRPr>
              </a:p>
            </p:txBody>
          </p:sp>
        </p:grpSp>
        <p:grpSp>
          <p:nvGrpSpPr>
            <p:cNvPr id="21" name="Group 21"/>
            <p:cNvGrpSpPr/>
            <p:nvPr/>
          </p:nvGrpSpPr>
          <p:grpSpPr>
            <a:xfrm>
              <a:off x="10064277" y="9207480"/>
              <a:ext cx="4570278" cy="2292419"/>
              <a:chOff x="0" y="0"/>
              <a:chExt cx="812800" cy="407695"/>
            </a:xfrm>
          </p:grpSpPr>
          <p:sp>
            <p:nvSpPr>
              <p:cNvPr id="22" name="Freeform 22"/>
              <p:cNvSpPr/>
              <p:nvPr/>
            </p:nvSpPr>
            <p:spPr>
              <a:xfrm>
                <a:off x="0" y="0"/>
                <a:ext cx="812800" cy="407695"/>
              </a:xfrm>
              <a:custGeom>
                <a:avLst/>
                <a:gdLst/>
                <a:ahLst/>
                <a:cxnLst/>
                <a:rect l="l" t="t" r="r" b="b"/>
                <a:pathLst>
                  <a:path w="812800" h="407695">
                    <a:moveTo>
                      <a:pt x="0" y="0"/>
                    </a:moveTo>
                    <a:lnTo>
                      <a:pt x="812800" y="0"/>
                    </a:lnTo>
                    <a:lnTo>
                      <a:pt x="812800" y="407695"/>
                    </a:lnTo>
                    <a:lnTo>
                      <a:pt x="0" y="407695"/>
                    </a:lnTo>
                    <a:close/>
                  </a:path>
                </a:pathLst>
              </a:custGeom>
              <a:solidFill>
                <a:srgbClr val="15616D"/>
              </a:solidFill>
            </p:spPr>
            <p:txBody>
              <a:bodyPr/>
              <a:lstStyle/>
              <a:p>
                <a:endParaRPr lang="en-US"/>
              </a:p>
            </p:txBody>
          </p:sp>
          <p:sp>
            <p:nvSpPr>
              <p:cNvPr id="23" name="TextBox 23"/>
              <p:cNvSpPr txBox="1"/>
              <p:nvPr/>
            </p:nvSpPr>
            <p:spPr>
              <a:xfrm>
                <a:off x="0" y="-66675"/>
                <a:ext cx="812800" cy="474370"/>
              </a:xfrm>
              <a:prstGeom prst="rect">
                <a:avLst/>
              </a:prstGeom>
            </p:spPr>
            <p:txBody>
              <a:bodyPr lIns="50800" tIns="50800" rIns="50800" bIns="50800" rtlCol="0" anchor="ctr"/>
              <a:lstStyle/>
              <a:p>
                <a:pPr algn="ctr">
                  <a:lnSpc>
                    <a:spcPts val="5039"/>
                  </a:lnSpc>
                </a:pPr>
                <a:r>
                  <a:rPr lang="en-US" sz="2400" dirty="0">
                    <a:solidFill>
                      <a:schemeClr val="bg1"/>
                    </a:solidFill>
                    <a:latin typeface="Montserrat" panose="00000500000000000000" pitchFamily="2" charset="0"/>
                  </a:rPr>
                  <a:t>Travel Desk Books Tickets &amp; Accommodation</a:t>
                </a:r>
                <a:endParaRPr lang="en-US" sz="2400" dirty="0">
                  <a:solidFill>
                    <a:schemeClr val="bg1"/>
                  </a:solidFill>
                  <a:latin typeface="Montserrat" panose="00000500000000000000" pitchFamily="2" charset="0"/>
                  <a:ea typeface="Montserrat"/>
                  <a:cs typeface="Montserrat"/>
                  <a:sym typeface="Montserrat"/>
                </a:endParaRPr>
              </a:p>
            </p:txBody>
          </p:sp>
        </p:grpSp>
        <p:grpSp>
          <p:nvGrpSpPr>
            <p:cNvPr id="24" name="Group 24"/>
            <p:cNvGrpSpPr/>
            <p:nvPr/>
          </p:nvGrpSpPr>
          <p:grpSpPr>
            <a:xfrm>
              <a:off x="1956277" y="8930583"/>
              <a:ext cx="4723833" cy="2613766"/>
              <a:chOff x="0" y="-57150"/>
              <a:chExt cx="840109" cy="464845"/>
            </a:xfrm>
          </p:grpSpPr>
          <p:sp>
            <p:nvSpPr>
              <p:cNvPr id="25" name="Freeform 25"/>
              <p:cNvSpPr/>
              <p:nvPr/>
            </p:nvSpPr>
            <p:spPr>
              <a:xfrm>
                <a:off x="27309" y="-28575"/>
                <a:ext cx="812800" cy="407695"/>
              </a:xfrm>
              <a:custGeom>
                <a:avLst/>
                <a:gdLst/>
                <a:ahLst/>
                <a:cxnLst/>
                <a:rect l="l" t="t" r="r" b="b"/>
                <a:pathLst>
                  <a:path w="812800" h="407695">
                    <a:moveTo>
                      <a:pt x="0" y="0"/>
                    </a:moveTo>
                    <a:lnTo>
                      <a:pt x="812800" y="0"/>
                    </a:lnTo>
                    <a:lnTo>
                      <a:pt x="812800" y="407695"/>
                    </a:lnTo>
                    <a:lnTo>
                      <a:pt x="0" y="407695"/>
                    </a:lnTo>
                    <a:close/>
                  </a:path>
                </a:pathLst>
              </a:custGeom>
              <a:solidFill>
                <a:srgbClr val="15616D"/>
              </a:solidFill>
            </p:spPr>
            <p:txBody>
              <a:bodyPr/>
              <a:lstStyle/>
              <a:p>
                <a:endParaRPr lang="en-US" dirty="0"/>
              </a:p>
            </p:txBody>
          </p:sp>
          <p:sp>
            <p:nvSpPr>
              <p:cNvPr id="26" name="TextBox 26"/>
              <p:cNvSpPr txBox="1"/>
              <p:nvPr/>
            </p:nvSpPr>
            <p:spPr>
              <a:xfrm>
                <a:off x="0" y="-57150"/>
                <a:ext cx="812800" cy="464845"/>
              </a:xfrm>
              <a:prstGeom prst="rect">
                <a:avLst/>
              </a:prstGeom>
            </p:spPr>
            <p:txBody>
              <a:bodyPr lIns="50800" tIns="50800" rIns="50800" bIns="50800" rtlCol="0" anchor="ctr"/>
              <a:lstStyle/>
              <a:p>
                <a:pPr algn="ctr">
                  <a:lnSpc>
                    <a:spcPts val="4479"/>
                  </a:lnSpc>
                </a:pPr>
                <a:r>
                  <a:rPr lang="en-US" sz="2400" dirty="0">
                    <a:solidFill>
                      <a:schemeClr val="bg1"/>
                    </a:solidFill>
                    <a:latin typeface="Montserrat" panose="00000500000000000000" pitchFamily="2" charset="0"/>
                  </a:rPr>
                  <a:t>Records Are Filed. Traveler Receives Final Travel Pack</a:t>
                </a:r>
                <a:endParaRPr lang="en-US" sz="2400" dirty="0">
                  <a:solidFill>
                    <a:schemeClr val="bg1"/>
                  </a:solidFill>
                  <a:latin typeface="Montserrat" panose="00000500000000000000" pitchFamily="2" charset="0"/>
                  <a:ea typeface="Montserrat"/>
                  <a:cs typeface="Montserrat"/>
                  <a:sym typeface="Montserrat"/>
                </a:endParaRPr>
              </a:p>
            </p:txBody>
          </p:sp>
        </p:grpSp>
        <p:sp>
          <p:nvSpPr>
            <p:cNvPr id="27" name="AutoShape 27"/>
            <p:cNvSpPr/>
            <p:nvPr/>
          </p:nvSpPr>
          <p:spPr>
            <a:xfrm>
              <a:off x="6603681" y="10309239"/>
              <a:ext cx="3016096" cy="0"/>
            </a:xfrm>
            <a:prstGeom prst="line">
              <a:avLst/>
            </a:prstGeom>
            <a:ln w="177800" cap="flat">
              <a:solidFill>
                <a:srgbClr val="000000"/>
              </a:solidFill>
              <a:prstDash val="solid"/>
              <a:headEnd type="triangle" w="lg" len="med"/>
              <a:tailEnd type="none" w="sm" len="sm"/>
            </a:ln>
          </p:spPr>
          <p:txBody>
            <a:bodyPr/>
            <a:lstStyle/>
            <a:p>
              <a:endParaRPr lang="en-US"/>
            </a:p>
          </p:txBody>
        </p:sp>
        <p:sp>
          <p:nvSpPr>
            <p:cNvPr id="28" name="AutoShape 28"/>
            <p:cNvSpPr/>
            <p:nvPr/>
          </p:nvSpPr>
          <p:spPr>
            <a:xfrm>
              <a:off x="6603681" y="6503759"/>
              <a:ext cx="3016096" cy="0"/>
            </a:xfrm>
            <a:prstGeom prst="line">
              <a:avLst/>
            </a:prstGeom>
            <a:ln w="177800" cap="flat">
              <a:solidFill>
                <a:srgbClr val="000000"/>
              </a:solidFill>
              <a:prstDash val="solid"/>
              <a:headEnd type="none" w="sm" len="sm"/>
              <a:tailEnd type="triangle" w="lg" len="med"/>
            </a:ln>
          </p:spPr>
          <p:txBody>
            <a:bodyPr/>
            <a:lstStyle/>
            <a:p>
              <a:endParaRPr lang="en-US"/>
            </a:p>
          </p:txBody>
        </p:sp>
        <p:sp>
          <p:nvSpPr>
            <p:cNvPr id="29" name="AutoShape 29"/>
            <p:cNvSpPr/>
            <p:nvPr/>
          </p:nvSpPr>
          <p:spPr>
            <a:xfrm>
              <a:off x="15080311" y="6503759"/>
              <a:ext cx="3016096" cy="0"/>
            </a:xfrm>
            <a:prstGeom prst="line">
              <a:avLst/>
            </a:prstGeom>
            <a:ln w="177800" cap="flat">
              <a:solidFill>
                <a:srgbClr val="000000"/>
              </a:solidFill>
              <a:prstDash val="solid"/>
              <a:headEnd type="none" w="sm" len="sm"/>
              <a:tailEnd type="triangle" w="lg" len="med"/>
            </a:ln>
          </p:spPr>
          <p:txBody>
            <a:bodyPr/>
            <a:lstStyle/>
            <a:p>
              <a:endParaRPr lang="en-US"/>
            </a:p>
          </p:txBody>
        </p:sp>
        <p:sp>
          <p:nvSpPr>
            <p:cNvPr id="30" name="AutoShape 30"/>
            <p:cNvSpPr/>
            <p:nvPr/>
          </p:nvSpPr>
          <p:spPr>
            <a:xfrm>
              <a:off x="14857433" y="10398139"/>
              <a:ext cx="3016096" cy="0"/>
            </a:xfrm>
            <a:prstGeom prst="line">
              <a:avLst/>
            </a:prstGeom>
            <a:ln w="177800" cap="flat">
              <a:solidFill>
                <a:srgbClr val="000000"/>
              </a:solidFill>
              <a:prstDash val="solid"/>
              <a:headEnd type="triangle" w="lg" len="med"/>
              <a:tailEnd type="none" w="sm" len="sm"/>
            </a:ln>
          </p:spPr>
          <p:txBody>
            <a:bodyPr/>
            <a:lstStyle/>
            <a:p>
              <a:endParaRPr lang="en-US"/>
            </a:p>
          </p:txBody>
        </p:sp>
        <p:sp>
          <p:nvSpPr>
            <p:cNvPr id="31" name="AutoShape 31"/>
            <p:cNvSpPr/>
            <p:nvPr/>
          </p:nvSpPr>
          <p:spPr>
            <a:xfrm flipH="1">
              <a:off x="20381546" y="7649844"/>
              <a:ext cx="4290" cy="1557636"/>
            </a:xfrm>
            <a:prstGeom prst="line">
              <a:avLst/>
            </a:prstGeom>
            <a:ln w="177800" cap="flat">
              <a:solidFill>
                <a:srgbClr val="000000"/>
              </a:solidFill>
              <a:prstDash val="solid"/>
              <a:headEnd type="none" w="sm" len="sm"/>
              <a:tailEnd type="triangle" w="lg" len="med"/>
            </a:ln>
          </p:spPr>
          <p:txBody>
            <a:bodyPr/>
            <a:lstStyle/>
            <a:p>
              <a:endParaRPr lang="en-US"/>
            </a:p>
          </p:txBody>
        </p:sp>
        <p:sp>
          <p:nvSpPr>
            <p:cNvPr id="32" name="TextBox 32"/>
            <p:cNvSpPr txBox="1"/>
            <p:nvPr/>
          </p:nvSpPr>
          <p:spPr>
            <a:xfrm>
              <a:off x="634881" y="4324616"/>
              <a:ext cx="4586699" cy="554425"/>
            </a:xfrm>
            <a:prstGeom prst="rect">
              <a:avLst/>
            </a:prstGeom>
          </p:spPr>
          <p:txBody>
            <a:bodyPr wrap="square" lIns="0" tIns="0" rIns="0" bIns="0" rtlCol="0" anchor="t">
              <a:spAutoFit/>
            </a:bodyPr>
            <a:lstStyle/>
            <a:p>
              <a:pPr algn="ctr">
                <a:lnSpc>
                  <a:spcPts val="3499"/>
                </a:lnSpc>
                <a:spcBef>
                  <a:spcPct val="0"/>
                </a:spcBef>
              </a:pPr>
              <a:r>
                <a:rPr lang="en-US" sz="2499" b="1" dirty="0">
                  <a:solidFill>
                    <a:srgbClr val="000000"/>
                  </a:solidFill>
                  <a:latin typeface="Montserrat Bold"/>
                  <a:ea typeface="Montserrat Bold"/>
                  <a:cs typeface="Montserrat Bold"/>
                  <a:sym typeface="Montserrat Bold"/>
                </a:rPr>
                <a:t>Simple Example:</a:t>
              </a: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4849794"/>
            <a:chOff x="0" y="0"/>
            <a:chExt cx="2833290" cy="751360"/>
          </a:xfrm>
        </p:grpSpPr>
        <p:sp>
          <p:nvSpPr>
            <p:cNvPr id="3" name="Freeform 3"/>
            <p:cNvSpPr/>
            <p:nvPr/>
          </p:nvSpPr>
          <p:spPr>
            <a:xfrm>
              <a:off x="0" y="0"/>
              <a:ext cx="2833290" cy="751360"/>
            </a:xfrm>
            <a:custGeom>
              <a:avLst/>
              <a:gdLst/>
              <a:ahLst/>
              <a:cxnLst/>
              <a:rect l="l" t="t" r="r" b="b"/>
              <a:pathLst>
                <a:path w="2833290" h="751360">
                  <a:moveTo>
                    <a:pt x="0" y="0"/>
                  </a:moveTo>
                  <a:lnTo>
                    <a:pt x="2833290" y="0"/>
                  </a:lnTo>
                  <a:lnTo>
                    <a:pt x="2833290" y="751360"/>
                  </a:lnTo>
                  <a:lnTo>
                    <a:pt x="0" y="751360"/>
                  </a:lnTo>
                  <a:close/>
                </a:path>
              </a:pathLst>
            </a:custGeom>
            <a:blipFill>
              <a:blip r:embed="rId2"/>
              <a:stretch>
                <a:fillRect t="-75810" b="-75810"/>
              </a:stretch>
            </a:blipFill>
          </p:spPr>
          <p:txBody>
            <a:bodyPr/>
            <a:lstStyle/>
            <a:p>
              <a:endParaRPr lang="en-US"/>
            </a:p>
          </p:txBody>
        </p:sp>
      </p:grpSp>
      <p:sp>
        <p:nvSpPr>
          <p:cNvPr id="4" name="TextBox 4"/>
          <p:cNvSpPr txBox="1"/>
          <p:nvPr/>
        </p:nvSpPr>
        <p:spPr>
          <a:xfrm>
            <a:off x="692492" y="6736401"/>
            <a:ext cx="6829010" cy="1763395"/>
          </a:xfrm>
          <a:prstGeom prst="rect">
            <a:avLst/>
          </a:prstGeom>
        </p:spPr>
        <p:txBody>
          <a:bodyPr lIns="0" tIns="0" rIns="0" bIns="0" rtlCol="0" anchor="t">
            <a:spAutoFit/>
          </a:bodyPr>
          <a:lstStyle/>
          <a:p>
            <a:pPr algn="l">
              <a:lnSpc>
                <a:spcPts val="6800"/>
              </a:lnSpc>
            </a:pPr>
            <a:r>
              <a:rPr lang="en-US" sz="6800" b="1" spc="-374">
                <a:solidFill>
                  <a:srgbClr val="231F20"/>
                </a:solidFill>
                <a:latin typeface="Montserrat Bold"/>
                <a:ea typeface="Montserrat Bold"/>
                <a:cs typeface="Montserrat Bold"/>
                <a:sym typeface="Montserrat Bold"/>
              </a:rPr>
              <a:t>Identifying Inefficiencies</a:t>
            </a:r>
          </a:p>
        </p:txBody>
      </p:sp>
      <p:sp>
        <p:nvSpPr>
          <p:cNvPr id="5" name="TextBox 5"/>
          <p:cNvSpPr txBox="1"/>
          <p:nvPr/>
        </p:nvSpPr>
        <p:spPr>
          <a:xfrm>
            <a:off x="7521503" y="5086350"/>
            <a:ext cx="10154405" cy="5033646"/>
          </a:xfrm>
          <a:prstGeom prst="rect">
            <a:avLst/>
          </a:prstGeom>
        </p:spPr>
        <p:txBody>
          <a:bodyPr lIns="0" tIns="0" rIns="0" bIns="0" rtlCol="0" anchor="t">
            <a:spAutoFit/>
          </a:bodyPr>
          <a:lstStyle/>
          <a:p>
            <a:pPr marL="0" lvl="0" indent="0" algn="l">
              <a:lnSpc>
                <a:spcPts val="4479"/>
              </a:lnSpc>
            </a:pPr>
            <a:r>
              <a:rPr lang="en-US" sz="3199" b="1">
                <a:solidFill>
                  <a:srgbClr val="231F20"/>
                </a:solidFill>
                <a:latin typeface="Montserrat Bold"/>
                <a:ea typeface="Montserrat Bold"/>
                <a:cs typeface="Montserrat Bold"/>
                <a:sym typeface="Montserrat Bold"/>
              </a:rPr>
              <a:t>Common signs of inefficient processes include:</a:t>
            </a:r>
          </a:p>
          <a:p>
            <a:pPr marL="690874" lvl="1" indent="-345437" algn="l">
              <a:lnSpc>
                <a:spcPts val="4479"/>
              </a:lnSpc>
              <a:buFont typeface="Arial"/>
              <a:buChar char="•"/>
            </a:pPr>
            <a:r>
              <a:rPr lang="en-US" sz="3199">
                <a:solidFill>
                  <a:srgbClr val="231F20"/>
                </a:solidFill>
                <a:latin typeface="Montserrat"/>
                <a:ea typeface="Montserrat"/>
                <a:cs typeface="Montserrat"/>
                <a:sym typeface="Montserrat"/>
              </a:rPr>
              <a:t>Slow or unclear approvals</a:t>
            </a:r>
          </a:p>
          <a:p>
            <a:pPr marL="690874" lvl="1" indent="-345437" algn="l">
              <a:lnSpc>
                <a:spcPts val="4479"/>
              </a:lnSpc>
              <a:buFont typeface="Arial"/>
              <a:buChar char="•"/>
            </a:pPr>
            <a:r>
              <a:rPr lang="en-US" sz="3199">
                <a:solidFill>
                  <a:srgbClr val="231F20"/>
                </a:solidFill>
                <a:latin typeface="Montserrat"/>
                <a:ea typeface="Montserrat"/>
                <a:cs typeface="Montserrat"/>
                <a:sym typeface="Montserrat"/>
              </a:rPr>
              <a:t>Rework (doing the same task twice)</a:t>
            </a:r>
          </a:p>
          <a:p>
            <a:pPr marL="690874" lvl="1" indent="-345437" algn="l">
              <a:lnSpc>
                <a:spcPts val="4479"/>
              </a:lnSpc>
              <a:buFont typeface="Arial"/>
              <a:buChar char="•"/>
            </a:pPr>
            <a:r>
              <a:rPr lang="en-US" sz="3199">
                <a:solidFill>
                  <a:srgbClr val="231F20"/>
                </a:solidFill>
                <a:latin typeface="Montserrat"/>
                <a:ea typeface="Montserrat"/>
                <a:cs typeface="Montserrat"/>
                <a:sym typeface="Montserrat"/>
              </a:rPr>
              <a:t>Missing or incomplete information</a:t>
            </a:r>
          </a:p>
          <a:p>
            <a:pPr marL="690874" lvl="1" indent="-345437" algn="l">
              <a:lnSpc>
                <a:spcPts val="4479"/>
              </a:lnSpc>
              <a:buFont typeface="Arial"/>
              <a:buChar char="•"/>
            </a:pPr>
            <a:r>
              <a:rPr lang="en-US" sz="3199">
                <a:solidFill>
                  <a:srgbClr val="231F20"/>
                </a:solidFill>
                <a:latin typeface="Montserrat"/>
                <a:ea typeface="Montserrat"/>
                <a:cs typeface="Montserrat"/>
                <a:sym typeface="Montserrat"/>
              </a:rPr>
              <a:t>Bottlenecks with specific individuals</a:t>
            </a:r>
          </a:p>
          <a:p>
            <a:pPr marL="690874" lvl="1" indent="-345437" algn="l">
              <a:lnSpc>
                <a:spcPts val="4479"/>
              </a:lnSpc>
              <a:buFont typeface="Arial"/>
              <a:buChar char="•"/>
            </a:pPr>
            <a:r>
              <a:rPr lang="en-US" sz="3199">
                <a:solidFill>
                  <a:srgbClr val="231F20"/>
                </a:solidFill>
                <a:latin typeface="Montserrat"/>
                <a:ea typeface="Montserrat"/>
                <a:cs typeface="Montserrat"/>
                <a:sym typeface="Montserrat"/>
              </a:rPr>
              <a:t>No standard templates</a:t>
            </a:r>
          </a:p>
          <a:p>
            <a:pPr marL="690874" lvl="1" indent="-345437" algn="l">
              <a:lnSpc>
                <a:spcPts val="4479"/>
              </a:lnSpc>
              <a:buFont typeface="Arial"/>
              <a:buChar char="•"/>
            </a:pPr>
            <a:r>
              <a:rPr lang="en-US" sz="3199">
                <a:solidFill>
                  <a:srgbClr val="231F20"/>
                </a:solidFill>
                <a:latin typeface="Montserrat"/>
                <a:ea typeface="Montserrat"/>
                <a:cs typeface="Montserrat"/>
                <a:sym typeface="Montserrat"/>
              </a:rPr>
              <a:t>Too many manual steps</a:t>
            </a:r>
          </a:p>
          <a:p>
            <a:pPr marL="690874" lvl="1" indent="-345437" algn="l">
              <a:lnSpc>
                <a:spcPts val="4479"/>
              </a:lnSpc>
              <a:buFont typeface="Arial"/>
              <a:buChar char="•"/>
            </a:pPr>
            <a:r>
              <a:rPr lang="en-US" sz="3199">
                <a:solidFill>
                  <a:srgbClr val="231F20"/>
                </a:solidFill>
                <a:latin typeface="Montserrat"/>
                <a:ea typeface="Montserrat"/>
                <a:cs typeface="Montserrat"/>
                <a:sym typeface="Montserrat"/>
              </a:rPr>
              <a:t>Conflicting instructions from different units</a:t>
            </a:r>
          </a:p>
          <a:p>
            <a:pPr algn="l">
              <a:lnSpc>
                <a:spcPts val="4479"/>
              </a:lnSpc>
            </a:pPr>
            <a:endParaRPr lang="en-US" sz="3199">
              <a:solidFill>
                <a:srgbClr val="231F20"/>
              </a:solidFill>
              <a:latin typeface="Montserrat"/>
              <a:ea typeface="Montserrat"/>
              <a:cs typeface="Montserrat"/>
              <a:sym typeface="Montserrat"/>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TextBox 2"/>
          <p:cNvSpPr txBox="1"/>
          <p:nvPr/>
        </p:nvSpPr>
        <p:spPr>
          <a:xfrm>
            <a:off x="1028700" y="2750063"/>
            <a:ext cx="15019827" cy="5718811"/>
          </a:xfrm>
          <a:prstGeom prst="rect">
            <a:avLst/>
          </a:prstGeom>
        </p:spPr>
        <p:txBody>
          <a:bodyPr lIns="0" tIns="0" rIns="0" bIns="0" rtlCol="0" anchor="t">
            <a:spAutoFit/>
          </a:bodyPr>
          <a:lstStyle/>
          <a:p>
            <a:pPr algn="l">
              <a:lnSpc>
                <a:spcPts val="5039"/>
              </a:lnSpc>
            </a:pPr>
            <a:r>
              <a:rPr lang="en-US" sz="3599">
                <a:solidFill>
                  <a:srgbClr val="000000"/>
                </a:solidFill>
                <a:latin typeface="Montserrat"/>
                <a:ea typeface="Montserrat"/>
                <a:cs typeface="Montserrat"/>
                <a:sym typeface="Montserrat"/>
              </a:rPr>
              <a:t>These will guide the mapping activity:</a:t>
            </a:r>
          </a:p>
          <a:p>
            <a:pPr marL="777230" lvl="1" indent="-388615" algn="l">
              <a:lnSpc>
                <a:spcPts val="5039"/>
              </a:lnSpc>
              <a:buFont typeface="Arial"/>
              <a:buChar char="•"/>
            </a:pPr>
            <a:r>
              <a:rPr lang="en-US" sz="3599">
                <a:solidFill>
                  <a:srgbClr val="000000"/>
                </a:solidFill>
                <a:latin typeface="Montserrat"/>
                <a:ea typeface="Montserrat"/>
                <a:cs typeface="Montserrat"/>
                <a:sym typeface="Montserrat"/>
              </a:rPr>
              <a:t>Procurement support (request → vendor → approval → delivery)</a:t>
            </a:r>
          </a:p>
          <a:p>
            <a:pPr marL="777230" lvl="1" indent="-388615" algn="l">
              <a:lnSpc>
                <a:spcPts val="5039"/>
              </a:lnSpc>
              <a:buFont typeface="Arial"/>
              <a:buChar char="•"/>
            </a:pPr>
            <a:r>
              <a:rPr lang="en-US" sz="3599">
                <a:solidFill>
                  <a:srgbClr val="000000"/>
                </a:solidFill>
                <a:latin typeface="Montserrat"/>
                <a:ea typeface="Montserrat"/>
                <a:cs typeface="Montserrat"/>
                <a:sym typeface="Montserrat"/>
              </a:rPr>
              <a:t>Travel logistics (request → booking → clearance → reporting)</a:t>
            </a:r>
          </a:p>
          <a:p>
            <a:pPr marL="777230" lvl="1" indent="-388615" algn="l">
              <a:lnSpc>
                <a:spcPts val="5039"/>
              </a:lnSpc>
              <a:buFont typeface="Arial"/>
              <a:buChar char="•"/>
            </a:pPr>
            <a:r>
              <a:rPr lang="en-US" sz="3599">
                <a:solidFill>
                  <a:srgbClr val="000000"/>
                </a:solidFill>
                <a:latin typeface="Montserrat"/>
                <a:ea typeface="Montserrat"/>
                <a:cs typeface="Montserrat"/>
                <a:sym typeface="Montserrat"/>
              </a:rPr>
              <a:t>Meeting &amp; event setup (request → preparation → coordination)</a:t>
            </a:r>
          </a:p>
          <a:p>
            <a:pPr marL="777230" lvl="1" indent="-388615" algn="l">
              <a:lnSpc>
                <a:spcPts val="5039"/>
              </a:lnSpc>
              <a:buFont typeface="Arial"/>
              <a:buChar char="•"/>
            </a:pPr>
            <a:r>
              <a:rPr lang="en-US" sz="3599">
                <a:solidFill>
                  <a:srgbClr val="000000"/>
                </a:solidFill>
                <a:latin typeface="Montserrat"/>
                <a:ea typeface="Montserrat"/>
                <a:cs typeface="Montserrat"/>
                <a:sym typeface="Montserrat"/>
              </a:rPr>
              <a:t>Training/workshop coordination</a:t>
            </a:r>
          </a:p>
          <a:p>
            <a:pPr marL="777230" lvl="1" indent="-388615" algn="l">
              <a:lnSpc>
                <a:spcPts val="5039"/>
              </a:lnSpc>
              <a:buFont typeface="Arial"/>
              <a:buChar char="•"/>
            </a:pPr>
            <a:r>
              <a:rPr lang="en-US" sz="3599">
                <a:solidFill>
                  <a:srgbClr val="000000"/>
                </a:solidFill>
                <a:latin typeface="Montserrat"/>
                <a:ea typeface="Montserrat"/>
                <a:cs typeface="Montserrat"/>
                <a:sym typeface="Montserrat"/>
              </a:rPr>
              <a:t>Documentation &amp; correspondence handling</a:t>
            </a:r>
          </a:p>
          <a:p>
            <a:pPr marL="777230" lvl="1" indent="-388615" algn="l">
              <a:lnSpc>
                <a:spcPts val="5039"/>
              </a:lnSpc>
              <a:buFont typeface="Arial"/>
              <a:buChar char="•"/>
            </a:pPr>
            <a:r>
              <a:rPr lang="en-US" sz="3599">
                <a:solidFill>
                  <a:srgbClr val="000000"/>
                </a:solidFill>
                <a:latin typeface="Montserrat"/>
                <a:ea typeface="Montserrat"/>
                <a:cs typeface="Montserrat"/>
                <a:sym typeface="Montserrat"/>
              </a:rPr>
              <a:t>Visitor &amp; stakeholder reception</a:t>
            </a:r>
          </a:p>
          <a:p>
            <a:pPr marL="777230" lvl="1" indent="-388615" algn="l">
              <a:lnSpc>
                <a:spcPts val="5039"/>
              </a:lnSpc>
              <a:buFont typeface="Arial"/>
              <a:buChar char="•"/>
            </a:pPr>
            <a:r>
              <a:rPr lang="en-US" sz="3599">
                <a:solidFill>
                  <a:srgbClr val="000000"/>
                </a:solidFill>
                <a:latin typeface="Montserrat"/>
                <a:ea typeface="Montserrat"/>
                <a:cs typeface="Montserrat"/>
                <a:sym typeface="Montserrat"/>
              </a:rPr>
              <a:t>Records and filing processes</a:t>
            </a:r>
          </a:p>
          <a:p>
            <a:pPr marL="777230" lvl="1" indent="-388615" algn="l">
              <a:lnSpc>
                <a:spcPts val="5039"/>
              </a:lnSpc>
              <a:buFont typeface="Arial"/>
              <a:buChar char="•"/>
            </a:pPr>
            <a:r>
              <a:rPr lang="en-US" sz="3599">
                <a:solidFill>
                  <a:srgbClr val="000000"/>
                </a:solidFill>
                <a:latin typeface="Montserrat"/>
                <a:ea typeface="Montserrat"/>
                <a:cs typeface="Montserrat"/>
                <a:sym typeface="Montserrat"/>
              </a:rPr>
              <a:t>Station/departmental reporting</a:t>
            </a:r>
          </a:p>
        </p:txBody>
      </p:sp>
      <p:grpSp>
        <p:nvGrpSpPr>
          <p:cNvPr id="3" name="Group 3"/>
          <p:cNvGrpSpPr/>
          <p:nvPr/>
        </p:nvGrpSpPr>
        <p:grpSpPr>
          <a:xfrm>
            <a:off x="12548504" y="5899180"/>
            <a:ext cx="4710796" cy="3467173"/>
            <a:chOff x="0" y="0"/>
            <a:chExt cx="1240703" cy="913165"/>
          </a:xfrm>
        </p:grpSpPr>
        <p:sp>
          <p:nvSpPr>
            <p:cNvPr id="4" name="Freeform 4"/>
            <p:cNvSpPr/>
            <p:nvPr/>
          </p:nvSpPr>
          <p:spPr>
            <a:xfrm>
              <a:off x="0" y="0"/>
              <a:ext cx="1240703" cy="913165"/>
            </a:xfrm>
            <a:custGeom>
              <a:avLst/>
              <a:gdLst/>
              <a:ahLst/>
              <a:cxnLst/>
              <a:rect l="l" t="t" r="r" b="b"/>
              <a:pathLst>
                <a:path w="1240703" h="913165">
                  <a:moveTo>
                    <a:pt x="0" y="0"/>
                  </a:moveTo>
                  <a:lnTo>
                    <a:pt x="1240703" y="0"/>
                  </a:lnTo>
                  <a:lnTo>
                    <a:pt x="1240703" y="913165"/>
                  </a:lnTo>
                  <a:lnTo>
                    <a:pt x="0" y="913165"/>
                  </a:lnTo>
                  <a:close/>
                </a:path>
              </a:pathLst>
            </a:custGeom>
            <a:solidFill>
              <a:srgbClr val="060B37"/>
            </a:solidFill>
          </p:spPr>
          <p:txBody>
            <a:bodyPr/>
            <a:lstStyle/>
            <a:p>
              <a:endParaRPr lang="en-US"/>
            </a:p>
          </p:txBody>
        </p:sp>
        <p:sp>
          <p:nvSpPr>
            <p:cNvPr id="5" name="TextBox 5"/>
            <p:cNvSpPr txBox="1"/>
            <p:nvPr/>
          </p:nvSpPr>
          <p:spPr>
            <a:xfrm>
              <a:off x="0" y="-66675"/>
              <a:ext cx="1240703" cy="979840"/>
            </a:xfrm>
            <a:prstGeom prst="rect">
              <a:avLst/>
            </a:prstGeom>
          </p:spPr>
          <p:txBody>
            <a:bodyPr lIns="50800" tIns="50800" rIns="50800" bIns="50800" rtlCol="0" anchor="ctr"/>
            <a:lstStyle/>
            <a:p>
              <a:pPr algn="ctr">
                <a:lnSpc>
                  <a:spcPts val="4339"/>
                </a:lnSpc>
              </a:pPr>
              <a:r>
                <a:rPr lang="en-US" sz="3099" b="1">
                  <a:solidFill>
                    <a:srgbClr val="FFFFFF"/>
                  </a:solidFill>
                  <a:latin typeface="Montserrat Bold"/>
                  <a:ea typeface="Montserrat Bold"/>
                  <a:cs typeface="Montserrat Bold"/>
                  <a:sym typeface="Montserrat Bold"/>
                </a:rPr>
                <a:t>ACTIVITY</a:t>
              </a:r>
            </a:p>
            <a:p>
              <a:pPr algn="ctr">
                <a:lnSpc>
                  <a:spcPts val="2659"/>
                </a:lnSpc>
              </a:pPr>
              <a:endParaRPr lang="en-US" sz="3099" b="1">
                <a:solidFill>
                  <a:srgbClr val="FFFFFF"/>
                </a:solidFill>
                <a:latin typeface="Montserrat Bold"/>
                <a:ea typeface="Montserrat Bold"/>
                <a:cs typeface="Montserrat Bold"/>
                <a:sym typeface="Montserrat Bold"/>
              </a:endParaRPr>
            </a:p>
            <a:p>
              <a:pPr algn="ctr">
                <a:lnSpc>
                  <a:spcPts val="4899"/>
                </a:lnSpc>
              </a:pPr>
              <a:r>
                <a:rPr lang="en-US" sz="3499">
                  <a:solidFill>
                    <a:srgbClr val="FFFFFF"/>
                  </a:solidFill>
                  <a:latin typeface="Montserrat"/>
                  <a:ea typeface="Montserrat"/>
                  <a:cs typeface="Montserrat"/>
                  <a:sym typeface="Montserrat"/>
                </a:rPr>
                <a:t>Select one of these processes to map</a:t>
              </a:r>
            </a:p>
          </p:txBody>
        </p:sp>
      </p:grpSp>
      <p:sp>
        <p:nvSpPr>
          <p:cNvPr id="6" name="TextBox 6"/>
          <p:cNvSpPr txBox="1"/>
          <p:nvPr/>
        </p:nvSpPr>
        <p:spPr>
          <a:xfrm>
            <a:off x="2964755" y="952500"/>
            <a:ext cx="12358490" cy="752475"/>
          </a:xfrm>
          <a:prstGeom prst="rect">
            <a:avLst/>
          </a:prstGeom>
        </p:spPr>
        <p:txBody>
          <a:bodyPr lIns="0" tIns="0" rIns="0" bIns="0" rtlCol="0" anchor="t">
            <a:spAutoFit/>
          </a:bodyPr>
          <a:lstStyle/>
          <a:p>
            <a:pPr algn="ctr">
              <a:lnSpc>
                <a:spcPts val="6299"/>
              </a:lnSpc>
              <a:spcBef>
                <a:spcPct val="0"/>
              </a:spcBef>
            </a:pPr>
            <a:r>
              <a:rPr lang="en-US" sz="4499" b="1">
                <a:solidFill>
                  <a:srgbClr val="000000"/>
                </a:solidFill>
                <a:latin typeface="Montserrat Bold"/>
                <a:ea typeface="Montserrat Bold"/>
                <a:cs typeface="Montserrat Bold"/>
                <a:sym typeface="Montserrat Bold"/>
              </a:rPr>
              <a:t>IITA Administrative Processes (Examples)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2453077" y="6235723"/>
            <a:ext cx="4098786" cy="2352318"/>
            <a:chOff x="0" y="0"/>
            <a:chExt cx="1079516" cy="619541"/>
          </a:xfrm>
        </p:grpSpPr>
        <p:sp>
          <p:nvSpPr>
            <p:cNvPr id="3" name="Freeform 3"/>
            <p:cNvSpPr/>
            <p:nvPr/>
          </p:nvSpPr>
          <p:spPr>
            <a:xfrm>
              <a:off x="0" y="0"/>
              <a:ext cx="1079516" cy="619541"/>
            </a:xfrm>
            <a:custGeom>
              <a:avLst/>
              <a:gdLst/>
              <a:ahLst/>
              <a:cxnLst/>
              <a:rect l="l" t="t" r="r" b="b"/>
              <a:pathLst>
                <a:path w="1079516" h="619541">
                  <a:moveTo>
                    <a:pt x="96330" y="0"/>
                  </a:moveTo>
                  <a:lnTo>
                    <a:pt x="983185" y="0"/>
                  </a:lnTo>
                  <a:cubicBezTo>
                    <a:pt x="1036387" y="0"/>
                    <a:pt x="1079516" y="43129"/>
                    <a:pt x="1079516" y="96330"/>
                  </a:cubicBezTo>
                  <a:lnTo>
                    <a:pt x="1079516" y="523210"/>
                  </a:lnTo>
                  <a:cubicBezTo>
                    <a:pt x="1079516" y="576412"/>
                    <a:pt x="1036387" y="619541"/>
                    <a:pt x="983185" y="619541"/>
                  </a:cubicBezTo>
                  <a:lnTo>
                    <a:pt x="96330" y="619541"/>
                  </a:lnTo>
                  <a:cubicBezTo>
                    <a:pt x="43129" y="619541"/>
                    <a:pt x="0" y="576412"/>
                    <a:pt x="0" y="523210"/>
                  </a:cubicBezTo>
                  <a:lnTo>
                    <a:pt x="0" y="96330"/>
                  </a:lnTo>
                  <a:cubicBezTo>
                    <a:pt x="0" y="43129"/>
                    <a:pt x="43129" y="0"/>
                    <a:pt x="96330" y="0"/>
                  </a:cubicBezTo>
                  <a:close/>
                </a:path>
              </a:pathLst>
            </a:custGeom>
            <a:solidFill>
              <a:srgbClr val="FF751F"/>
            </a:solidFill>
          </p:spPr>
          <p:txBody>
            <a:bodyPr/>
            <a:lstStyle/>
            <a:p>
              <a:endParaRPr lang="en-US"/>
            </a:p>
          </p:txBody>
        </p:sp>
        <p:sp>
          <p:nvSpPr>
            <p:cNvPr id="4" name="TextBox 4"/>
            <p:cNvSpPr txBox="1"/>
            <p:nvPr/>
          </p:nvSpPr>
          <p:spPr>
            <a:xfrm>
              <a:off x="0" y="-66675"/>
              <a:ext cx="1079516" cy="686216"/>
            </a:xfrm>
            <a:prstGeom prst="rect">
              <a:avLst/>
            </a:prstGeom>
          </p:spPr>
          <p:txBody>
            <a:bodyPr lIns="50800" tIns="50800" rIns="50800" bIns="50800" rtlCol="0" anchor="ctr"/>
            <a:lstStyle/>
            <a:p>
              <a:pPr algn="ctr">
                <a:lnSpc>
                  <a:spcPts val="4619"/>
                </a:lnSpc>
              </a:pPr>
              <a:endParaRPr/>
            </a:p>
          </p:txBody>
        </p:sp>
      </p:grpSp>
      <p:grpSp>
        <p:nvGrpSpPr>
          <p:cNvPr id="5" name="Group 5"/>
          <p:cNvGrpSpPr/>
          <p:nvPr/>
        </p:nvGrpSpPr>
        <p:grpSpPr>
          <a:xfrm>
            <a:off x="777366" y="486105"/>
            <a:ext cx="16830528" cy="2466754"/>
            <a:chOff x="0" y="0"/>
            <a:chExt cx="4432732" cy="649680"/>
          </a:xfrm>
        </p:grpSpPr>
        <p:sp>
          <p:nvSpPr>
            <p:cNvPr id="6" name="Freeform 6"/>
            <p:cNvSpPr/>
            <p:nvPr/>
          </p:nvSpPr>
          <p:spPr>
            <a:xfrm>
              <a:off x="0" y="0"/>
              <a:ext cx="4432732" cy="649680"/>
            </a:xfrm>
            <a:custGeom>
              <a:avLst/>
              <a:gdLst/>
              <a:ahLst/>
              <a:cxnLst/>
              <a:rect l="l" t="t" r="r" b="b"/>
              <a:pathLst>
                <a:path w="4432732" h="649680">
                  <a:moveTo>
                    <a:pt x="23460" y="0"/>
                  </a:moveTo>
                  <a:lnTo>
                    <a:pt x="4409272" y="0"/>
                  </a:lnTo>
                  <a:cubicBezTo>
                    <a:pt x="4422229" y="0"/>
                    <a:pt x="4432732" y="10503"/>
                    <a:pt x="4432732" y="23460"/>
                  </a:cubicBezTo>
                  <a:lnTo>
                    <a:pt x="4432732" y="626221"/>
                  </a:lnTo>
                  <a:cubicBezTo>
                    <a:pt x="4432732" y="632442"/>
                    <a:pt x="4430260" y="638409"/>
                    <a:pt x="4425860" y="642809"/>
                  </a:cubicBezTo>
                  <a:cubicBezTo>
                    <a:pt x="4421461" y="647209"/>
                    <a:pt x="4415494" y="649680"/>
                    <a:pt x="4409272" y="649680"/>
                  </a:cubicBezTo>
                  <a:lnTo>
                    <a:pt x="23460" y="649680"/>
                  </a:lnTo>
                  <a:cubicBezTo>
                    <a:pt x="17238" y="649680"/>
                    <a:pt x="11271" y="647209"/>
                    <a:pt x="6871" y="642809"/>
                  </a:cubicBezTo>
                  <a:cubicBezTo>
                    <a:pt x="2472" y="638409"/>
                    <a:pt x="0" y="632442"/>
                    <a:pt x="0" y="626221"/>
                  </a:cubicBezTo>
                  <a:lnTo>
                    <a:pt x="0" y="23460"/>
                  </a:lnTo>
                  <a:cubicBezTo>
                    <a:pt x="0" y="17238"/>
                    <a:pt x="2472" y="11271"/>
                    <a:pt x="6871" y="6871"/>
                  </a:cubicBezTo>
                  <a:cubicBezTo>
                    <a:pt x="11271" y="2472"/>
                    <a:pt x="17238" y="0"/>
                    <a:pt x="23460" y="0"/>
                  </a:cubicBezTo>
                  <a:close/>
                </a:path>
              </a:pathLst>
            </a:custGeom>
            <a:solidFill>
              <a:srgbClr val="060B37"/>
            </a:solidFill>
          </p:spPr>
          <p:txBody>
            <a:bodyPr/>
            <a:lstStyle/>
            <a:p>
              <a:endParaRPr lang="en-US"/>
            </a:p>
          </p:txBody>
        </p:sp>
        <p:sp>
          <p:nvSpPr>
            <p:cNvPr id="7" name="TextBox 7"/>
            <p:cNvSpPr txBox="1"/>
            <p:nvPr/>
          </p:nvSpPr>
          <p:spPr>
            <a:xfrm>
              <a:off x="0" y="-47625"/>
              <a:ext cx="4432732" cy="697305"/>
            </a:xfrm>
            <a:prstGeom prst="rect">
              <a:avLst/>
            </a:prstGeom>
          </p:spPr>
          <p:txBody>
            <a:bodyPr lIns="50800" tIns="50800" rIns="50800" bIns="50800" rtlCol="0" anchor="ctr"/>
            <a:lstStyle/>
            <a:p>
              <a:pPr algn="ctr">
                <a:lnSpc>
                  <a:spcPts val="3360"/>
                </a:lnSpc>
              </a:pPr>
              <a:endParaRPr/>
            </a:p>
          </p:txBody>
        </p:sp>
      </p:grpSp>
      <p:grpSp>
        <p:nvGrpSpPr>
          <p:cNvPr id="8" name="Group 8"/>
          <p:cNvGrpSpPr/>
          <p:nvPr/>
        </p:nvGrpSpPr>
        <p:grpSpPr>
          <a:xfrm>
            <a:off x="7075376" y="6235723"/>
            <a:ext cx="4098786" cy="2352318"/>
            <a:chOff x="0" y="0"/>
            <a:chExt cx="1079516" cy="619541"/>
          </a:xfrm>
        </p:grpSpPr>
        <p:sp>
          <p:nvSpPr>
            <p:cNvPr id="9" name="Freeform 9"/>
            <p:cNvSpPr/>
            <p:nvPr/>
          </p:nvSpPr>
          <p:spPr>
            <a:xfrm>
              <a:off x="0" y="0"/>
              <a:ext cx="1079516" cy="619541"/>
            </a:xfrm>
            <a:custGeom>
              <a:avLst/>
              <a:gdLst/>
              <a:ahLst/>
              <a:cxnLst/>
              <a:rect l="l" t="t" r="r" b="b"/>
              <a:pathLst>
                <a:path w="1079516" h="619541">
                  <a:moveTo>
                    <a:pt x="96330" y="0"/>
                  </a:moveTo>
                  <a:lnTo>
                    <a:pt x="983185" y="0"/>
                  </a:lnTo>
                  <a:cubicBezTo>
                    <a:pt x="1036387" y="0"/>
                    <a:pt x="1079516" y="43129"/>
                    <a:pt x="1079516" y="96330"/>
                  </a:cubicBezTo>
                  <a:lnTo>
                    <a:pt x="1079516" y="523210"/>
                  </a:lnTo>
                  <a:cubicBezTo>
                    <a:pt x="1079516" y="576412"/>
                    <a:pt x="1036387" y="619541"/>
                    <a:pt x="983185" y="619541"/>
                  </a:cubicBezTo>
                  <a:lnTo>
                    <a:pt x="96330" y="619541"/>
                  </a:lnTo>
                  <a:cubicBezTo>
                    <a:pt x="43129" y="619541"/>
                    <a:pt x="0" y="576412"/>
                    <a:pt x="0" y="523210"/>
                  </a:cubicBezTo>
                  <a:lnTo>
                    <a:pt x="0" y="96330"/>
                  </a:lnTo>
                  <a:cubicBezTo>
                    <a:pt x="0" y="43129"/>
                    <a:pt x="43129" y="0"/>
                    <a:pt x="96330" y="0"/>
                  </a:cubicBezTo>
                  <a:close/>
                </a:path>
              </a:pathLst>
            </a:custGeom>
            <a:solidFill>
              <a:srgbClr val="FF751F"/>
            </a:solidFill>
          </p:spPr>
          <p:txBody>
            <a:bodyPr/>
            <a:lstStyle/>
            <a:p>
              <a:endParaRPr lang="en-US"/>
            </a:p>
          </p:txBody>
        </p:sp>
        <p:sp>
          <p:nvSpPr>
            <p:cNvPr id="10" name="TextBox 10"/>
            <p:cNvSpPr txBox="1"/>
            <p:nvPr/>
          </p:nvSpPr>
          <p:spPr>
            <a:xfrm>
              <a:off x="0" y="-66675"/>
              <a:ext cx="1079516" cy="686216"/>
            </a:xfrm>
            <a:prstGeom prst="rect">
              <a:avLst/>
            </a:prstGeom>
          </p:spPr>
          <p:txBody>
            <a:bodyPr lIns="50800" tIns="50800" rIns="50800" bIns="50800" rtlCol="0" anchor="ctr"/>
            <a:lstStyle/>
            <a:p>
              <a:pPr algn="ctr">
                <a:lnSpc>
                  <a:spcPts val="4619"/>
                </a:lnSpc>
              </a:pPr>
              <a:endParaRPr/>
            </a:p>
          </p:txBody>
        </p:sp>
      </p:grpSp>
      <p:grpSp>
        <p:nvGrpSpPr>
          <p:cNvPr id="11" name="Group 11"/>
          <p:cNvGrpSpPr/>
          <p:nvPr/>
        </p:nvGrpSpPr>
        <p:grpSpPr>
          <a:xfrm>
            <a:off x="11736137" y="6235723"/>
            <a:ext cx="4098786" cy="2352318"/>
            <a:chOff x="0" y="0"/>
            <a:chExt cx="1079516" cy="619541"/>
          </a:xfrm>
        </p:grpSpPr>
        <p:sp>
          <p:nvSpPr>
            <p:cNvPr id="12" name="Freeform 12"/>
            <p:cNvSpPr/>
            <p:nvPr/>
          </p:nvSpPr>
          <p:spPr>
            <a:xfrm>
              <a:off x="0" y="0"/>
              <a:ext cx="1079516" cy="619541"/>
            </a:xfrm>
            <a:custGeom>
              <a:avLst/>
              <a:gdLst/>
              <a:ahLst/>
              <a:cxnLst/>
              <a:rect l="l" t="t" r="r" b="b"/>
              <a:pathLst>
                <a:path w="1079516" h="619541">
                  <a:moveTo>
                    <a:pt x="96330" y="0"/>
                  </a:moveTo>
                  <a:lnTo>
                    <a:pt x="983185" y="0"/>
                  </a:lnTo>
                  <a:cubicBezTo>
                    <a:pt x="1036387" y="0"/>
                    <a:pt x="1079516" y="43129"/>
                    <a:pt x="1079516" y="96330"/>
                  </a:cubicBezTo>
                  <a:lnTo>
                    <a:pt x="1079516" y="523210"/>
                  </a:lnTo>
                  <a:cubicBezTo>
                    <a:pt x="1079516" y="576412"/>
                    <a:pt x="1036387" y="619541"/>
                    <a:pt x="983185" y="619541"/>
                  </a:cubicBezTo>
                  <a:lnTo>
                    <a:pt x="96330" y="619541"/>
                  </a:lnTo>
                  <a:cubicBezTo>
                    <a:pt x="43129" y="619541"/>
                    <a:pt x="0" y="576412"/>
                    <a:pt x="0" y="523210"/>
                  </a:cubicBezTo>
                  <a:lnTo>
                    <a:pt x="0" y="96330"/>
                  </a:lnTo>
                  <a:cubicBezTo>
                    <a:pt x="0" y="43129"/>
                    <a:pt x="43129" y="0"/>
                    <a:pt x="96330" y="0"/>
                  </a:cubicBezTo>
                  <a:close/>
                </a:path>
              </a:pathLst>
            </a:custGeom>
            <a:solidFill>
              <a:srgbClr val="FF751F"/>
            </a:solidFill>
          </p:spPr>
          <p:txBody>
            <a:bodyPr/>
            <a:lstStyle/>
            <a:p>
              <a:endParaRPr lang="en-US"/>
            </a:p>
          </p:txBody>
        </p:sp>
        <p:sp>
          <p:nvSpPr>
            <p:cNvPr id="13" name="TextBox 13"/>
            <p:cNvSpPr txBox="1"/>
            <p:nvPr/>
          </p:nvSpPr>
          <p:spPr>
            <a:xfrm>
              <a:off x="0" y="-66675"/>
              <a:ext cx="1079516" cy="686216"/>
            </a:xfrm>
            <a:prstGeom prst="rect">
              <a:avLst/>
            </a:prstGeom>
          </p:spPr>
          <p:txBody>
            <a:bodyPr lIns="50800" tIns="50800" rIns="50800" bIns="50800" rtlCol="0" anchor="ctr"/>
            <a:lstStyle/>
            <a:p>
              <a:pPr algn="ctr">
                <a:lnSpc>
                  <a:spcPts val="4619"/>
                </a:lnSpc>
              </a:pPr>
              <a:endParaRPr/>
            </a:p>
          </p:txBody>
        </p:sp>
      </p:grpSp>
      <p:sp>
        <p:nvSpPr>
          <p:cNvPr id="14" name="TextBox 14"/>
          <p:cNvSpPr txBox="1"/>
          <p:nvPr/>
        </p:nvSpPr>
        <p:spPr>
          <a:xfrm>
            <a:off x="2687871" y="6806092"/>
            <a:ext cx="3587405" cy="1144905"/>
          </a:xfrm>
          <a:prstGeom prst="rect">
            <a:avLst/>
          </a:prstGeom>
        </p:spPr>
        <p:txBody>
          <a:bodyPr lIns="0" tIns="0" rIns="0" bIns="0" rtlCol="0" anchor="t">
            <a:spAutoFit/>
          </a:bodyPr>
          <a:lstStyle/>
          <a:p>
            <a:pPr algn="ctr">
              <a:lnSpc>
                <a:spcPts val="4619"/>
              </a:lnSpc>
            </a:pPr>
            <a:r>
              <a:rPr lang="en-US" sz="3299">
                <a:solidFill>
                  <a:srgbClr val="000000"/>
                </a:solidFill>
                <a:latin typeface="Montserrat"/>
                <a:ea typeface="Montserrat"/>
                <a:cs typeface="Montserrat"/>
                <a:sym typeface="Montserrat"/>
              </a:rPr>
              <a:t>Identify hidden delays</a:t>
            </a:r>
          </a:p>
        </p:txBody>
      </p:sp>
      <p:sp>
        <p:nvSpPr>
          <p:cNvPr id="15" name="TextBox 15"/>
          <p:cNvSpPr txBox="1"/>
          <p:nvPr/>
        </p:nvSpPr>
        <p:spPr>
          <a:xfrm>
            <a:off x="7446895" y="6225067"/>
            <a:ext cx="3317284" cy="2306955"/>
          </a:xfrm>
          <a:prstGeom prst="rect">
            <a:avLst/>
          </a:prstGeom>
        </p:spPr>
        <p:txBody>
          <a:bodyPr lIns="0" tIns="0" rIns="0" bIns="0" rtlCol="0" anchor="t">
            <a:spAutoFit/>
          </a:bodyPr>
          <a:lstStyle/>
          <a:p>
            <a:pPr algn="ctr">
              <a:lnSpc>
                <a:spcPts val="4619"/>
              </a:lnSpc>
            </a:pPr>
            <a:r>
              <a:rPr lang="en-US" sz="3299">
                <a:solidFill>
                  <a:srgbClr val="000000"/>
                </a:solidFill>
                <a:latin typeface="Montserrat"/>
                <a:ea typeface="Montserrat"/>
                <a:cs typeface="Montserrat"/>
                <a:sym typeface="Montserrat"/>
              </a:rPr>
              <a:t>Clarify who does what and See where people overlap</a:t>
            </a:r>
          </a:p>
        </p:txBody>
      </p:sp>
      <p:sp>
        <p:nvSpPr>
          <p:cNvPr id="16" name="TextBox 16"/>
          <p:cNvSpPr txBox="1"/>
          <p:nvPr/>
        </p:nvSpPr>
        <p:spPr>
          <a:xfrm>
            <a:off x="11972596" y="6515579"/>
            <a:ext cx="3587405" cy="1725930"/>
          </a:xfrm>
          <a:prstGeom prst="rect">
            <a:avLst/>
          </a:prstGeom>
        </p:spPr>
        <p:txBody>
          <a:bodyPr lIns="0" tIns="0" rIns="0" bIns="0" rtlCol="0" anchor="t">
            <a:spAutoFit/>
          </a:bodyPr>
          <a:lstStyle/>
          <a:p>
            <a:pPr algn="ctr">
              <a:lnSpc>
                <a:spcPts val="4619"/>
              </a:lnSpc>
            </a:pPr>
            <a:r>
              <a:rPr lang="en-US" sz="3299">
                <a:solidFill>
                  <a:srgbClr val="000000"/>
                </a:solidFill>
                <a:latin typeface="Montserrat"/>
                <a:ea typeface="Montserrat"/>
                <a:cs typeface="Montserrat"/>
                <a:sym typeface="Montserrat"/>
              </a:rPr>
              <a:t>Create a path toward improvement</a:t>
            </a:r>
          </a:p>
        </p:txBody>
      </p:sp>
      <p:sp>
        <p:nvSpPr>
          <p:cNvPr id="17" name="TextBox 17"/>
          <p:cNvSpPr txBox="1"/>
          <p:nvPr/>
        </p:nvSpPr>
        <p:spPr>
          <a:xfrm>
            <a:off x="2061289" y="1406202"/>
            <a:ext cx="14262682" cy="906145"/>
          </a:xfrm>
          <a:prstGeom prst="rect">
            <a:avLst/>
          </a:prstGeom>
        </p:spPr>
        <p:txBody>
          <a:bodyPr lIns="0" tIns="0" rIns="0" bIns="0" rtlCol="0" anchor="t">
            <a:spAutoFit/>
          </a:bodyPr>
          <a:lstStyle/>
          <a:p>
            <a:pPr algn="ctr">
              <a:lnSpc>
                <a:spcPts val="6800"/>
              </a:lnSpc>
            </a:pPr>
            <a:r>
              <a:rPr lang="en-US" sz="6800" spc="-374">
                <a:solidFill>
                  <a:srgbClr val="FFFFFF"/>
                </a:solidFill>
                <a:latin typeface="Montserrat"/>
                <a:ea typeface="Montserrat"/>
                <a:cs typeface="Montserrat"/>
                <a:sym typeface="Montserrat"/>
              </a:rPr>
              <a:t>The Goal of Process Mapping</a:t>
            </a:r>
          </a:p>
        </p:txBody>
      </p:sp>
      <p:grpSp>
        <p:nvGrpSpPr>
          <p:cNvPr id="18" name="Group 18"/>
          <p:cNvGrpSpPr/>
          <p:nvPr/>
        </p:nvGrpSpPr>
        <p:grpSpPr>
          <a:xfrm>
            <a:off x="2433846" y="3418132"/>
            <a:ext cx="4098786" cy="2352318"/>
            <a:chOff x="0" y="0"/>
            <a:chExt cx="1079516" cy="619541"/>
          </a:xfrm>
        </p:grpSpPr>
        <p:sp>
          <p:nvSpPr>
            <p:cNvPr id="19" name="Freeform 19"/>
            <p:cNvSpPr/>
            <p:nvPr/>
          </p:nvSpPr>
          <p:spPr>
            <a:xfrm>
              <a:off x="0" y="0"/>
              <a:ext cx="1079516" cy="619541"/>
            </a:xfrm>
            <a:custGeom>
              <a:avLst/>
              <a:gdLst/>
              <a:ahLst/>
              <a:cxnLst/>
              <a:rect l="l" t="t" r="r" b="b"/>
              <a:pathLst>
                <a:path w="1079516" h="619541">
                  <a:moveTo>
                    <a:pt x="96330" y="0"/>
                  </a:moveTo>
                  <a:lnTo>
                    <a:pt x="983185" y="0"/>
                  </a:lnTo>
                  <a:cubicBezTo>
                    <a:pt x="1036387" y="0"/>
                    <a:pt x="1079516" y="43129"/>
                    <a:pt x="1079516" y="96330"/>
                  </a:cubicBezTo>
                  <a:lnTo>
                    <a:pt x="1079516" y="523210"/>
                  </a:lnTo>
                  <a:cubicBezTo>
                    <a:pt x="1079516" y="576412"/>
                    <a:pt x="1036387" y="619541"/>
                    <a:pt x="983185" y="619541"/>
                  </a:cubicBezTo>
                  <a:lnTo>
                    <a:pt x="96330" y="619541"/>
                  </a:lnTo>
                  <a:cubicBezTo>
                    <a:pt x="43129" y="619541"/>
                    <a:pt x="0" y="576412"/>
                    <a:pt x="0" y="523210"/>
                  </a:cubicBezTo>
                  <a:lnTo>
                    <a:pt x="0" y="96330"/>
                  </a:lnTo>
                  <a:cubicBezTo>
                    <a:pt x="0" y="43129"/>
                    <a:pt x="43129" y="0"/>
                    <a:pt x="96330" y="0"/>
                  </a:cubicBezTo>
                  <a:close/>
                </a:path>
              </a:pathLst>
            </a:custGeom>
            <a:solidFill>
              <a:srgbClr val="FF751F"/>
            </a:solidFill>
          </p:spPr>
          <p:txBody>
            <a:bodyPr/>
            <a:lstStyle/>
            <a:p>
              <a:endParaRPr lang="en-US"/>
            </a:p>
          </p:txBody>
        </p:sp>
        <p:sp>
          <p:nvSpPr>
            <p:cNvPr id="20" name="TextBox 20"/>
            <p:cNvSpPr txBox="1"/>
            <p:nvPr/>
          </p:nvSpPr>
          <p:spPr>
            <a:xfrm>
              <a:off x="0" y="-66675"/>
              <a:ext cx="1079516" cy="686216"/>
            </a:xfrm>
            <a:prstGeom prst="rect">
              <a:avLst/>
            </a:prstGeom>
          </p:spPr>
          <p:txBody>
            <a:bodyPr lIns="50800" tIns="50800" rIns="50800" bIns="50800" rtlCol="0" anchor="ctr"/>
            <a:lstStyle/>
            <a:p>
              <a:pPr algn="ctr">
                <a:lnSpc>
                  <a:spcPts val="4619"/>
                </a:lnSpc>
              </a:pPr>
              <a:endParaRPr/>
            </a:p>
          </p:txBody>
        </p:sp>
      </p:grpSp>
      <p:grpSp>
        <p:nvGrpSpPr>
          <p:cNvPr id="21" name="Group 21"/>
          <p:cNvGrpSpPr/>
          <p:nvPr/>
        </p:nvGrpSpPr>
        <p:grpSpPr>
          <a:xfrm>
            <a:off x="7056145" y="3418132"/>
            <a:ext cx="4098786" cy="2352318"/>
            <a:chOff x="0" y="0"/>
            <a:chExt cx="1079516" cy="619541"/>
          </a:xfrm>
        </p:grpSpPr>
        <p:sp>
          <p:nvSpPr>
            <p:cNvPr id="22" name="Freeform 22"/>
            <p:cNvSpPr/>
            <p:nvPr/>
          </p:nvSpPr>
          <p:spPr>
            <a:xfrm>
              <a:off x="0" y="0"/>
              <a:ext cx="1079516" cy="619541"/>
            </a:xfrm>
            <a:custGeom>
              <a:avLst/>
              <a:gdLst/>
              <a:ahLst/>
              <a:cxnLst/>
              <a:rect l="l" t="t" r="r" b="b"/>
              <a:pathLst>
                <a:path w="1079516" h="619541">
                  <a:moveTo>
                    <a:pt x="96330" y="0"/>
                  </a:moveTo>
                  <a:lnTo>
                    <a:pt x="983185" y="0"/>
                  </a:lnTo>
                  <a:cubicBezTo>
                    <a:pt x="1036387" y="0"/>
                    <a:pt x="1079516" y="43129"/>
                    <a:pt x="1079516" y="96330"/>
                  </a:cubicBezTo>
                  <a:lnTo>
                    <a:pt x="1079516" y="523210"/>
                  </a:lnTo>
                  <a:cubicBezTo>
                    <a:pt x="1079516" y="576412"/>
                    <a:pt x="1036387" y="619541"/>
                    <a:pt x="983185" y="619541"/>
                  </a:cubicBezTo>
                  <a:lnTo>
                    <a:pt x="96330" y="619541"/>
                  </a:lnTo>
                  <a:cubicBezTo>
                    <a:pt x="43129" y="619541"/>
                    <a:pt x="0" y="576412"/>
                    <a:pt x="0" y="523210"/>
                  </a:cubicBezTo>
                  <a:lnTo>
                    <a:pt x="0" y="96330"/>
                  </a:lnTo>
                  <a:cubicBezTo>
                    <a:pt x="0" y="43129"/>
                    <a:pt x="43129" y="0"/>
                    <a:pt x="96330" y="0"/>
                  </a:cubicBezTo>
                  <a:close/>
                </a:path>
              </a:pathLst>
            </a:custGeom>
            <a:solidFill>
              <a:srgbClr val="FF751F"/>
            </a:solidFill>
          </p:spPr>
          <p:txBody>
            <a:bodyPr/>
            <a:lstStyle/>
            <a:p>
              <a:endParaRPr lang="en-US"/>
            </a:p>
          </p:txBody>
        </p:sp>
        <p:sp>
          <p:nvSpPr>
            <p:cNvPr id="23" name="TextBox 23"/>
            <p:cNvSpPr txBox="1"/>
            <p:nvPr/>
          </p:nvSpPr>
          <p:spPr>
            <a:xfrm>
              <a:off x="0" y="-66675"/>
              <a:ext cx="1079516" cy="686216"/>
            </a:xfrm>
            <a:prstGeom prst="rect">
              <a:avLst/>
            </a:prstGeom>
          </p:spPr>
          <p:txBody>
            <a:bodyPr lIns="50800" tIns="50800" rIns="50800" bIns="50800" rtlCol="0" anchor="ctr"/>
            <a:lstStyle/>
            <a:p>
              <a:pPr algn="ctr">
                <a:lnSpc>
                  <a:spcPts val="4619"/>
                </a:lnSpc>
              </a:pPr>
              <a:endParaRPr/>
            </a:p>
          </p:txBody>
        </p:sp>
      </p:grpSp>
      <p:grpSp>
        <p:nvGrpSpPr>
          <p:cNvPr id="24" name="Group 24"/>
          <p:cNvGrpSpPr/>
          <p:nvPr/>
        </p:nvGrpSpPr>
        <p:grpSpPr>
          <a:xfrm>
            <a:off x="11716906" y="3418132"/>
            <a:ext cx="4098786" cy="2352318"/>
            <a:chOff x="0" y="0"/>
            <a:chExt cx="1079516" cy="619541"/>
          </a:xfrm>
        </p:grpSpPr>
        <p:sp>
          <p:nvSpPr>
            <p:cNvPr id="25" name="Freeform 25"/>
            <p:cNvSpPr/>
            <p:nvPr/>
          </p:nvSpPr>
          <p:spPr>
            <a:xfrm>
              <a:off x="0" y="0"/>
              <a:ext cx="1079516" cy="619541"/>
            </a:xfrm>
            <a:custGeom>
              <a:avLst/>
              <a:gdLst/>
              <a:ahLst/>
              <a:cxnLst/>
              <a:rect l="l" t="t" r="r" b="b"/>
              <a:pathLst>
                <a:path w="1079516" h="619541">
                  <a:moveTo>
                    <a:pt x="96330" y="0"/>
                  </a:moveTo>
                  <a:lnTo>
                    <a:pt x="983185" y="0"/>
                  </a:lnTo>
                  <a:cubicBezTo>
                    <a:pt x="1036387" y="0"/>
                    <a:pt x="1079516" y="43129"/>
                    <a:pt x="1079516" y="96330"/>
                  </a:cubicBezTo>
                  <a:lnTo>
                    <a:pt x="1079516" y="523210"/>
                  </a:lnTo>
                  <a:cubicBezTo>
                    <a:pt x="1079516" y="576412"/>
                    <a:pt x="1036387" y="619541"/>
                    <a:pt x="983185" y="619541"/>
                  </a:cubicBezTo>
                  <a:lnTo>
                    <a:pt x="96330" y="619541"/>
                  </a:lnTo>
                  <a:cubicBezTo>
                    <a:pt x="43129" y="619541"/>
                    <a:pt x="0" y="576412"/>
                    <a:pt x="0" y="523210"/>
                  </a:cubicBezTo>
                  <a:lnTo>
                    <a:pt x="0" y="96330"/>
                  </a:lnTo>
                  <a:cubicBezTo>
                    <a:pt x="0" y="43129"/>
                    <a:pt x="43129" y="0"/>
                    <a:pt x="96330" y="0"/>
                  </a:cubicBezTo>
                  <a:close/>
                </a:path>
              </a:pathLst>
            </a:custGeom>
            <a:solidFill>
              <a:srgbClr val="FF751F"/>
            </a:solidFill>
          </p:spPr>
          <p:txBody>
            <a:bodyPr/>
            <a:lstStyle/>
            <a:p>
              <a:endParaRPr lang="en-US"/>
            </a:p>
          </p:txBody>
        </p:sp>
        <p:sp>
          <p:nvSpPr>
            <p:cNvPr id="26" name="TextBox 26"/>
            <p:cNvSpPr txBox="1"/>
            <p:nvPr/>
          </p:nvSpPr>
          <p:spPr>
            <a:xfrm>
              <a:off x="0" y="-66675"/>
              <a:ext cx="1079516" cy="686216"/>
            </a:xfrm>
            <a:prstGeom prst="rect">
              <a:avLst/>
            </a:prstGeom>
          </p:spPr>
          <p:txBody>
            <a:bodyPr lIns="50800" tIns="50800" rIns="50800" bIns="50800" rtlCol="0" anchor="ctr"/>
            <a:lstStyle/>
            <a:p>
              <a:pPr algn="ctr">
                <a:lnSpc>
                  <a:spcPts val="4619"/>
                </a:lnSpc>
              </a:pPr>
              <a:endParaRPr/>
            </a:p>
          </p:txBody>
        </p:sp>
      </p:grpSp>
      <p:sp>
        <p:nvSpPr>
          <p:cNvPr id="27" name="TextBox 27"/>
          <p:cNvSpPr txBox="1"/>
          <p:nvPr/>
        </p:nvSpPr>
        <p:spPr>
          <a:xfrm>
            <a:off x="2708768" y="3988501"/>
            <a:ext cx="3587405" cy="1144905"/>
          </a:xfrm>
          <a:prstGeom prst="rect">
            <a:avLst/>
          </a:prstGeom>
        </p:spPr>
        <p:txBody>
          <a:bodyPr lIns="0" tIns="0" rIns="0" bIns="0" rtlCol="0" anchor="t">
            <a:spAutoFit/>
          </a:bodyPr>
          <a:lstStyle/>
          <a:p>
            <a:pPr algn="ctr">
              <a:lnSpc>
                <a:spcPts val="4619"/>
              </a:lnSpc>
            </a:pPr>
            <a:r>
              <a:rPr lang="en-US" sz="3299">
                <a:solidFill>
                  <a:srgbClr val="000000"/>
                </a:solidFill>
                <a:latin typeface="Montserrat"/>
                <a:ea typeface="Montserrat"/>
                <a:cs typeface="Montserrat"/>
                <a:sym typeface="Montserrat"/>
              </a:rPr>
              <a:t>Make work visible</a:t>
            </a:r>
          </a:p>
        </p:txBody>
      </p:sp>
      <p:sp>
        <p:nvSpPr>
          <p:cNvPr id="28" name="TextBox 28"/>
          <p:cNvSpPr txBox="1"/>
          <p:nvPr/>
        </p:nvSpPr>
        <p:spPr>
          <a:xfrm>
            <a:off x="7446895" y="3988501"/>
            <a:ext cx="3317284" cy="1144905"/>
          </a:xfrm>
          <a:prstGeom prst="rect">
            <a:avLst/>
          </a:prstGeom>
        </p:spPr>
        <p:txBody>
          <a:bodyPr lIns="0" tIns="0" rIns="0" bIns="0" rtlCol="0" anchor="t">
            <a:spAutoFit/>
          </a:bodyPr>
          <a:lstStyle/>
          <a:p>
            <a:pPr algn="ctr">
              <a:lnSpc>
                <a:spcPts val="4619"/>
              </a:lnSpc>
            </a:pPr>
            <a:r>
              <a:rPr lang="en-US" sz="3299">
                <a:solidFill>
                  <a:srgbClr val="000000"/>
                </a:solidFill>
                <a:latin typeface="Montserrat"/>
                <a:ea typeface="Montserrat"/>
                <a:cs typeface="Montserrat"/>
                <a:sym typeface="Montserrat"/>
              </a:rPr>
              <a:t>Show risks and points of error</a:t>
            </a:r>
          </a:p>
        </p:txBody>
      </p:sp>
      <p:sp>
        <p:nvSpPr>
          <p:cNvPr id="29" name="TextBox 29"/>
          <p:cNvSpPr txBox="1"/>
          <p:nvPr/>
        </p:nvSpPr>
        <p:spPr>
          <a:xfrm>
            <a:off x="11991827" y="3351457"/>
            <a:ext cx="3587405" cy="2306955"/>
          </a:xfrm>
          <a:prstGeom prst="rect">
            <a:avLst/>
          </a:prstGeom>
        </p:spPr>
        <p:txBody>
          <a:bodyPr lIns="0" tIns="0" rIns="0" bIns="0" rtlCol="0" anchor="t">
            <a:spAutoFit/>
          </a:bodyPr>
          <a:lstStyle/>
          <a:p>
            <a:pPr algn="ctr">
              <a:lnSpc>
                <a:spcPts val="4619"/>
              </a:lnSpc>
            </a:pPr>
            <a:r>
              <a:rPr lang="en-US" sz="3299">
                <a:solidFill>
                  <a:srgbClr val="000000"/>
                </a:solidFill>
                <a:latin typeface="Montserrat"/>
                <a:ea typeface="Montserrat"/>
                <a:cs typeface="Montserrat"/>
                <a:sym typeface="Montserrat"/>
              </a:rPr>
              <a:t>Highlight unclear or unnecessary steps</a:t>
            </a:r>
          </a:p>
        </p:txBody>
      </p:sp>
      <p:sp>
        <p:nvSpPr>
          <p:cNvPr id="30" name="TextBox 30"/>
          <p:cNvSpPr txBox="1"/>
          <p:nvPr/>
        </p:nvSpPr>
        <p:spPr>
          <a:xfrm>
            <a:off x="3276203" y="8933497"/>
            <a:ext cx="12558720" cy="712471"/>
          </a:xfrm>
          <a:prstGeom prst="rect">
            <a:avLst/>
          </a:prstGeom>
        </p:spPr>
        <p:txBody>
          <a:bodyPr wrap="square" lIns="0" tIns="0" rIns="0" bIns="0" rtlCol="0" anchor="t">
            <a:spAutoFit/>
          </a:bodyPr>
          <a:lstStyle/>
          <a:p>
            <a:pPr algn="ctr">
              <a:lnSpc>
                <a:spcPts val="5879"/>
              </a:lnSpc>
              <a:spcBef>
                <a:spcPct val="0"/>
              </a:spcBef>
            </a:pPr>
            <a:r>
              <a:rPr lang="en-US" sz="4199" b="1" dirty="0">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You cannot improve what you cannot see.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219964" y="1028700"/>
            <a:ext cx="13068036" cy="1655959"/>
            <a:chOff x="0" y="0"/>
            <a:chExt cx="3441787" cy="436137"/>
          </a:xfrm>
        </p:grpSpPr>
        <p:sp>
          <p:nvSpPr>
            <p:cNvPr id="3" name="Freeform 3"/>
            <p:cNvSpPr/>
            <p:nvPr/>
          </p:nvSpPr>
          <p:spPr>
            <a:xfrm>
              <a:off x="0" y="0"/>
              <a:ext cx="3441787" cy="436137"/>
            </a:xfrm>
            <a:custGeom>
              <a:avLst/>
              <a:gdLst/>
              <a:ahLst/>
              <a:cxnLst/>
              <a:rect l="l" t="t" r="r" b="b"/>
              <a:pathLst>
                <a:path w="3441787" h="436137">
                  <a:moveTo>
                    <a:pt x="0" y="0"/>
                  </a:moveTo>
                  <a:lnTo>
                    <a:pt x="3441787" y="0"/>
                  </a:lnTo>
                  <a:lnTo>
                    <a:pt x="3441787" y="436137"/>
                  </a:lnTo>
                  <a:lnTo>
                    <a:pt x="0" y="436137"/>
                  </a:lnTo>
                  <a:close/>
                </a:path>
              </a:pathLst>
            </a:custGeom>
            <a:solidFill>
              <a:srgbClr val="FF751F"/>
            </a:solidFill>
          </p:spPr>
          <p:txBody>
            <a:bodyPr/>
            <a:lstStyle/>
            <a:p>
              <a:endParaRPr lang="en-US"/>
            </a:p>
          </p:txBody>
        </p:sp>
        <p:sp>
          <p:nvSpPr>
            <p:cNvPr id="4" name="TextBox 4"/>
            <p:cNvSpPr txBox="1"/>
            <p:nvPr/>
          </p:nvSpPr>
          <p:spPr>
            <a:xfrm>
              <a:off x="0" y="-38100"/>
              <a:ext cx="3441787" cy="47423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4941369" y="0"/>
            <a:ext cx="13716000" cy="10287000"/>
            <a:chOff x="0" y="0"/>
            <a:chExt cx="812800" cy="609600"/>
          </a:xfrm>
        </p:grpSpPr>
        <p:sp>
          <p:nvSpPr>
            <p:cNvPr id="6" name="Freeform 6"/>
            <p:cNvSpPr/>
            <p:nvPr/>
          </p:nvSpPr>
          <p:spPr>
            <a:xfrm>
              <a:off x="0" y="0"/>
              <a:ext cx="812800" cy="609600"/>
            </a:xfrm>
            <a:custGeom>
              <a:avLst/>
              <a:gdLst/>
              <a:ahLst/>
              <a:cxnLst/>
              <a:rect l="l" t="t" r="r" b="b"/>
              <a:pathLst>
                <a:path w="812800" h="609600">
                  <a:moveTo>
                    <a:pt x="609600" y="0"/>
                  </a:moveTo>
                  <a:lnTo>
                    <a:pt x="0" y="0"/>
                  </a:lnTo>
                  <a:lnTo>
                    <a:pt x="203200" y="609600"/>
                  </a:lnTo>
                  <a:lnTo>
                    <a:pt x="812800" y="609600"/>
                  </a:lnTo>
                  <a:lnTo>
                    <a:pt x="609600" y="0"/>
                  </a:lnTo>
                  <a:close/>
                </a:path>
              </a:pathLst>
            </a:custGeom>
            <a:blipFill>
              <a:blip r:embed="rId2"/>
              <a:stretch>
                <a:fillRect r="-12570"/>
              </a:stretch>
            </a:blipFill>
          </p:spPr>
          <p:txBody>
            <a:bodyPr/>
            <a:lstStyle/>
            <a:p>
              <a:endParaRPr lang="en-US"/>
            </a:p>
          </p:txBody>
        </p:sp>
      </p:grpSp>
      <p:sp>
        <p:nvSpPr>
          <p:cNvPr id="7" name="TextBox 7"/>
          <p:cNvSpPr txBox="1"/>
          <p:nvPr/>
        </p:nvSpPr>
        <p:spPr>
          <a:xfrm>
            <a:off x="6517376" y="1292419"/>
            <a:ext cx="11511295" cy="903605"/>
          </a:xfrm>
          <a:prstGeom prst="rect">
            <a:avLst/>
          </a:prstGeom>
        </p:spPr>
        <p:txBody>
          <a:bodyPr lIns="0" tIns="0" rIns="0" bIns="0" rtlCol="0" anchor="t">
            <a:spAutoFit/>
          </a:bodyPr>
          <a:lstStyle/>
          <a:p>
            <a:pPr algn="ctr">
              <a:lnSpc>
                <a:spcPts val="7420"/>
              </a:lnSpc>
            </a:pPr>
            <a:r>
              <a:rPr lang="en-US" sz="5300" b="1">
                <a:solidFill>
                  <a:srgbClr val="000000"/>
                </a:solidFill>
                <a:latin typeface="Montserrat Bold"/>
                <a:ea typeface="Montserrat Bold"/>
                <a:cs typeface="Montserrat Bold"/>
                <a:sym typeface="Montserrat Bold"/>
              </a:rPr>
              <a:t>Components of a Good Process</a:t>
            </a:r>
          </a:p>
        </p:txBody>
      </p:sp>
      <p:sp>
        <p:nvSpPr>
          <p:cNvPr id="8" name="TextBox 8"/>
          <p:cNvSpPr txBox="1"/>
          <p:nvPr/>
        </p:nvSpPr>
        <p:spPr>
          <a:xfrm>
            <a:off x="6517376" y="3950655"/>
            <a:ext cx="6224084" cy="529843"/>
          </a:xfrm>
          <a:prstGeom prst="rect">
            <a:avLst/>
          </a:prstGeom>
        </p:spPr>
        <p:txBody>
          <a:bodyPr lIns="0" tIns="0" rIns="0" bIns="0" rtlCol="0" anchor="t">
            <a:spAutoFit/>
          </a:bodyPr>
          <a:lstStyle/>
          <a:p>
            <a:pPr marL="677935" lvl="1" indent="-338967" algn="l">
              <a:lnSpc>
                <a:spcPts val="4396"/>
              </a:lnSpc>
              <a:buFont typeface="Arial"/>
              <a:buChar char="•"/>
            </a:pPr>
            <a:r>
              <a:rPr lang="en-US" sz="3140">
                <a:solidFill>
                  <a:srgbClr val="2E3542"/>
                </a:solidFill>
                <a:latin typeface="Montserrat"/>
                <a:ea typeface="Montserrat"/>
                <a:cs typeface="Montserrat"/>
                <a:sym typeface="Montserrat"/>
              </a:rPr>
              <a:t>Clear starting point</a:t>
            </a:r>
          </a:p>
        </p:txBody>
      </p:sp>
      <p:sp>
        <p:nvSpPr>
          <p:cNvPr id="9" name="TextBox 9"/>
          <p:cNvSpPr txBox="1"/>
          <p:nvPr/>
        </p:nvSpPr>
        <p:spPr>
          <a:xfrm>
            <a:off x="7947325" y="5315491"/>
            <a:ext cx="6243011" cy="529843"/>
          </a:xfrm>
          <a:prstGeom prst="rect">
            <a:avLst/>
          </a:prstGeom>
        </p:spPr>
        <p:txBody>
          <a:bodyPr lIns="0" tIns="0" rIns="0" bIns="0" rtlCol="0" anchor="t">
            <a:spAutoFit/>
          </a:bodyPr>
          <a:lstStyle/>
          <a:p>
            <a:pPr marL="677935" lvl="1" indent="-338967" algn="l">
              <a:lnSpc>
                <a:spcPts val="4396"/>
              </a:lnSpc>
              <a:buFont typeface="Arial"/>
              <a:buChar char="•"/>
            </a:pPr>
            <a:r>
              <a:rPr lang="en-US" sz="3140">
                <a:solidFill>
                  <a:srgbClr val="2E3542"/>
                </a:solidFill>
                <a:latin typeface="Montserrat"/>
                <a:ea typeface="Montserrat"/>
                <a:cs typeface="Montserrat"/>
                <a:sym typeface="Montserrat"/>
              </a:rPr>
              <a:t>Minimum number of steps</a:t>
            </a:r>
          </a:p>
        </p:txBody>
      </p:sp>
      <p:sp>
        <p:nvSpPr>
          <p:cNvPr id="10" name="TextBox 10"/>
          <p:cNvSpPr txBox="1"/>
          <p:nvPr/>
        </p:nvSpPr>
        <p:spPr>
          <a:xfrm>
            <a:off x="9759676" y="7362220"/>
            <a:ext cx="7301486" cy="529843"/>
          </a:xfrm>
          <a:prstGeom prst="rect">
            <a:avLst/>
          </a:prstGeom>
        </p:spPr>
        <p:txBody>
          <a:bodyPr lIns="0" tIns="0" rIns="0" bIns="0" rtlCol="0" anchor="t">
            <a:spAutoFit/>
          </a:bodyPr>
          <a:lstStyle/>
          <a:p>
            <a:pPr marL="677935" lvl="1" indent="-338967" algn="l">
              <a:lnSpc>
                <a:spcPts val="4396"/>
              </a:lnSpc>
              <a:buFont typeface="Arial"/>
              <a:buChar char="•"/>
            </a:pPr>
            <a:r>
              <a:rPr lang="en-US" sz="3140">
                <a:solidFill>
                  <a:srgbClr val="2E3542"/>
                </a:solidFill>
                <a:latin typeface="Montserrat"/>
                <a:ea typeface="Montserrat"/>
                <a:cs typeface="Montserrat"/>
                <a:sym typeface="Montserrat"/>
              </a:rPr>
              <a:t>Monitoring and documentation</a:t>
            </a:r>
          </a:p>
        </p:txBody>
      </p:sp>
      <p:sp>
        <p:nvSpPr>
          <p:cNvPr id="11" name="TextBox 11"/>
          <p:cNvSpPr txBox="1"/>
          <p:nvPr/>
        </p:nvSpPr>
        <p:spPr>
          <a:xfrm>
            <a:off x="7164170" y="4613657"/>
            <a:ext cx="6224084" cy="529843"/>
          </a:xfrm>
          <a:prstGeom prst="rect">
            <a:avLst/>
          </a:prstGeom>
        </p:spPr>
        <p:txBody>
          <a:bodyPr lIns="0" tIns="0" rIns="0" bIns="0" rtlCol="0" anchor="t">
            <a:spAutoFit/>
          </a:bodyPr>
          <a:lstStyle/>
          <a:p>
            <a:pPr marL="677935" lvl="1" indent="-338967" algn="l">
              <a:lnSpc>
                <a:spcPts val="4396"/>
              </a:lnSpc>
              <a:buFont typeface="Arial"/>
              <a:buChar char="•"/>
            </a:pPr>
            <a:r>
              <a:rPr lang="en-US" sz="3140">
                <a:solidFill>
                  <a:srgbClr val="2E3542"/>
                </a:solidFill>
                <a:latin typeface="Montserrat"/>
                <a:ea typeface="Montserrat"/>
                <a:cs typeface="Montserrat"/>
                <a:sym typeface="Montserrat"/>
              </a:rPr>
              <a:t>Defined responsibilities</a:t>
            </a:r>
          </a:p>
        </p:txBody>
      </p:sp>
      <p:sp>
        <p:nvSpPr>
          <p:cNvPr id="12" name="TextBox 12"/>
          <p:cNvSpPr txBox="1"/>
          <p:nvPr/>
        </p:nvSpPr>
        <p:spPr>
          <a:xfrm>
            <a:off x="9144000" y="6679977"/>
            <a:ext cx="7917162" cy="529843"/>
          </a:xfrm>
          <a:prstGeom prst="rect">
            <a:avLst/>
          </a:prstGeom>
        </p:spPr>
        <p:txBody>
          <a:bodyPr lIns="0" tIns="0" rIns="0" bIns="0" rtlCol="0" anchor="t">
            <a:spAutoFit/>
          </a:bodyPr>
          <a:lstStyle/>
          <a:p>
            <a:pPr marL="677935" lvl="1" indent="-338967" algn="l">
              <a:lnSpc>
                <a:spcPts val="4396"/>
              </a:lnSpc>
              <a:buFont typeface="Arial"/>
              <a:buChar char="•"/>
            </a:pPr>
            <a:r>
              <a:rPr lang="en-US" sz="3140">
                <a:solidFill>
                  <a:srgbClr val="2E3542"/>
                </a:solidFill>
                <a:latin typeface="Montserrat"/>
                <a:ea typeface="Montserrat"/>
                <a:cs typeface="Montserrat"/>
                <a:sym typeface="Montserrat"/>
              </a:rPr>
              <a:t>Clear communication checkpoints</a:t>
            </a:r>
          </a:p>
        </p:txBody>
      </p:sp>
      <p:sp>
        <p:nvSpPr>
          <p:cNvPr id="13" name="TextBox 13"/>
          <p:cNvSpPr txBox="1"/>
          <p:nvPr/>
        </p:nvSpPr>
        <p:spPr>
          <a:xfrm>
            <a:off x="8632477" y="5997734"/>
            <a:ext cx="6243011" cy="529843"/>
          </a:xfrm>
          <a:prstGeom prst="rect">
            <a:avLst/>
          </a:prstGeom>
        </p:spPr>
        <p:txBody>
          <a:bodyPr lIns="0" tIns="0" rIns="0" bIns="0" rtlCol="0" anchor="t">
            <a:spAutoFit/>
          </a:bodyPr>
          <a:lstStyle/>
          <a:p>
            <a:pPr marL="677935" lvl="1" indent="-338967" algn="l">
              <a:lnSpc>
                <a:spcPts val="4396"/>
              </a:lnSpc>
              <a:buFont typeface="Arial"/>
              <a:buChar char="•"/>
            </a:pPr>
            <a:r>
              <a:rPr lang="en-US" sz="3140">
                <a:solidFill>
                  <a:srgbClr val="2E3542"/>
                </a:solidFill>
                <a:latin typeface="Montserrat"/>
                <a:ea typeface="Montserrat"/>
                <a:cs typeface="Montserrat"/>
                <a:sym typeface="Montserrat"/>
              </a:rPr>
              <a:t>Standard templates/forms</a:t>
            </a:r>
          </a:p>
        </p:txBody>
      </p:sp>
      <p:sp>
        <p:nvSpPr>
          <p:cNvPr id="14" name="TextBox 14"/>
          <p:cNvSpPr txBox="1"/>
          <p:nvPr/>
        </p:nvSpPr>
        <p:spPr>
          <a:xfrm>
            <a:off x="11078293" y="8964804"/>
            <a:ext cx="6224084" cy="529843"/>
          </a:xfrm>
          <a:prstGeom prst="rect">
            <a:avLst/>
          </a:prstGeom>
        </p:spPr>
        <p:txBody>
          <a:bodyPr lIns="0" tIns="0" rIns="0" bIns="0" rtlCol="0" anchor="t">
            <a:spAutoFit/>
          </a:bodyPr>
          <a:lstStyle/>
          <a:p>
            <a:pPr marL="677935" lvl="1" indent="-338967" algn="l">
              <a:lnSpc>
                <a:spcPts val="4396"/>
              </a:lnSpc>
              <a:buFont typeface="Arial"/>
              <a:buChar char="•"/>
            </a:pPr>
            <a:r>
              <a:rPr lang="en-US" sz="3140">
                <a:solidFill>
                  <a:srgbClr val="2E3542"/>
                </a:solidFill>
                <a:latin typeface="Montserrat"/>
                <a:ea typeface="Montserrat"/>
                <a:cs typeface="Montserrat"/>
                <a:sym typeface="Montserrat"/>
              </a:rPr>
              <a:t>Logical sequence</a:t>
            </a:r>
          </a:p>
        </p:txBody>
      </p:sp>
      <p:sp>
        <p:nvSpPr>
          <p:cNvPr id="15" name="TextBox 15"/>
          <p:cNvSpPr txBox="1"/>
          <p:nvPr/>
        </p:nvSpPr>
        <p:spPr>
          <a:xfrm>
            <a:off x="10419540" y="8044463"/>
            <a:ext cx="6839760" cy="529843"/>
          </a:xfrm>
          <a:prstGeom prst="rect">
            <a:avLst/>
          </a:prstGeom>
        </p:spPr>
        <p:txBody>
          <a:bodyPr lIns="0" tIns="0" rIns="0" bIns="0" rtlCol="0" anchor="t">
            <a:spAutoFit/>
          </a:bodyPr>
          <a:lstStyle/>
          <a:p>
            <a:pPr marL="677935" lvl="1" indent="-338967" algn="l">
              <a:lnSpc>
                <a:spcPts val="4396"/>
              </a:lnSpc>
              <a:buFont typeface="Arial"/>
              <a:buChar char="•"/>
            </a:pPr>
            <a:r>
              <a:rPr lang="en-US" sz="3140">
                <a:solidFill>
                  <a:srgbClr val="2E3542"/>
                </a:solidFill>
                <a:latin typeface="Montserrat"/>
                <a:ea typeface="Montserrat"/>
                <a:cs typeface="Montserrat"/>
                <a:sym typeface="Montserrat"/>
              </a:rPr>
              <a:t>Accountability at each stage</a:t>
            </a:r>
          </a:p>
        </p:txBody>
      </p:sp>
      <p:sp>
        <p:nvSpPr>
          <p:cNvPr id="16" name="TextBox 16"/>
          <p:cNvSpPr txBox="1"/>
          <p:nvPr/>
        </p:nvSpPr>
        <p:spPr>
          <a:xfrm>
            <a:off x="7376107" y="2930209"/>
            <a:ext cx="8244893" cy="617348"/>
          </a:xfrm>
          <a:prstGeom prst="rect">
            <a:avLst/>
          </a:prstGeom>
        </p:spPr>
        <p:txBody>
          <a:bodyPr wrap="square" lIns="0" tIns="0" rIns="0" bIns="0" rtlCol="0" anchor="t">
            <a:spAutoFit/>
          </a:bodyPr>
          <a:lstStyle/>
          <a:p>
            <a:pPr algn="ctr">
              <a:lnSpc>
                <a:spcPts val="5179"/>
              </a:lnSpc>
              <a:spcBef>
                <a:spcPct val="0"/>
              </a:spcBef>
            </a:pPr>
            <a:r>
              <a:rPr lang="en-US" sz="3699" dirty="0">
                <a:solidFill>
                  <a:srgbClr val="000000"/>
                </a:solidFill>
                <a:latin typeface="Montserrat"/>
                <a:ea typeface="Montserrat"/>
                <a:cs typeface="Montserrat"/>
                <a:sym typeface="Montserrat"/>
              </a:rPr>
              <a:t>A high-performing process has: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a:p>
        </p:txBody>
      </p:sp>
      <p:sp>
        <p:nvSpPr>
          <p:cNvPr id="3" name="TextBox 3"/>
          <p:cNvSpPr txBox="1"/>
          <p:nvPr/>
        </p:nvSpPr>
        <p:spPr>
          <a:xfrm>
            <a:off x="754801" y="746443"/>
            <a:ext cx="5787461" cy="1979930"/>
          </a:xfrm>
          <a:prstGeom prst="rect">
            <a:avLst/>
          </a:prstGeom>
        </p:spPr>
        <p:txBody>
          <a:bodyPr lIns="0" tIns="0" rIns="0" bIns="0" rtlCol="0" anchor="t">
            <a:spAutoFit/>
          </a:bodyPr>
          <a:lstStyle/>
          <a:p>
            <a:pPr algn="l">
              <a:lnSpc>
                <a:spcPts val="5320"/>
              </a:lnSpc>
              <a:spcBef>
                <a:spcPct val="0"/>
              </a:spcBef>
            </a:pPr>
            <a:r>
              <a:rPr lang="en-US" sz="3800" b="1">
                <a:solidFill>
                  <a:srgbClr val="000000"/>
                </a:solidFill>
                <a:latin typeface="Montserrat Bold"/>
                <a:ea typeface="Montserrat Bold"/>
                <a:cs typeface="Montserrat Bold"/>
                <a:sym typeface="Montserrat Bold"/>
              </a:rPr>
              <a:t>COMMON CHALLENGES IN IITA WORKFLOWS</a:t>
            </a:r>
          </a:p>
        </p:txBody>
      </p:sp>
      <p:sp>
        <p:nvSpPr>
          <p:cNvPr id="4" name="AutoShape 4"/>
          <p:cNvSpPr/>
          <p:nvPr/>
        </p:nvSpPr>
        <p:spPr>
          <a:xfrm flipH="1">
            <a:off x="1028720" y="2186817"/>
            <a:ext cx="0" cy="0"/>
          </a:xfrm>
          <a:prstGeom prst="line">
            <a:avLst/>
          </a:prstGeom>
          <a:ln w="19050" cap="flat">
            <a:solidFill>
              <a:srgbClr val="000000"/>
            </a:solidFill>
            <a:prstDash val="solid"/>
            <a:headEnd type="none" w="sm" len="sm"/>
            <a:tailEnd type="none" w="sm" len="sm"/>
          </a:ln>
        </p:spPr>
        <p:txBody>
          <a:bodyPr/>
          <a:lstStyle/>
          <a:p>
            <a:endParaRPr lang="en-US"/>
          </a:p>
        </p:txBody>
      </p:sp>
      <p:sp>
        <p:nvSpPr>
          <p:cNvPr id="5" name="AutoShape 5"/>
          <p:cNvSpPr/>
          <p:nvPr/>
        </p:nvSpPr>
        <p:spPr>
          <a:xfrm>
            <a:off x="1029792" y="2854343"/>
            <a:ext cx="2618740" cy="0"/>
          </a:xfrm>
          <a:prstGeom prst="line">
            <a:avLst/>
          </a:prstGeom>
          <a:ln w="38100" cap="flat">
            <a:solidFill>
              <a:srgbClr val="000000"/>
            </a:solidFill>
            <a:prstDash val="solid"/>
            <a:headEnd type="none" w="sm" len="sm"/>
            <a:tailEnd type="none" w="sm" len="sm"/>
          </a:ln>
        </p:spPr>
        <p:txBody>
          <a:bodyPr/>
          <a:lstStyle/>
          <a:p>
            <a:endParaRPr lang="en-US"/>
          </a:p>
        </p:txBody>
      </p:sp>
      <p:sp>
        <p:nvSpPr>
          <p:cNvPr id="6" name="Freeform 6"/>
          <p:cNvSpPr/>
          <p:nvPr/>
        </p:nvSpPr>
        <p:spPr>
          <a:xfrm>
            <a:off x="1027649" y="8507397"/>
            <a:ext cx="2087283" cy="521821"/>
          </a:xfrm>
          <a:custGeom>
            <a:avLst/>
            <a:gdLst/>
            <a:ahLst/>
            <a:cxnLst/>
            <a:rect l="l" t="t" r="r" b="b"/>
            <a:pathLst>
              <a:path w="2087283" h="521821">
                <a:moveTo>
                  <a:pt x="0" y="0"/>
                </a:moveTo>
                <a:lnTo>
                  <a:pt x="2087282" y="0"/>
                </a:lnTo>
                <a:lnTo>
                  <a:pt x="2087282" y="521821"/>
                </a:lnTo>
                <a:lnTo>
                  <a:pt x="0" y="52182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7"/>
          <p:cNvGrpSpPr/>
          <p:nvPr/>
        </p:nvGrpSpPr>
        <p:grpSpPr>
          <a:xfrm>
            <a:off x="8843971" y="-40506"/>
            <a:ext cx="10035889" cy="10287000"/>
            <a:chOff x="0" y="0"/>
            <a:chExt cx="2643197" cy="2709333"/>
          </a:xfrm>
        </p:grpSpPr>
        <p:sp>
          <p:nvSpPr>
            <p:cNvPr id="8" name="Freeform 8"/>
            <p:cNvSpPr/>
            <p:nvPr/>
          </p:nvSpPr>
          <p:spPr>
            <a:xfrm>
              <a:off x="0" y="0"/>
              <a:ext cx="2643197" cy="2709333"/>
            </a:xfrm>
            <a:custGeom>
              <a:avLst/>
              <a:gdLst/>
              <a:ahLst/>
              <a:cxnLst/>
              <a:rect l="l" t="t" r="r" b="b"/>
              <a:pathLst>
                <a:path w="2643197" h="2709333">
                  <a:moveTo>
                    <a:pt x="0" y="0"/>
                  </a:moveTo>
                  <a:lnTo>
                    <a:pt x="2643197" y="0"/>
                  </a:lnTo>
                  <a:lnTo>
                    <a:pt x="2643197" y="2709333"/>
                  </a:lnTo>
                  <a:lnTo>
                    <a:pt x="0" y="2709333"/>
                  </a:lnTo>
                  <a:close/>
                </a:path>
              </a:pathLst>
            </a:custGeom>
            <a:solidFill>
              <a:srgbClr val="FF751F"/>
            </a:solidFill>
          </p:spPr>
          <p:txBody>
            <a:bodyPr/>
            <a:lstStyle/>
            <a:p>
              <a:endParaRPr lang="en-US"/>
            </a:p>
          </p:txBody>
        </p:sp>
        <p:sp>
          <p:nvSpPr>
            <p:cNvPr id="9" name="TextBox 9"/>
            <p:cNvSpPr txBox="1"/>
            <p:nvPr/>
          </p:nvSpPr>
          <p:spPr>
            <a:xfrm>
              <a:off x="0" y="-47625"/>
              <a:ext cx="2643197" cy="2756958"/>
            </a:xfrm>
            <a:prstGeom prst="rect">
              <a:avLst/>
            </a:prstGeom>
          </p:spPr>
          <p:txBody>
            <a:bodyPr lIns="50800" tIns="50800" rIns="50800" bIns="50800" rtlCol="0" anchor="ctr"/>
            <a:lstStyle/>
            <a:p>
              <a:pPr algn="ctr">
                <a:lnSpc>
                  <a:spcPts val="2659"/>
                </a:lnSpc>
              </a:pPr>
              <a:endParaRPr/>
            </a:p>
          </p:txBody>
        </p:sp>
      </p:grpSp>
      <p:grpSp>
        <p:nvGrpSpPr>
          <p:cNvPr id="10" name="Group 10"/>
          <p:cNvGrpSpPr>
            <a:grpSpLocks noChangeAspect="1"/>
          </p:cNvGrpSpPr>
          <p:nvPr/>
        </p:nvGrpSpPr>
        <p:grpSpPr>
          <a:xfrm>
            <a:off x="6189459" y="1774508"/>
            <a:ext cx="5060944" cy="6737985"/>
            <a:chOff x="0" y="0"/>
            <a:chExt cx="3663950" cy="4878070"/>
          </a:xfrm>
        </p:grpSpPr>
        <p:sp>
          <p:nvSpPr>
            <p:cNvPr id="11" name="Freeform 11"/>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4"/>
              <a:stretch>
                <a:fillRect l="-50199" r="-50199"/>
              </a:stretch>
            </a:blipFill>
          </p:spPr>
          <p:txBody>
            <a:bodyPr/>
            <a:lstStyle/>
            <a:p>
              <a:endParaRPr lang="en-US"/>
            </a:p>
          </p:txBody>
        </p:sp>
        <p:sp>
          <p:nvSpPr>
            <p:cNvPr id="12" name="Freeform 12"/>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FFFFFF"/>
            </a:solidFill>
          </p:spPr>
          <p:txBody>
            <a:bodyPr/>
            <a:lstStyle/>
            <a:p>
              <a:endParaRPr lang="en-US"/>
            </a:p>
          </p:txBody>
        </p:sp>
      </p:grpSp>
      <p:grpSp>
        <p:nvGrpSpPr>
          <p:cNvPr id="13" name="Group 13"/>
          <p:cNvGrpSpPr/>
          <p:nvPr/>
        </p:nvGrpSpPr>
        <p:grpSpPr>
          <a:xfrm>
            <a:off x="11849001" y="1625531"/>
            <a:ext cx="862961" cy="862961"/>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1849001" y="4879060"/>
            <a:ext cx="862961" cy="862961"/>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8" name="TextBox 1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1849001" y="6551645"/>
            <a:ext cx="862961" cy="862961"/>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1" name="TextBox 2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1849001" y="3209221"/>
            <a:ext cx="862961" cy="862961"/>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4" name="TextBox 2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25" name="TextBox 25"/>
          <p:cNvSpPr txBox="1"/>
          <p:nvPr/>
        </p:nvSpPr>
        <p:spPr>
          <a:xfrm>
            <a:off x="1027649" y="3380149"/>
            <a:ext cx="4769516" cy="514350"/>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Montserrat"/>
                <a:ea typeface="Montserrat"/>
                <a:cs typeface="Montserrat"/>
                <a:sym typeface="Montserrat"/>
              </a:rPr>
              <a:t>Waiting for approvals</a:t>
            </a:r>
          </a:p>
        </p:txBody>
      </p:sp>
      <p:sp>
        <p:nvSpPr>
          <p:cNvPr id="26" name="TextBox 26"/>
          <p:cNvSpPr txBox="1"/>
          <p:nvPr/>
        </p:nvSpPr>
        <p:spPr>
          <a:xfrm>
            <a:off x="1027649" y="6423664"/>
            <a:ext cx="4769516" cy="1047750"/>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Montserrat"/>
                <a:ea typeface="Montserrat"/>
                <a:cs typeface="Montserrat"/>
                <a:sym typeface="Montserrat"/>
              </a:rPr>
              <a:t>Different units working in silos</a:t>
            </a:r>
          </a:p>
        </p:txBody>
      </p:sp>
      <p:sp>
        <p:nvSpPr>
          <p:cNvPr id="27" name="TextBox 27"/>
          <p:cNvSpPr txBox="1"/>
          <p:nvPr/>
        </p:nvSpPr>
        <p:spPr>
          <a:xfrm>
            <a:off x="13026169" y="1145223"/>
            <a:ext cx="4233131" cy="1581150"/>
          </a:xfrm>
          <a:prstGeom prst="rect">
            <a:avLst/>
          </a:prstGeom>
        </p:spPr>
        <p:txBody>
          <a:bodyPr lIns="0" tIns="0" rIns="0" bIns="0" rtlCol="0" anchor="t">
            <a:spAutoFit/>
          </a:bodyPr>
          <a:lstStyle/>
          <a:p>
            <a:pPr algn="l">
              <a:lnSpc>
                <a:spcPts val="4200"/>
              </a:lnSpc>
            </a:pPr>
            <a:r>
              <a:rPr lang="en-US" sz="3000">
                <a:solidFill>
                  <a:srgbClr val="FFFFFF"/>
                </a:solidFill>
                <a:latin typeface="Montserrat"/>
                <a:ea typeface="Montserrat"/>
                <a:cs typeface="Montserrat"/>
                <a:sym typeface="Montserrat"/>
              </a:rPr>
              <a:t>Miscommunication with researchers and vendors</a:t>
            </a:r>
          </a:p>
        </p:txBody>
      </p:sp>
      <p:sp>
        <p:nvSpPr>
          <p:cNvPr id="28" name="TextBox 28"/>
          <p:cNvSpPr txBox="1"/>
          <p:nvPr/>
        </p:nvSpPr>
        <p:spPr>
          <a:xfrm>
            <a:off x="13026169" y="4816877"/>
            <a:ext cx="4233131" cy="1047750"/>
          </a:xfrm>
          <a:prstGeom prst="rect">
            <a:avLst/>
          </a:prstGeom>
        </p:spPr>
        <p:txBody>
          <a:bodyPr lIns="0" tIns="0" rIns="0" bIns="0" rtlCol="0" anchor="t">
            <a:spAutoFit/>
          </a:bodyPr>
          <a:lstStyle/>
          <a:p>
            <a:pPr algn="l">
              <a:lnSpc>
                <a:spcPts val="4200"/>
              </a:lnSpc>
              <a:spcBef>
                <a:spcPct val="0"/>
              </a:spcBef>
            </a:pPr>
            <a:r>
              <a:rPr lang="en-US" sz="3000">
                <a:solidFill>
                  <a:srgbClr val="FFFFFF"/>
                </a:solidFill>
                <a:latin typeface="Montserrat"/>
                <a:ea typeface="Montserrat"/>
                <a:cs typeface="Montserrat"/>
                <a:sym typeface="Montserrat"/>
              </a:rPr>
              <a:t>File versions not properly tracked</a:t>
            </a:r>
          </a:p>
        </p:txBody>
      </p:sp>
      <p:sp>
        <p:nvSpPr>
          <p:cNvPr id="29" name="TextBox 29"/>
          <p:cNvSpPr txBox="1"/>
          <p:nvPr/>
        </p:nvSpPr>
        <p:spPr>
          <a:xfrm>
            <a:off x="13026169" y="6430676"/>
            <a:ext cx="4490887" cy="1047750"/>
          </a:xfrm>
          <a:prstGeom prst="rect">
            <a:avLst/>
          </a:prstGeom>
        </p:spPr>
        <p:txBody>
          <a:bodyPr lIns="0" tIns="0" rIns="0" bIns="0" rtlCol="0" anchor="t">
            <a:spAutoFit/>
          </a:bodyPr>
          <a:lstStyle/>
          <a:p>
            <a:pPr algn="l">
              <a:lnSpc>
                <a:spcPts val="4200"/>
              </a:lnSpc>
              <a:spcBef>
                <a:spcPct val="0"/>
              </a:spcBef>
            </a:pPr>
            <a:r>
              <a:rPr lang="en-US" sz="3000">
                <a:solidFill>
                  <a:srgbClr val="FFFFFF"/>
                </a:solidFill>
                <a:latin typeface="Montserrat"/>
                <a:ea typeface="Montserrat"/>
                <a:cs typeface="Montserrat"/>
                <a:sym typeface="Montserrat"/>
              </a:rPr>
              <a:t>Inconsistent email or follow-up practices</a:t>
            </a:r>
          </a:p>
        </p:txBody>
      </p:sp>
      <p:sp>
        <p:nvSpPr>
          <p:cNvPr id="30" name="TextBox 30"/>
          <p:cNvSpPr txBox="1"/>
          <p:nvPr/>
        </p:nvSpPr>
        <p:spPr>
          <a:xfrm>
            <a:off x="1027649" y="4200689"/>
            <a:ext cx="4769516" cy="1047750"/>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Montserrat"/>
                <a:ea typeface="Montserrat"/>
                <a:cs typeface="Montserrat"/>
                <a:sym typeface="Montserrat"/>
              </a:rPr>
              <a:t>Repeating tasks due to missing information</a:t>
            </a:r>
          </a:p>
        </p:txBody>
      </p:sp>
      <p:sp>
        <p:nvSpPr>
          <p:cNvPr id="31" name="TextBox 31"/>
          <p:cNvSpPr txBox="1"/>
          <p:nvPr/>
        </p:nvSpPr>
        <p:spPr>
          <a:xfrm>
            <a:off x="1027649" y="5312177"/>
            <a:ext cx="4769516" cy="514350"/>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Montserrat"/>
                <a:ea typeface="Montserrat"/>
                <a:cs typeface="Montserrat"/>
                <a:sym typeface="Montserrat"/>
              </a:rPr>
              <a:t>Lack of updated SOPs</a:t>
            </a:r>
          </a:p>
        </p:txBody>
      </p:sp>
      <p:sp>
        <p:nvSpPr>
          <p:cNvPr id="32" name="TextBox 32"/>
          <p:cNvSpPr txBox="1"/>
          <p:nvPr/>
        </p:nvSpPr>
        <p:spPr>
          <a:xfrm>
            <a:off x="13026169" y="3113449"/>
            <a:ext cx="4233131" cy="1047750"/>
          </a:xfrm>
          <a:prstGeom prst="rect">
            <a:avLst/>
          </a:prstGeom>
        </p:spPr>
        <p:txBody>
          <a:bodyPr lIns="0" tIns="0" rIns="0" bIns="0" rtlCol="0" anchor="t">
            <a:spAutoFit/>
          </a:bodyPr>
          <a:lstStyle/>
          <a:p>
            <a:pPr algn="l">
              <a:lnSpc>
                <a:spcPts val="4200"/>
              </a:lnSpc>
              <a:spcBef>
                <a:spcPct val="0"/>
              </a:spcBef>
            </a:pPr>
            <a:r>
              <a:rPr lang="en-US" sz="3000">
                <a:solidFill>
                  <a:srgbClr val="FFFFFF"/>
                </a:solidFill>
                <a:latin typeface="Montserrat"/>
                <a:ea typeface="Montserrat"/>
                <a:cs typeface="Montserrat"/>
                <a:sym typeface="Montserrat"/>
              </a:rPr>
              <a:t>Difficulty accessing required documents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67132" y="2739728"/>
            <a:ext cx="4111595" cy="1836278"/>
            <a:chOff x="0" y="0"/>
            <a:chExt cx="1082889" cy="483629"/>
          </a:xfrm>
        </p:grpSpPr>
        <p:sp>
          <p:nvSpPr>
            <p:cNvPr id="3" name="Freeform 3"/>
            <p:cNvSpPr/>
            <p:nvPr/>
          </p:nvSpPr>
          <p:spPr>
            <a:xfrm>
              <a:off x="0" y="0"/>
              <a:ext cx="1082889" cy="483629"/>
            </a:xfrm>
            <a:custGeom>
              <a:avLst/>
              <a:gdLst/>
              <a:ahLst/>
              <a:cxnLst/>
              <a:rect l="l" t="t" r="r" b="b"/>
              <a:pathLst>
                <a:path w="1082889" h="483629">
                  <a:moveTo>
                    <a:pt x="0" y="0"/>
                  </a:moveTo>
                  <a:lnTo>
                    <a:pt x="1082889" y="0"/>
                  </a:lnTo>
                  <a:lnTo>
                    <a:pt x="1082889" y="483629"/>
                  </a:lnTo>
                  <a:lnTo>
                    <a:pt x="0" y="483629"/>
                  </a:lnTo>
                  <a:close/>
                </a:path>
              </a:pathLst>
            </a:custGeom>
            <a:solidFill>
              <a:srgbClr val="060B37"/>
            </a:solidFill>
            <a:ln w="114300" cap="sq">
              <a:solidFill>
                <a:srgbClr val="FF751F"/>
              </a:solidFill>
              <a:prstDash val="solid"/>
              <a:miter/>
            </a:ln>
          </p:spPr>
          <p:txBody>
            <a:bodyPr/>
            <a:lstStyle/>
            <a:p>
              <a:endParaRPr lang="en-US"/>
            </a:p>
          </p:txBody>
        </p:sp>
        <p:sp>
          <p:nvSpPr>
            <p:cNvPr id="4" name="TextBox 4"/>
            <p:cNvSpPr txBox="1"/>
            <p:nvPr/>
          </p:nvSpPr>
          <p:spPr>
            <a:xfrm>
              <a:off x="0" y="-66675"/>
              <a:ext cx="1082889" cy="550304"/>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Clear roles &amp; responsibility</a:t>
              </a:r>
            </a:p>
          </p:txBody>
        </p:sp>
      </p:grpSp>
      <p:sp>
        <p:nvSpPr>
          <p:cNvPr id="5" name="TextBox 5"/>
          <p:cNvSpPr txBox="1"/>
          <p:nvPr/>
        </p:nvSpPr>
        <p:spPr>
          <a:xfrm>
            <a:off x="2447974" y="266700"/>
            <a:ext cx="14316026" cy="762000"/>
          </a:xfrm>
          <a:prstGeom prst="rect">
            <a:avLst/>
          </a:prstGeom>
        </p:spPr>
        <p:txBody>
          <a:bodyPr wrap="square" lIns="0" tIns="0" rIns="0" bIns="0" rtlCol="0" anchor="t">
            <a:spAutoFit/>
          </a:bodyPr>
          <a:lstStyle/>
          <a:p>
            <a:pPr algn="ctr">
              <a:lnSpc>
                <a:spcPts val="6299"/>
              </a:lnSpc>
              <a:spcBef>
                <a:spcPct val="0"/>
              </a:spcBef>
            </a:pPr>
            <a:r>
              <a:rPr lang="en-US" sz="4500" b="1" dirty="0">
                <a:solidFill>
                  <a:srgbClr val="000000"/>
                </a:solidFill>
                <a:latin typeface="Montserrat Bold"/>
                <a:ea typeface="Montserrat Bold"/>
                <a:cs typeface="Montserrat Bold"/>
                <a:sym typeface="Montserrat Bold"/>
              </a:rPr>
              <a:t>What Does an Efficient Workflow Look Like?</a:t>
            </a:r>
          </a:p>
        </p:txBody>
      </p:sp>
      <p:grpSp>
        <p:nvGrpSpPr>
          <p:cNvPr id="6" name="Group 6"/>
          <p:cNvGrpSpPr/>
          <p:nvPr/>
        </p:nvGrpSpPr>
        <p:grpSpPr>
          <a:xfrm>
            <a:off x="1909273" y="2739728"/>
            <a:ext cx="4111595" cy="1836278"/>
            <a:chOff x="0" y="0"/>
            <a:chExt cx="1082889" cy="483629"/>
          </a:xfrm>
        </p:grpSpPr>
        <p:sp>
          <p:nvSpPr>
            <p:cNvPr id="7" name="Freeform 7"/>
            <p:cNvSpPr/>
            <p:nvPr/>
          </p:nvSpPr>
          <p:spPr>
            <a:xfrm>
              <a:off x="0" y="0"/>
              <a:ext cx="1082889" cy="483629"/>
            </a:xfrm>
            <a:custGeom>
              <a:avLst/>
              <a:gdLst/>
              <a:ahLst/>
              <a:cxnLst/>
              <a:rect l="l" t="t" r="r" b="b"/>
              <a:pathLst>
                <a:path w="1082889" h="483629">
                  <a:moveTo>
                    <a:pt x="0" y="0"/>
                  </a:moveTo>
                  <a:lnTo>
                    <a:pt x="1082889" y="0"/>
                  </a:lnTo>
                  <a:lnTo>
                    <a:pt x="1082889" y="483629"/>
                  </a:lnTo>
                  <a:lnTo>
                    <a:pt x="0" y="483629"/>
                  </a:lnTo>
                  <a:close/>
                </a:path>
              </a:pathLst>
            </a:custGeom>
            <a:solidFill>
              <a:srgbClr val="FF751F"/>
            </a:solidFill>
            <a:ln w="114300" cap="sq">
              <a:solidFill>
                <a:srgbClr val="000000"/>
              </a:solidFill>
              <a:prstDash val="solid"/>
              <a:miter/>
            </a:ln>
          </p:spPr>
          <p:txBody>
            <a:bodyPr/>
            <a:lstStyle/>
            <a:p>
              <a:endParaRPr lang="en-US"/>
            </a:p>
          </p:txBody>
        </p:sp>
        <p:sp>
          <p:nvSpPr>
            <p:cNvPr id="8" name="TextBox 8"/>
            <p:cNvSpPr txBox="1"/>
            <p:nvPr/>
          </p:nvSpPr>
          <p:spPr>
            <a:xfrm>
              <a:off x="0" y="-66675"/>
              <a:ext cx="1082889" cy="550304"/>
            </a:xfrm>
            <a:prstGeom prst="rect">
              <a:avLst/>
            </a:prstGeom>
          </p:spPr>
          <p:txBody>
            <a:bodyPr lIns="50800" tIns="50800" rIns="50800" bIns="50800" rtlCol="0" anchor="ctr"/>
            <a:lstStyle/>
            <a:p>
              <a:pPr algn="ctr">
                <a:lnSpc>
                  <a:spcPts val="4899"/>
                </a:lnSpc>
              </a:pPr>
              <a:r>
                <a:rPr lang="en-US" sz="3499">
                  <a:solidFill>
                    <a:srgbClr val="000000"/>
                  </a:solidFill>
                  <a:latin typeface="Montserrat"/>
                  <a:ea typeface="Montserrat"/>
                  <a:cs typeface="Montserrat"/>
                  <a:sym typeface="Montserrat"/>
                </a:rPr>
                <a:t>Fewer steps, less complexity</a:t>
              </a:r>
            </a:p>
          </p:txBody>
        </p:sp>
      </p:grpSp>
      <p:grpSp>
        <p:nvGrpSpPr>
          <p:cNvPr id="9" name="Group 9"/>
          <p:cNvGrpSpPr/>
          <p:nvPr/>
        </p:nvGrpSpPr>
        <p:grpSpPr>
          <a:xfrm>
            <a:off x="7088202" y="4022630"/>
            <a:ext cx="4111595" cy="2241740"/>
            <a:chOff x="0" y="0"/>
            <a:chExt cx="1082889" cy="590417"/>
          </a:xfrm>
        </p:grpSpPr>
        <p:sp>
          <p:nvSpPr>
            <p:cNvPr id="10" name="Freeform 10"/>
            <p:cNvSpPr/>
            <p:nvPr/>
          </p:nvSpPr>
          <p:spPr>
            <a:xfrm>
              <a:off x="0" y="0"/>
              <a:ext cx="1082889" cy="590417"/>
            </a:xfrm>
            <a:custGeom>
              <a:avLst/>
              <a:gdLst/>
              <a:ahLst/>
              <a:cxnLst/>
              <a:rect l="l" t="t" r="r" b="b"/>
              <a:pathLst>
                <a:path w="1082889" h="590417">
                  <a:moveTo>
                    <a:pt x="0" y="0"/>
                  </a:moveTo>
                  <a:lnTo>
                    <a:pt x="1082889" y="0"/>
                  </a:lnTo>
                  <a:lnTo>
                    <a:pt x="1082889" y="590417"/>
                  </a:lnTo>
                  <a:lnTo>
                    <a:pt x="0" y="590417"/>
                  </a:lnTo>
                  <a:close/>
                </a:path>
              </a:pathLst>
            </a:custGeom>
            <a:solidFill>
              <a:srgbClr val="FF751F"/>
            </a:solidFill>
            <a:ln w="114300" cap="sq">
              <a:solidFill>
                <a:srgbClr val="000000"/>
              </a:solidFill>
              <a:prstDash val="solid"/>
              <a:miter/>
            </a:ln>
          </p:spPr>
          <p:txBody>
            <a:bodyPr/>
            <a:lstStyle/>
            <a:p>
              <a:endParaRPr lang="en-US"/>
            </a:p>
          </p:txBody>
        </p:sp>
        <p:sp>
          <p:nvSpPr>
            <p:cNvPr id="11" name="TextBox 11"/>
            <p:cNvSpPr txBox="1"/>
            <p:nvPr/>
          </p:nvSpPr>
          <p:spPr>
            <a:xfrm>
              <a:off x="0" y="-66675"/>
              <a:ext cx="1082889" cy="657092"/>
            </a:xfrm>
            <a:prstGeom prst="rect">
              <a:avLst/>
            </a:prstGeom>
          </p:spPr>
          <p:txBody>
            <a:bodyPr lIns="50800" tIns="50800" rIns="50800" bIns="50800" rtlCol="0" anchor="ctr"/>
            <a:lstStyle/>
            <a:p>
              <a:pPr algn="ctr">
                <a:lnSpc>
                  <a:spcPts val="4899"/>
                </a:lnSpc>
              </a:pPr>
              <a:r>
                <a:rPr lang="en-US" sz="3499">
                  <a:solidFill>
                    <a:srgbClr val="000000"/>
                  </a:solidFill>
                  <a:latin typeface="Montserrat"/>
                  <a:ea typeface="Montserrat"/>
                  <a:cs typeface="Montserrat"/>
                  <a:sym typeface="Montserrat"/>
                </a:rPr>
                <a:t>More predictability and stability</a:t>
              </a:r>
            </a:p>
          </p:txBody>
        </p:sp>
      </p:grpSp>
      <p:grpSp>
        <p:nvGrpSpPr>
          <p:cNvPr id="12" name="Group 12"/>
          <p:cNvGrpSpPr/>
          <p:nvPr/>
        </p:nvGrpSpPr>
        <p:grpSpPr>
          <a:xfrm>
            <a:off x="7087668" y="1472814"/>
            <a:ext cx="4111595" cy="1836278"/>
            <a:chOff x="0" y="0"/>
            <a:chExt cx="1082889" cy="483629"/>
          </a:xfrm>
        </p:grpSpPr>
        <p:sp>
          <p:nvSpPr>
            <p:cNvPr id="13" name="Freeform 13"/>
            <p:cNvSpPr/>
            <p:nvPr/>
          </p:nvSpPr>
          <p:spPr>
            <a:xfrm>
              <a:off x="0" y="0"/>
              <a:ext cx="1082889" cy="483629"/>
            </a:xfrm>
            <a:custGeom>
              <a:avLst/>
              <a:gdLst/>
              <a:ahLst/>
              <a:cxnLst/>
              <a:rect l="l" t="t" r="r" b="b"/>
              <a:pathLst>
                <a:path w="1082889" h="483629">
                  <a:moveTo>
                    <a:pt x="0" y="0"/>
                  </a:moveTo>
                  <a:lnTo>
                    <a:pt x="1082889" y="0"/>
                  </a:lnTo>
                  <a:lnTo>
                    <a:pt x="1082889" y="483629"/>
                  </a:lnTo>
                  <a:lnTo>
                    <a:pt x="0" y="483629"/>
                  </a:lnTo>
                  <a:close/>
                </a:path>
              </a:pathLst>
            </a:custGeom>
            <a:solidFill>
              <a:srgbClr val="060B37"/>
            </a:solidFill>
            <a:ln w="114300" cap="sq">
              <a:solidFill>
                <a:srgbClr val="FF751F"/>
              </a:solidFill>
              <a:prstDash val="solid"/>
              <a:miter/>
            </a:ln>
          </p:spPr>
          <p:txBody>
            <a:bodyPr/>
            <a:lstStyle/>
            <a:p>
              <a:endParaRPr lang="en-US"/>
            </a:p>
          </p:txBody>
        </p:sp>
        <p:sp>
          <p:nvSpPr>
            <p:cNvPr id="14" name="TextBox 14"/>
            <p:cNvSpPr txBox="1"/>
            <p:nvPr/>
          </p:nvSpPr>
          <p:spPr>
            <a:xfrm>
              <a:off x="0" y="-66675"/>
              <a:ext cx="1082889" cy="550304"/>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Faster turnaround time</a:t>
              </a:r>
            </a:p>
          </p:txBody>
        </p:sp>
      </p:grpSp>
      <p:grpSp>
        <p:nvGrpSpPr>
          <p:cNvPr id="15" name="Group 15"/>
          <p:cNvGrpSpPr/>
          <p:nvPr/>
        </p:nvGrpSpPr>
        <p:grpSpPr>
          <a:xfrm>
            <a:off x="1909273" y="5713731"/>
            <a:ext cx="4111595" cy="2182316"/>
            <a:chOff x="0" y="0"/>
            <a:chExt cx="1082889" cy="574766"/>
          </a:xfrm>
        </p:grpSpPr>
        <p:sp>
          <p:nvSpPr>
            <p:cNvPr id="16" name="Freeform 16"/>
            <p:cNvSpPr/>
            <p:nvPr/>
          </p:nvSpPr>
          <p:spPr>
            <a:xfrm>
              <a:off x="0" y="0"/>
              <a:ext cx="1082889" cy="574766"/>
            </a:xfrm>
            <a:custGeom>
              <a:avLst/>
              <a:gdLst/>
              <a:ahLst/>
              <a:cxnLst/>
              <a:rect l="l" t="t" r="r" b="b"/>
              <a:pathLst>
                <a:path w="1082889" h="574766">
                  <a:moveTo>
                    <a:pt x="0" y="0"/>
                  </a:moveTo>
                  <a:lnTo>
                    <a:pt x="1082889" y="0"/>
                  </a:lnTo>
                  <a:lnTo>
                    <a:pt x="1082889" y="574766"/>
                  </a:lnTo>
                  <a:lnTo>
                    <a:pt x="0" y="574766"/>
                  </a:lnTo>
                  <a:close/>
                </a:path>
              </a:pathLst>
            </a:custGeom>
            <a:solidFill>
              <a:srgbClr val="060B37"/>
            </a:solidFill>
            <a:ln w="114300" cap="sq">
              <a:solidFill>
                <a:srgbClr val="FF751F"/>
              </a:solidFill>
              <a:prstDash val="solid"/>
              <a:miter/>
            </a:ln>
          </p:spPr>
          <p:txBody>
            <a:bodyPr/>
            <a:lstStyle/>
            <a:p>
              <a:endParaRPr lang="en-US"/>
            </a:p>
          </p:txBody>
        </p:sp>
        <p:sp>
          <p:nvSpPr>
            <p:cNvPr id="17" name="TextBox 17"/>
            <p:cNvSpPr txBox="1"/>
            <p:nvPr/>
          </p:nvSpPr>
          <p:spPr>
            <a:xfrm>
              <a:off x="0" y="-66675"/>
              <a:ext cx="1082889" cy="641441"/>
            </a:xfrm>
            <a:prstGeom prst="rect">
              <a:avLst/>
            </a:prstGeom>
          </p:spPr>
          <p:txBody>
            <a:bodyPr lIns="50800" tIns="50800" rIns="50800" bIns="50800" rtlCol="0" anchor="ctr"/>
            <a:lstStyle/>
            <a:p>
              <a:pPr algn="ctr">
                <a:lnSpc>
                  <a:spcPts val="4759"/>
                </a:lnSpc>
              </a:pPr>
              <a:r>
                <a:rPr lang="en-US" sz="3399">
                  <a:solidFill>
                    <a:srgbClr val="FFFFFF"/>
                  </a:solidFill>
                  <a:latin typeface="Montserrat"/>
                  <a:ea typeface="Montserrat"/>
                  <a:cs typeface="Montserrat"/>
                  <a:sym typeface="Montserrat"/>
                </a:rPr>
                <a:t>Better communication flow</a:t>
              </a:r>
            </a:p>
          </p:txBody>
        </p:sp>
      </p:grpSp>
      <p:grpSp>
        <p:nvGrpSpPr>
          <p:cNvPr id="18" name="Group 18"/>
          <p:cNvGrpSpPr/>
          <p:nvPr/>
        </p:nvGrpSpPr>
        <p:grpSpPr>
          <a:xfrm>
            <a:off x="7087668" y="6977908"/>
            <a:ext cx="4111595" cy="1836278"/>
            <a:chOff x="0" y="0"/>
            <a:chExt cx="1082889" cy="483629"/>
          </a:xfrm>
        </p:grpSpPr>
        <p:sp>
          <p:nvSpPr>
            <p:cNvPr id="19" name="Freeform 19"/>
            <p:cNvSpPr/>
            <p:nvPr/>
          </p:nvSpPr>
          <p:spPr>
            <a:xfrm>
              <a:off x="0" y="0"/>
              <a:ext cx="1082889" cy="483629"/>
            </a:xfrm>
            <a:custGeom>
              <a:avLst/>
              <a:gdLst/>
              <a:ahLst/>
              <a:cxnLst/>
              <a:rect l="l" t="t" r="r" b="b"/>
              <a:pathLst>
                <a:path w="1082889" h="483629">
                  <a:moveTo>
                    <a:pt x="0" y="0"/>
                  </a:moveTo>
                  <a:lnTo>
                    <a:pt x="1082889" y="0"/>
                  </a:lnTo>
                  <a:lnTo>
                    <a:pt x="1082889" y="483629"/>
                  </a:lnTo>
                  <a:lnTo>
                    <a:pt x="0" y="483629"/>
                  </a:lnTo>
                  <a:close/>
                </a:path>
              </a:pathLst>
            </a:custGeom>
            <a:solidFill>
              <a:srgbClr val="060B37"/>
            </a:solidFill>
            <a:ln w="114300" cap="sq">
              <a:solidFill>
                <a:srgbClr val="FF751F"/>
              </a:solidFill>
              <a:prstDash val="solid"/>
              <a:miter/>
            </a:ln>
          </p:spPr>
          <p:txBody>
            <a:bodyPr/>
            <a:lstStyle/>
            <a:p>
              <a:endParaRPr lang="en-US"/>
            </a:p>
          </p:txBody>
        </p:sp>
        <p:sp>
          <p:nvSpPr>
            <p:cNvPr id="20" name="TextBox 20"/>
            <p:cNvSpPr txBox="1"/>
            <p:nvPr/>
          </p:nvSpPr>
          <p:spPr>
            <a:xfrm>
              <a:off x="0" y="-66675"/>
              <a:ext cx="1082889" cy="550304"/>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Easier handover</a:t>
              </a:r>
            </a:p>
          </p:txBody>
        </p:sp>
      </p:grpSp>
      <p:grpSp>
        <p:nvGrpSpPr>
          <p:cNvPr id="21" name="Group 21"/>
          <p:cNvGrpSpPr/>
          <p:nvPr/>
        </p:nvGrpSpPr>
        <p:grpSpPr>
          <a:xfrm>
            <a:off x="12267132" y="5810161"/>
            <a:ext cx="4111595" cy="1836278"/>
            <a:chOff x="0" y="0"/>
            <a:chExt cx="1082889" cy="483629"/>
          </a:xfrm>
        </p:grpSpPr>
        <p:sp>
          <p:nvSpPr>
            <p:cNvPr id="22" name="Freeform 22"/>
            <p:cNvSpPr/>
            <p:nvPr/>
          </p:nvSpPr>
          <p:spPr>
            <a:xfrm>
              <a:off x="0" y="0"/>
              <a:ext cx="1082889" cy="483629"/>
            </a:xfrm>
            <a:custGeom>
              <a:avLst/>
              <a:gdLst/>
              <a:ahLst/>
              <a:cxnLst/>
              <a:rect l="l" t="t" r="r" b="b"/>
              <a:pathLst>
                <a:path w="1082889" h="483629">
                  <a:moveTo>
                    <a:pt x="0" y="0"/>
                  </a:moveTo>
                  <a:lnTo>
                    <a:pt x="1082889" y="0"/>
                  </a:lnTo>
                  <a:lnTo>
                    <a:pt x="1082889" y="483629"/>
                  </a:lnTo>
                  <a:lnTo>
                    <a:pt x="0" y="483629"/>
                  </a:lnTo>
                  <a:close/>
                </a:path>
              </a:pathLst>
            </a:custGeom>
            <a:solidFill>
              <a:srgbClr val="FF751F"/>
            </a:solidFill>
            <a:ln w="114300" cap="sq">
              <a:solidFill>
                <a:srgbClr val="000000"/>
              </a:solidFill>
              <a:prstDash val="solid"/>
              <a:miter/>
            </a:ln>
          </p:spPr>
          <p:txBody>
            <a:bodyPr/>
            <a:lstStyle/>
            <a:p>
              <a:endParaRPr lang="en-US"/>
            </a:p>
          </p:txBody>
        </p:sp>
        <p:sp>
          <p:nvSpPr>
            <p:cNvPr id="23" name="TextBox 23"/>
            <p:cNvSpPr txBox="1"/>
            <p:nvPr/>
          </p:nvSpPr>
          <p:spPr>
            <a:xfrm>
              <a:off x="0" y="-66675"/>
              <a:ext cx="1082889" cy="550304"/>
            </a:xfrm>
            <a:prstGeom prst="rect">
              <a:avLst/>
            </a:prstGeom>
          </p:spPr>
          <p:txBody>
            <a:bodyPr lIns="50800" tIns="50800" rIns="50800" bIns="50800" rtlCol="0" anchor="ctr"/>
            <a:lstStyle/>
            <a:p>
              <a:pPr algn="ctr">
                <a:lnSpc>
                  <a:spcPts val="4899"/>
                </a:lnSpc>
              </a:pPr>
              <a:r>
                <a:rPr lang="en-US" sz="3499">
                  <a:solidFill>
                    <a:srgbClr val="000000"/>
                  </a:solidFill>
                  <a:latin typeface="Montserrat"/>
                  <a:ea typeface="Montserrat"/>
                  <a:cs typeface="Montserrat"/>
                  <a:sym typeface="Montserrat"/>
                </a:rPr>
                <a:t>Reduced errors</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144000" cy="10804803"/>
            <a:chOff x="0" y="0"/>
            <a:chExt cx="2408296" cy="2845710"/>
          </a:xfrm>
        </p:grpSpPr>
        <p:sp>
          <p:nvSpPr>
            <p:cNvPr id="3" name="Freeform 3"/>
            <p:cNvSpPr/>
            <p:nvPr/>
          </p:nvSpPr>
          <p:spPr>
            <a:xfrm>
              <a:off x="0" y="0"/>
              <a:ext cx="2408296" cy="2845709"/>
            </a:xfrm>
            <a:custGeom>
              <a:avLst/>
              <a:gdLst/>
              <a:ahLst/>
              <a:cxnLst/>
              <a:rect l="l" t="t" r="r" b="b"/>
              <a:pathLst>
                <a:path w="2408296" h="2845709">
                  <a:moveTo>
                    <a:pt x="0" y="0"/>
                  </a:moveTo>
                  <a:lnTo>
                    <a:pt x="2408296" y="0"/>
                  </a:lnTo>
                  <a:lnTo>
                    <a:pt x="2408296" y="2845709"/>
                  </a:lnTo>
                  <a:lnTo>
                    <a:pt x="0" y="2845709"/>
                  </a:lnTo>
                  <a:close/>
                </a:path>
              </a:pathLst>
            </a:custGeom>
            <a:solidFill>
              <a:srgbClr val="060B37"/>
            </a:solidFill>
          </p:spPr>
          <p:txBody>
            <a:bodyPr/>
            <a:lstStyle/>
            <a:p>
              <a:endParaRPr lang="en-US"/>
            </a:p>
          </p:txBody>
        </p:sp>
        <p:sp>
          <p:nvSpPr>
            <p:cNvPr id="4" name="TextBox 4"/>
            <p:cNvSpPr txBox="1"/>
            <p:nvPr/>
          </p:nvSpPr>
          <p:spPr>
            <a:xfrm>
              <a:off x="0" y="-38100"/>
              <a:ext cx="2408296" cy="288381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3124201" y="952500"/>
            <a:ext cx="12725400" cy="752477"/>
          </a:xfrm>
          <a:prstGeom prst="rect">
            <a:avLst/>
          </a:prstGeom>
        </p:spPr>
        <p:txBody>
          <a:bodyPr wrap="square" lIns="0" tIns="0" rIns="0" bIns="0" rtlCol="0" anchor="t">
            <a:spAutoFit/>
          </a:bodyPr>
          <a:lstStyle/>
          <a:p>
            <a:pPr algn="ctr">
              <a:lnSpc>
                <a:spcPts val="6299"/>
              </a:lnSpc>
              <a:spcBef>
                <a:spcPct val="0"/>
              </a:spcBef>
            </a:pPr>
            <a:r>
              <a:rPr lang="en-US" sz="4499" b="1" dirty="0">
                <a:solidFill>
                  <a:srgbClr val="000000"/>
                </a:solidFill>
                <a:latin typeface="Montserrat Bold"/>
                <a:ea typeface="Montserrat Bold"/>
                <a:cs typeface="Montserrat Bold"/>
                <a:sym typeface="Montserrat Bold"/>
              </a:rPr>
              <a:t>Group Exercise —</a:t>
            </a:r>
            <a:r>
              <a:rPr lang="en-US" sz="4499" b="1" dirty="0">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 Process Mapping</a:t>
            </a:r>
          </a:p>
        </p:txBody>
      </p:sp>
      <p:sp>
        <p:nvSpPr>
          <p:cNvPr id="6" name="TextBox 6"/>
          <p:cNvSpPr txBox="1"/>
          <p:nvPr/>
        </p:nvSpPr>
        <p:spPr>
          <a:xfrm>
            <a:off x="1028700" y="2965286"/>
            <a:ext cx="5526993" cy="5170172"/>
          </a:xfrm>
          <a:prstGeom prst="rect">
            <a:avLst/>
          </a:prstGeom>
        </p:spPr>
        <p:txBody>
          <a:bodyPr lIns="0" tIns="0" rIns="0" bIns="0" rtlCol="0" anchor="t">
            <a:spAutoFit/>
          </a:bodyPr>
          <a:lstStyle/>
          <a:p>
            <a:pPr algn="l">
              <a:lnSpc>
                <a:spcPts val="5879"/>
              </a:lnSpc>
              <a:spcBef>
                <a:spcPct val="0"/>
              </a:spcBef>
            </a:pPr>
            <a:r>
              <a:rPr lang="en-US" sz="4199" b="1">
                <a:solidFill>
                  <a:srgbClr val="000000"/>
                </a:solidFill>
                <a:latin typeface="Montserrat Bold"/>
                <a:ea typeface="Montserrat Bold"/>
                <a:cs typeface="Montserrat Bold"/>
                <a:sym typeface="Montserrat Bold"/>
              </a:rPr>
              <a:t>Task:</a:t>
            </a:r>
          </a:p>
          <a:p>
            <a:pPr algn="l">
              <a:lnSpc>
                <a:spcPts val="5879"/>
              </a:lnSpc>
              <a:spcBef>
                <a:spcPct val="0"/>
              </a:spcBef>
            </a:pPr>
            <a:r>
              <a:rPr lang="en-US" sz="4199">
                <a:solidFill>
                  <a:srgbClr val="000000"/>
                </a:solidFill>
                <a:latin typeface="Montserrat"/>
                <a:ea typeface="Montserrat"/>
                <a:cs typeface="Montserrat"/>
                <a:sym typeface="Montserrat"/>
              </a:rPr>
              <a:t>In groups, select </a:t>
            </a:r>
            <a:r>
              <a:rPr lang="en-US" sz="4199" b="1">
                <a:solidFill>
                  <a:srgbClr val="000000"/>
                </a:solidFill>
                <a:latin typeface="Montserrat Bold"/>
                <a:ea typeface="Montserrat Bold"/>
                <a:cs typeface="Montserrat Bold"/>
                <a:sym typeface="Montserrat Bold"/>
              </a:rPr>
              <a:t>one administrative process </a:t>
            </a:r>
            <a:r>
              <a:rPr lang="en-US" sz="4199">
                <a:solidFill>
                  <a:srgbClr val="000000"/>
                </a:solidFill>
                <a:latin typeface="Montserrat"/>
                <a:ea typeface="Montserrat"/>
                <a:cs typeface="Montserrat"/>
                <a:sym typeface="Montserrat"/>
              </a:rPr>
              <a:t>commonly used at IITA (e.g., procurement, travel, meeting setup).</a:t>
            </a:r>
          </a:p>
        </p:txBody>
      </p:sp>
      <p:sp>
        <p:nvSpPr>
          <p:cNvPr id="7" name="TextBox 7"/>
          <p:cNvSpPr txBox="1"/>
          <p:nvPr/>
        </p:nvSpPr>
        <p:spPr>
          <a:xfrm>
            <a:off x="9680432" y="2965286"/>
            <a:ext cx="7578868" cy="5656581"/>
          </a:xfrm>
          <a:prstGeom prst="rect">
            <a:avLst/>
          </a:prstGeom>
        </p:spPr>
        <p:txBody>
          <a:bodyPr lIns="0" tIns="0" rIns="0" bIns="0" rtlCol="0" anchor="t">
            <a:spAutoFit/>
          </a:bodyPr>
          <a:lstStyle/>
          <a:p>
            <a:pPr algn="l">
              <a:lnSpc>
                <a:spcPts val="5739"/>
              </a:lnSpc>
              <a:spcBef>
                <a:spcPct val="0"/>
              </a:spcBef>
            </a:pPr>
            <a:r>
              <a:rPr lang="en-US" sz="4099" b="1">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Steps:</a:t>
            </a:r>
          </a:p>
          <a:p>
            <a:pPr marL="755641" lvl="1" indent="-377820" algn="l">
              <a:lnSpc>
                <a:spcPts val="4899"/>
              </a:lnSpc>
              <a:buAutoNum type="arabicPeriod"/>
            </a:pPr>
            <a:r>
              <a:rPr lang="en-US" sz="3499">
                <a:gradFill>
                  <a:gsLst>
                    <a:gs pos="0">
                      <a:srgbClr val="FFFFFF">
                        <a:alpha val="100000"/>
                      </a:srgbClr>
                    </a:gs>
                    <a:gs pos="100000">
                      <a:srgbClr val="FFFFFF">
                        <a:alpha val="100000"/>
                      </a:srgbClr>
                    </a:gs>
                  </a:gsLst>
                  <a:lin ang="0"/>
                </a:gradFill>
                <a:latin typeface="Montserrat"/>
                <a:ea typeface="Montserrat"/>
                <a:cs typeface="Montserrat"/>
                <a:sym typeface="Montserrat"/>
              </a:rPr>
              <a:t>Write down the current steps as they happen now</a:t>
            </a:r>
          </a:p>
          <a:p>
            <a:pPr marL="755641" lvl="1" indent="-377820" algn="l">
              <a:lnSpc>
                <a:spcPts val="4899"/>
              </a:lnSpc>
              <a:buAutoNum type="arabicPeriod"/>
            </a:pPr>
            <a:r>
              <a:rPr lang="en-US" sz="3499">
                <a:gradFill>
                  <a:gsLst>
                    <a:gs pos="0">
                      <a:srgbClr val="FFFFFF">
                        <a:alpha val="100000"/>
                      </a:srgbClr>
                    </a:gs>
                    <a:gs pos="100000">
                      <a:srgbClr val="FFFFFF">
                        <a:alpha val="100000"/>
                      </a:srgbClr>
                    </a:gs>
                  </a:gsLst>
                  <a:lin ang="0"/>
                </a:gradFill>
                <a:latin typeface="Montserrat"/>
                <a:ea typeface="Montserrat"/>
                <a:cs typeface="Montserrat"/>
                <a:sym typeface="Montserrat"/>
              </a:rPr>
              <a:t>Note the people involved (“who touches what”)</a:t>
            </a:r>
          </a:p>
          <a:p>
            <a:pPr marL="755641" lvl="1" indent="-377820" algn="l">
              <a:lnSpc>
                <a:spcPts val="4899"/>
              </a:lnSpc>
              <a:buAutoNum type="arabicPeriod"/>
            </a:pPr>
            <a:r>
              <a:rPr lang="en-US" sz="3499">
                <a:gradFill>
                  <a:gsLst>
                    <a:gs pos="0">
                      <a:srgbClr val="FFFFFF">
                        <a:alpha val="100000"/>
                      </a:srgbClr>
                    </a:gs>
                    <a:gs pos="100000">
                      <a:srgbClr val="FFFFFF">
                        <a:alpha val="100000"/>
                      </a:srgbClr>
                    </a:gs>
                  </a:gsLst>
                  <a:lin ang="0"/>
                </a:gradFill>
                <a:latin typeface="Montserrat"/>
                <a:ea typeface="Montserrat"/>
                <a:cs typeface="Montserrat"/>
                <a:sym typeface="Montserrat"/>
              </a:rPr>
              <a:t>Identify bottlenecks, delays, errors, or confusion points</a:t>
            </a:r>
          </a:p>
          <a:p>
            <a:pPr marL="755641" lvl="1" indent="-377820" algn="l">
              <a:lnSpc>
                <a:spcPts val="4899"/>
              </a:lnSpc>
              <a:buAutoNum type="arabicPeriod"/>
            </a:pPr>
            <a:r>
              <a:rPr lang="en-US" sz="3499">
                <a:gradFill>
                  <a:gsLst>
                    <a:gs pos="0">
                      <a:srgbClr val="FFFFFF">
                        <a:alpha val="100000"/>
                      </a:srgbClr>
                    </a:gs>
                    <a:gs pos="100000">
                      <a:srgbClr val="FFFFFF">
                        <a:alpha val="100000"/>
                      </a:srgbClr>
                    </a:gs>
                  </a:gsLst>
                  <a:lin ang="0"/>
                </a:gradFill>
                <a:latin typeface="Montserrat"/>
                <a:ea typeface="Montserrat"/>
                <a:cs typeface="Montserrat"/>
                <a:sym typeface="Montserrat"/>
              </a:rPr>
              <a:t>Discuss what should change to make the process better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64848" y="9112124"/>
            <a:ext cx="1223152" cy="1174876"/>
            <a:chOff x="0" y="0"/>
            <a:chExt cx="322147" cy="309432"/>
          </a:xfrm>
        </p:grpSpPr>
        <p:sp>
          <p:nvSpPr>
            <p:cNvPr id="3" name="Freeform 3"/>
            <p:cNvSpPr/>
            <p:nvPr/>
          </p:nvSpPr>
          <p:spPr>
            <a:xfrm>
              <a:off x="0" y="0"/>
              <a:ext cx="322147" cy="309432"/>
            </a:xfrm>
            <a:custGeom>
              <a:avLst/>
              <a:gdLst/>
              <a:ahLst/>
              <a:cxnLst/>
              <a:rect l="l" t="t" r="r" b="b"/>
              <a:pathLst>
                <a:path w="322147" h="309432">
                  <a:moveTo>
                    <a:pt x="0" y="0"/>
                  </a:moveTo>
                  <a:lnTo>
                    <a:pt x="322147" y="0"/>
                  </a:lnTo>
                  <a:lnTo>
                    <a:pt x="322147" y="309432"/>
                  </a:lnTo>
                  <a:lnTo>
                    <a:pt x="0" y="309432"/>
                  </a:lnTo>
                  <a:close/>
                </a:path>
              </a:pathLst>
            </a:custGeom>
            <a:solidFill>
              <a:srgbClr val="000000"/>
            </a:solidFill>
          </p:spPr>
          <p:txBody>
            <a:bodyPr/>
            <a:lstStyle/>
            <a:p>
              <a:endParaRPr lang="en-US"/>
            </a:p>
          </p:txBody>
        </p:sp>
        <p:sp>
          <p:nvSpPr>
            <p:cNvPr id="4" name="TextBox 4"/>
            <p:cNvSpPr txBox="1"/>
            <p:nvPr/>
          </p:nvSpPr>
          <p:spPr>
            <a:xfrm>
              <a:off x="0" y="-38100"/>
              <a:ext cx="322147" cy="34753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864343" y="5437505"/>
            <a:ext cx="3246935" cy="2166591"/>
          </a:xfrm>
          <a:custGeom>
            <a:avLst/>
            <a:gdLst/>
            <a:ahLst/>
            <a:cxnLst/>
            <a:rect l="l" t="t" r="r" b="b"/>
            <a:pathLst>
              <a:path w="3246935" h="2166591">
                <a:moveTo>
                  <a:pt x="0" y="0"/>
                </a:moveTo>
                <a:lnTo>
                  <a:pt x="3246935" y="0"/>
                </a:lnTo>
                <a:lnTo>
                  <a:pt x="3246935" y="2166591"/>
                </a:lnTo>
                <a:lnTo>
                  <a:pt x="0" y="2166591"/>
                </a:lnTo>
                <a:lnTo>
                  <a:pt x="0" y="0"/>
                </a:lnTo>
                <a:close/>
              </a:path>
            </a:pathLst>
          </a:custGeom>
          <a:blipFill>
            <a:blip r:embed="rId2"/>
            <a:stretch>
              <a:fillRect/>
            </a:stretch>
          </a:blipFill>
        </p:spPr>
        <p:txBody>
          <a:bodyPr/>
          <a:lstStyle/>
          <a:p>
            <a:endParaRPr lang="en-US"/>
          </a:p>
        </p:txBody>
      </p:sp>
      <p:sp>
        <p:nvSpPr>
          <p:cNvPr id="6" name="Freeform 6"/>
          <p:cNvSpPr/>
          <p:nvPr/>
        </p:nvSpPr>
        <p:spPr>
          <a:xfrm>
            <a:off x="864343" y="1028700"/>
            <a:ext cx="6560153" cy="4114800"/>
          </a:xfrm>
          <a:custGeom>
            <a:avLst/>
            <a:gdLst/>
            <a:ahLst/>
            <a:cxnLst/>
            <a:rect l="l" t="t" r="r" b="b"/>
            <a:pathLst>
              <a:path w="6560153" h="4114800">
                <a:moveTo>
                  <a:pt x="0" y="0"/>
                </a:moveTo>
                <a:lnTo>
                  <a:pt x="6560152" y="0"/>
                </a:lnTo>
                <a:lnTo>
                  <a:pt x="6560152" y="4114800"/>
                </a:lnTo>
                <a:lnTo>
                  <a:pt x="0" y="4114800"/>
                </a:lnTo>
                <a:lnTo>
                  <a:pt x="0" y="0"/>
                </a:lnTo>
                <a:close/>
              </a:path>
            </a:pathLst>
          </a:custGeom>
          <a:blipFill>
            <a:blip r:embed="rId3"/>
            <a:stretch>
              <a:fillRect t="-6382"/>
            </a:stretch>
          </a:blipFill>
        </p:spPr>
        <p:txBody>
          <a:bodyPr/>
          <a:lstStyle/>
          <a:p>
            <a:endParaRPr lang="en-US"/>
          </a:p>
        </p:txBody>
      </p:sp>
      <p:sp>
        <p:nvSpPr>
          <p:cNvPr id="7" name="Freeform 7"/>
          <p:cNvSpPr/>
          <p:nvPr/>
        </p:nvSpPr>
        <p:spPr>
          <a:xfrm>
            <a:off x="864343" y="7804121"/>
            <a:ext cx="3246935" cy="1800058"/>
          </a:xfrm>
          <a:custGeom>
            <a:avLst/>
            <a:gdLst/>
            <a:ahLst/>
            <a:cxnLst/>
            <a:rect l="l" t="t" r="r" b="b"/>
            <a:pathLst>
              <a:path w="3246935" h="1800058">
                <a:moveTo>
                  <a:pt x="0" y="0"/>
                </a:moveTo>
                <a:lnTo>
                  <a:pt x="3246935" y="0"/>
                </a:lnTo>
                <a:lnTo>
                  <a:pt x="3246935" y="1800058"/>
                </a:lnTo>
                <a:lnTo>
                  <a:pt x="0" y="1800058"/>
                </a:lnTo>
                <a:lnTo>
                  <a:pt x="0" y="0"/>
                </a:lnTo>
                <a:close/>
              </a:path>
            </a:pathLst>
          </a:custGeom>
          <a:blipFill>
            <a:blip r:embed="rId4"/>
            <a:stretch>
              <a:fillRect t="-18571" b="-16713"/>
            </a:stretch>
          </a:blipFill>
        </p:spPr>
        <p:txBody>
          <a:bodyPr/>
          <a:lstStyle/>
          <a:p>
            <a:endParaRPr lang="en-US"/>
          </a:p>
        </p:txBody>
      </p:sp>
      <p:sp>
        <p:nvSpPr>
          <p:cNvPr id="8" name="Freeform 8"/>
          <p:cNvSpPr/>
          <p:nvPr/>
        </p:nvSpPr>
        <p:spPr>
          <a:xfrm>
            <a:off x="4383571" y="5437505"/>
            <a:ext cx="3040925" cy="4166674"/>
          </a:xfrm>
          <a:custGeom>
            <a:avLst/>
            <a:gdLst/>
            <a:ahLst/>
            <a:cxnLst/>
            <a:rect l="l" t="t" r="r" b="b"/>
            <a:pathLst>
              <a:path w="3040925" h="4166674">
                <a:moveTo>
                  <a:pt x="0" y="0"/>
                </a:moveTo>
                <a:lnTo>
                  <a:pt x="3040924" y="0"/>
                </a:lnTo>
                <a:lnTo>
                  <a:pt x="3040924" y="4166674"/>
                </a:lnTo>
                <a:lnTo>
                  <a:pt x="0" y="4166674"/>
                </a:lnTo>
                <a:lnTo>
                  <a:pt x="0" y="0"/>
                </a:lnTo>
                <a:close/>
              </a:path>
            </a:pathLst>
          </a:custGeom>
          <a:blipFill>
            <a:blip r:embed="rId5"/>
            <a:stretch>
              <a:fillRect t="-4770" b="-4770"/>
            </a:stretch>
          </a:blipFill>
        </p:spPr>
        <p:txBody>
          <a:bodyPr/>
          <a:lstStyle/>
          <a:p>
            <a:endParaRPr lang="en-US"/>
          </a:p>
        </p:txBody>
      </p:sp>
      <p:sp>
        <p:nvSpPr>
          <p:cNvPr id="9" name="TextBox 9"/>
          <p:cNvSpPr txBox="1"/>
          <p:nvPr/>
        </p:nvSpPr>
        <p:spPr>
          <a:xfrm>
            <a:off x="7943396" y="3943350"/>
            <a:ext cx="9344435" cy="5314950"/>
          </a:xfrm>
          <a:prstGeom prst="rect">
            <a:avLst/>
          </a:prstGeom>
        </p:spPr>
        <p:txBody>
          <a:bodyPr lIns="0" tIns="0" rIns="0" bIns="0" rtlCol="0" anchor="t">
            <a:spAutoFit/>
          </a:bodyPr>
          <a:lstStyle/>
          <a:p>
            <a:pPr marL="647700" lvl="1" indent="-323850" algn="l">
              <a:lnSpc>
                <a:spcPts val="4200"/>
              </a:lnSpc>
              <a:buFont typeface="Arial"/>
              <a:buChar char="•"/>
            </a:pPr>
            <a:r>
              <a:rPr lang="en-US" sz="3000" dirty="0">
                <a:solidFill>
                  <a:srgbClr val="000000"/>
                </a:solidFill>
                <a:latin typeface="Montserrat"/>
                <a:ea typeface="Montserrat"/>
                <a:cs typeface="Montserrat"/>
                <a:sym typeface="Montserrat"/>
              </a:rPr>
              <a:t>To support complex, multi-country research operations</a:t>
            </a:r>
          </a:p>
          <a:p>
            <a:pPr marL="647700" lvl="1" indent="-323850" algn="l">
              <a:lnSpc>
                <a:spcPts val="4200"/>
              </a:lnSpc>
              <a:buFont typeface="Arial"/>
              <a:buChar char="•"/>
            </a:pPr>
            <a:r>
              <a:rPr lang="en-US" sz="3000" dirty="0">
                <a:solidFill>
                  <a:srgbClr val="000000"/>
                </a:solidFill>
                <a:latin typeface="Montserrat"/>
                <a:ea typeface="Montserrat"/>
                <a:cs typeface="Montserrat"/>
                <a:sym typeface="Montserrat"/>
              </a:rPr>
              <a:t>To lift the standard of internal service delivery</a:t>
            </a:r>
          </a:p>
          <a:p>
            <a:pPr marL="647700" lvl="1" indent="-323850" algn="l">
              <a:lnSpc>
                <a:spcPts val="4200"/>
              </a:lnSpc>
              <a:buFont typeface="Arial"/>
              <a:buChar char="•"/>
            </a:pPr>
            <a:r>
              <a:rPr lang="en-US" sz="3000" dirty="0">
                <a:solidFill>
                  <a:srgbClr val="000000"/>
                </a:solidFill>
                <a:latin typeface="Montserrat"/>
                <a:ea typeface="Montserrat"/>
                <a:cs typeface="Montserrat"/>
                <a:sym typeface="Montserrat"/>
              </a:rPr>
              <a:t>To ensure accuracy, timeliness, and professionalism in all tasks</a:t>
            </a:r>
          </a:p>
          <a:p>
            <a:pPr marL="647700" lvl="1" indent="-323850" algn="l">
              <a:lnSpc>
                <a:spcPts val="4200"/>
              </a:lnSpc>
              <a:buFont typeface="Arial"/>
              <a:buChar char="•"/>
            </a:pPr>
            <a:r>
              <a:rPr lang="en-US" sz="3000" dirty="0">
                <a:solidFill>
                  <a:srgbClr val="000000"/>
                </a:solidFill>
                <a:latin typeface="Montserrat"/>
                <a:ea typeface="Montserrat"/>
                <a:cs typeface="Montserrat"/>
                <a:sym typeface="Montserrat"/>
              </a:rPr>
              <a:t>To enhance collaboration with researchers, scientists, donors &amp; partners</a:t>
            </a:r>
          </a:p>
          <a:p>
            <a:pPr marL="647700" lvl="1" indent="-323850" algn="l">
              <a:lnSpc>
                <a:spcPts val="4200"/>
              </a:lnSpc>
              <a:buFont typeface="Arial"/>
              <a:buChar char="•"/>
            </a:pPr>
            <a:r>
              <a:rPr lang="en-US" sz="3000" dirty="0">
                <a:solidFill>
                  <a:srgbClr val="000000"/>
                </a:solidFill>
                <a:latin typeface="Montserrat"/>
                <a:ea typeface="Montserrat"/>
                <a:cs typeface="Montserrat"/>
                <a:sym typeface="Montserrat"/>
              </a:rPr>
              <a:t>To reduce process delays and administrative bottlenecks</a:t>
            </a:r>
          </a:p>
          <a:p>
            <a:pPr algn="l">
              <a:lnSpc>
                <a:spcPts val="4200"/>
              </a:lnSpc>
            </a:pPr>
            <a:endParaRPr lang="en-US" sz="3000" dirty="0">
              <a:solidFill>
                <a:srgbClr val="000000"/>
              </a:solidFill>
              <a:latin typeface="Montserrat"/>
              <a:ea typeface="Montserrat"/>
              <a:cs typeface="Montserrat"/>
              <a:sym typeface="Montserrat"/>
            </a:endParaRPr>
          </a:p>
        </p:txBody>
      </p:sp>
      <p:sp>
        <p:nvSpPr>
          <p:cNvPr id="10" name="TextBox 10"/>
          <p:cNvSpPr txBox="1"/>
          <p:nvPr/>
        </p:nvSpPr>
        <p:spPr>
          <a:xfrm>
            <a:off x="8440092" y="1311957"/>
            <a:ext cx="8115300" cy="1120775"/>
          </a:xfrm>
          <a:prstGeom prst="rect">
            <a:avLst/>
          </a:prstGeom>
        </p:spPr>
        <p:txBody>
          <a:bodyPr lIns="0" tIns="0" rIns="0" bIns="0" rtlCol="0" anchor="t">
            <a:spAutoFit/>
          </a:bodyPr>
          <a:lstStyle/>
          <a:p>
            <a:pPr algn="r">
              <a:lnSpc>
                <a:spcPts val="9100"/>
              </a:lnSpc>
            </a:pPr>
            <a:r>
              <a:rPr lang="en-US" sz="6500">
                <a:solidFill>
                  <a:srgbClr val="000000"/>
                </a:solidFill>
                <a:latin typeface="Above the Beyond Script"/>
                <a:ea typeface="Above the Beyond Script"/>
                <a:cs typeface="Above the Beyond Script"/>
                <a:sym typeface="Above the Beyond Script"/>
              </a:rPr>
              <a:t>Why We Are Here</a:t>
            </a:r>
          </a:p>
        </p:txBody>
      </p:sp>
      <p:sp>
        <p:nvSpPr>
          <p:cNvPr id="11" name="TextBox 11"/>
          <p:cNvSpPr txBox="1"/>
          <p:nvPr/>
        </p:nvSpPr>
        <p:spPr>
          <a:xfrm>
            <a:off x="7736185" y="3019425"/>
            <a:ext cx="9866015" cy="546945"/>
          </a:xfrm>
          <a:prstGeom prst="rect">
            <a:avLst/>
          </a:prstGeom>
        </p:spPr>
        <p:txBody>
          <a:bodyPr wrap="square" lIns="0" tIns="0" rIns="0" bIns="0" rtlCol="0" anchor="t">
            <a:spAutoFit/>
          </a:bodyPr>
          <a:lstStyle/>
          <a:p>
            <a:pPr algn="ctr">
              <a:lnSpc>
                <a:spcPts val="4619"/>
              </a:lnSpc>
              <a:spcBef>
                <a:spcPct val="0"/>
              </a:spcBef>
            </a:pPr>
            <a:r>
              <a:rPr lang="en-US" sz="3299" b="1" dirty="0">
                <a:solidFill>
                  <a:srgbClr val="000000"/>
                </a:solidFill>
                <a:latin typeface="Montserrat Bold"/>
                <a:ea typeface="Montserrat Bold"/>
                <a:cs typeface="Montserrat Bold"/>
                <a:sym typeface="Montserrat Bold"/>
              </a:rPr>
              <a:t>Why Operational Excellence Matters at IITA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094855" cy="10287001"/>
            <a:chOff x="0" y="0"/>
            <a:chExt cx="2408296" cy="2845710"/>
          </a:xfrm>
        </p:grpSpPr>
        <p:sp>
          <p:nvSpPr>
            <p:cNvPr id="3" name="Freeform 3"/>
            <p:cNvSpPr/>
            <p:nvPr/>
          </p:nvSpPr>
          <p:spPr>
            <a:xfrm>
              <a:off x="0" y="0"/>
              <a:ext cx="2408296" cy="2845709"/>
            </a:xfrm>
            <a:custGeom>
              <a:avLst/>
              <a:gdLst/>
              <a:ahLst/>
              <a:cxnLst/>
              <a:rect l="l" t="t" r="r" b="b"/>
              <a:pathLst>
                <a:path w="2408296" h="2845709">
                  <a:moveTo>
                    <a:pt x="0" y="0"/>
                  </a:moveTo>
                  <a:lnTo>
                    <a:pt x="2408296" y="0"/>
                  </a:lnTo>
                  <a:lnTo>
                    <a:pt x="2408296" y="2845709"/>
                  </a:lnTo>
                  <a:lnTo>
                    <a:pt x="0" y="2845709"/>
                  </a:lnTo>
                  <a:close/>
                </a:path>
              </a:pathLst>
            </a:custGeom>
            <a:solidFill>
              <a:srgbClr val="060B37"/>
            </a:solidFill>
          </p:spPr>
          <p:txBody>
            <a:bodyPr/>
            <a:lstStyle/>
            <a:p>
              <a:endParaRPr lang="en-US"/>
            </a:p>
          </p:txBody>
        </p:sp>
        <p:sp>
          <p:nvSpPr>
            <p:cNvPr id="4" name="TextBox 4"/>
            <p:cNvSpPr txBox="1"/>
            <p:nvPr/>
          </p:nvSpPr>
          <p:spPr>
            <a:xfrm>
              <a:off x="0" y="-38100"/>
              <a:ext cx="2408296" cy="288381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266700" y="852525"/>
            <a:ext cx="8877300" cy="752477"/>
          </a:xfrm>
          <a:prstGeom prst="rect">
            <a:avLst/>
          </a:prstGeom>
        </p:spPr>
        <p:txBody>
          <a:bodyPr wrap="square" lIns="0" tIns="0" rIns="0" bIns="0" rtlCol="0" anchor="t">
            <a:spAutoFit/>
          </a:bodyPr>
          <a:lstStyle/>
          <a:p>
            <a:pPr algn="ctr">
              <a:lnSpc>
                <a:spcPts val="6299"/>
              </a:lnSpc>
              <a:spcBef>
                <a:spcPct val="0"/>
              </a:spcBef>
            </a:pPr>
            <a:r>
              <a:rPr lang="en-US" sz="4499" b="1" dirty="0">
                <a:solidFill>
                  <a:srgbClr val="000000"/>
                </a:solidFill>
                <a:latin typeface="Montserrat Bold"/>
                <a:ea typeface="Montserrat Bold"/>
                <a:cs typeface="Montserrat Bold"/>
                <a:sym typeface="Montserrat Bold"/>
              </a:rPr>
              <a:t>Group Output Template</a:t>
            </a:r>
          </a:p>
        </p:txBody>
      </p:sp>
      <p:sp>
        <p:nvSpPr>
          <p:cNvPr id="6" name="TextBox 6"/>
          <p:cNvSpPr txBox="1"/>
          <p:nvPr/>
        </p:nvSpPr>
        <p:spPr>
          <a:xfrm>
            <a:off x="1028700" y="2538730"/>
            <a:ext cx="6552488" cy="6671945"/>
          </a:xfrm>
          <a:prstGeom prst="rect">
            <a:avLst/>
          </a:prstGeom>
        </p:spPr>
        <p:txBody>
          <a:bodyPr lIns="0" tIns="0" rIns="0" bIns="0" rtlCol="0" anchor="t">
            <a:spAutoFit/>
          </a:bodyPr>
          <a:lstStyle/>
          <a:p>
            <a:pPr algn="l">
              <a:lnSpc>
                <a:spcPts val="4480"/>
              </a:lnSpc>
              <a:spcBef>
                <a:spcPct val="0"/>
              </a:spcBef>
            </a:pPr>
            <a:r>
              <a:rPr lang="en-US" sz="3200" b="1">
                <a:solidFill>
                  <a:srgbClr val="000000"/>
                </a:solidFill>
                <a:latin typeface="Montserrat Bold"/>
                <a:ea typeface="Montserrat Bold"/>
                <a:cs typeface="Montserrat Bold"/>
                <a:sym typeface="Montserrat Bold"/>
              </a:rPr>
              <a:t>Each group should prepare:</a:t>
            </a:r>
          </a:p>
          <a:p>
            <a:pPr algn="l">
              <a:lnSpc>
                <a:spcPts val="4900"/>
              </a:lnSpc>
              <a:spcBef>
                <a:spcPct val="0"/>
              </a:spcBef>
            </a:pPr>
            <a:endParaRPr lang="en-US" sz="3200" b="1">
              <a:solidFill>
                <a:srgbClr val="000000"/>
              </a:solidFill>
              <a:latin typeface="Montserrat Bold"/>
              <a:ea typeface="Montserrat Bold"/>
              <a:cs typeface="Montserrat Bold"/>
              <a:sym typeface="Montserrat Bold"/>
            </a:endParaRPr>
          </a:p>
          <a:p>
            <a:pPr algn="l">
              <a:lnSpc>
                <a:spcPts val="4900"/>
              </a:lnSpc>
              <a:spcBef>
                <a:spcPct val="0"/>
              </a:spcBef>
            </a:pPr>
            <a:r>
              <a:rPr lang="en-US" sz="3500">
                <a:solidFill>
                  <a:srgbClr val="000000"/>
                </a:solidFill>
                <a:latin typeface="Montserrat"/>
                <a:ea typeface="Montserrat"/>
                <a:cs typeface="Montserrat"/>
                <a:sym typeface="Montserrat"/>
              </a:rPr>
              <a:t>1. Current Workflow (As-Is)</a:t>
            </a:r>
          </a:p>
          <a:p>
            <a:pPr marL="755651" lvl="1" indent="-377825" algn="l">
              <a:lnSpc>
                <a:spcPts val="4900"/>
              </a:lnSpc>
              <a:spcBef>
                <a:spcPct val="0"/>
              </a:spcBef>
              <a:buFont typeface="Arial"/>
              <a:buChar char="•"/>
            </a:pPr>
            <a:r>
              <a:rPr lang="en-US" sz="3500">
                <a:solidFill>
                  <a:srgbClr val="000000"/>
                </a:solidFill>
                <a:latin typeface="Montserrat"/>
                <a:ea typeface="Montserrat"/>
                <a:cs typeface="Montserrat"/>
                <a:sym typeface="Montserrat"/>
              </a:rPr>
              <a:t>Step 1 → Step 2 → Step 3…</a:t>
            </a:r>
          </a:p>
          <a:p>
            <a:pPr algn="l">
              <a:lnSpc>
                <a:spcPts val="4900"/>
              </a:lnSpc>
              <a:spcBef>
                <a:spcPct val="0"/>
              </a:spcBef>
            </a:pPr>
            <a:endParaRPr lang="en-US" sz="3500">
              <a:solidFill>
                <a:srgbClr val="000000"/>
              </a:solidFill>
              <a:latin typeface="Montserrat"/>
              <a:ea typeface="Montserrat"/>
              <a:cs typeface="Montserrat"/>
              <a:sym typeface="Montserrat"/>
            </a:endParaRPr>
          </a:p>
          <a:p>
            <a:pPr algn="l">
              <a:lnSpc>
                <a:spcPts val="4900"/>
              </a:lnSpc>
              <a:spcBef>
                <a:spcPct val="0"/>
              </a:spcBef>
            </a:pPr>
            <a:r>
              <a:rPr lang="en-US" sz="3500">
                <a:solidFill>
                  <a:srgbClr val="000000"/>
                </a:solidFill>
                <a:latin typeface="Montserrat"/>
                <a:ea typeface="Montserrat"/>
                <a:cs typeface="Montserrat"/>
                <a:sym typeface="Montserrat"/>
              </a:rPr>
              <a:t>2. Identified Issues</a:t>
            </a:r>
          </a:p>
          <a:p>
            <a:pPr marL="755651" lvl="1" indent="-377825" algn="l">
              <a:lnSpc>
                <a:spcPts val="4900"/>
              </a:lnSpc>
              <a:spcBef>
                <a:spcPct val="0"/>
              </a:spcBef>
              <a:buFont typeface="Arial"/>
              <a:buChar char="•"/>
            </a:pPr>
            <a:r>
              <a:rPr lang="en-US" sz="3500">
                <a:solidFill>
                  <a:srgbClr val="000000"/>
                </a:solidFill>
                <a:latin typeface="Montserrat"/>
                <a:ea typeface="Montserrat"/>
                <a:cs typeface="Montserrat"/>
                <a:sym typeface="Montserrat"/>
              </a:rPr>
              <a:t>What slows the process?</a:t>
            </a:r>
          </a:p>
          <a:p>
            <a:pPr marL="755651" lvl="1" indent="-377825" algn="l">
              <a:lnSpc>
                <a:spcPts val="4900"/>
              </a:lnSpc>
              <a:spcBef>
                <a:spcPct val="0"/>
              </a:spcBef>
              <a:buFont typeface="Arial"/>
              <a:buChar char="•"/>
            </a:pPr>
            <a:r>
              <a:rPr lang="en-US" sz="3500">
                <a:solidFill>
                  <a:srgbClr val="000000"/>
                </a:solidFill>
                <a:latin typeface="Montserrat"/>
                <a:ea typeface="Montserrat"/>
                <a:cs typeface="Montserrat"/>
                <a:sym typeface="Montserrat"/>
              </a:rPr>
              <a:t>Where do mistakes happen?</a:t>
            </a:r>
          </a:p>
          <a:p>
            <a:pPr marL="755651" lvl="1" indent="-377825" algn="l">
              <a:lnSpc>
                <a:spcPts val="4900"/>
              </a:lnSpc>
              <a:spcBef>
                <a:spcPct val="0"/>
              </a:spcBef>
              <a:buFont typeface="Arial"/>
              <a:buChar char="•"/>
            </a:pPr>
            <a:r>
              <a:rPr lang="en-US" sz="3500">
                <a:solidFill>
                  <a:srgbClr val="000000"/>
                </a:solidFill>
                <a:latin typeface="Montserrat"/>
                <a:ea typeface="Montserrat"/>
                <a:cs typeface="Montserrat"/>
                <a:sym typeface="Montserrat"/>
              </a:rPr>
              <a:t>What causes delays?</a:t>
            </a:r>
          </a:p>
          <a:p>
            <a:pPr algn="l">
              <a:lnSpc>
                <a:spcPts val="4480"/>
              </a:lnSpc>
              <a:spcBef>
                <a:spcPct val="0"/>
              </a:spcBef>
            </a:pPr>
            <a:endParaRPr lang="en-US" sz="3500">
              <a:solidFill>
                <a:srgbClr val="000000"/>
              </a:solidFill>
              <a:latin typeface="Montserrat"/>
              <a:ea typeface="Montserrat"/>
              <a:cs typeface="Montserrat"/>
              <a:sym typeface="Montserrat"/>
            </a:endParaRPr>
          </a:p>
        </p:txBody>
      </p:sp>
      <p:sp>
        <p:nvSpPr>
          <p:cNvPr id="7" name="TextBox 7"/>
          <p:cNvSpPr txBox="1"/>
          <p:nvPr/>
        </p:nvSpPr>
        <p:spPr>
          <a:xfrm>
            <a:off x="9680432" y="1858146"/>
            <a:ext cx="7578868" cy="5656581"/>
          </a:xfrm>
          <a:prstGeom prst="rect">
            <a:avLst/>
          </a:prstGeom>
        </p:spPr>
        <p:txBody>
          <a:bodyPr lIns="0" tIns="0" rIns="0" bIns="0" rtlCol="0" anchor="t">
            <a:spAutoFit/>
          </a:bodyPr>
          <a:lstStyle/>
          <a:p>
            <a:pPr algn="l">
              <a:lnSpc>
                <a:spcPts val="5739"/>
              </a:lnSpc>
              <a:spcBef>
                <a:spcPct val="0"/>
              </a:spcBef>
            </a:pPr>
            <a:r>
              <a:rPr lang="en-US" sz="4099" b="1" dirty="0">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Proposed Improvements:</a:t>
            </a:r>
          </a:p>
          <a:p>
            <a:pPr algn="l">
              <a:lnSpc>
                <a:spcPts val="4899"/>
              </a:lnSpc>
            </a:pPr>
            <a:endParaRPr lang="en-US" sz="4099" b="1" dirty="0">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endParaRPr>
          </a:p>
          <a:p>
            <a:pPr marL="755641" lvl="1" indent="-377820" algn="l">
              <a:lnSpc>
                <a:spcPts val="4899"/>
              </a:lnSpc>
              <a:buAutoNum type="arabicPeriod"/>
            </a:pPr>
            <a:r>
              <a:rPr lang="en-US" sz="3499" dirty="0">
                <a:gradFill>
                  <a:gsLst>
                    <a:gs pos="0">
                      <a:srgbClr val="FFFFFF">
                        <a:alpha val="100000"/>
                      </a:srgbClr>
                    </a:gs>
                    <a:gs pos="100000">
                      <a:srgbClr val="FFFFFF">
                        <a:alpha val="100000"/>
                      </a:srgbClr>
                    </a:gs>
                  </a:gsLst>
                  <a:lin ang="0"/>
                </a:gradFill>
                <a:latin typeface="Montserrat"/>
                <a:ea typeface="Montserrat"/>
                <a:cs typeface="Montserrat"/>
                <a:sym typeface="Montserrat"/>
              </a:rPr>
              <a:t>Steps to remove or combine</a:t>
            </a:r>
          </a:p>
          <a:p>
            <a:pPr marL="755641" lvl="1" indent="-377820" algn="l">
              <a:lnSpc>
                <a:spcPts val="4899"/>
              </a:lnSpc>
              <a:buAutoNum type="arabicPeriod"/>
            </a:pPr>
            <a:r>
              <a:rPr lang="en-US" sz="3499" dirty="0">
                <a:gradFill>
                  <a:gsLst>
                    <a:gs pos="0">
                      <a:srgbClr val="FFFFFF">
                        <a:alpha val="100000"/>
                      </a:srgbClr>
                    </a:gs>
                    <a:gs pos="100000">
                      <a:srgbClr val="FFFFFF">
                        <a:alpha val="100000"/>
                      </a:srgbClr>
                    </a:gs>
                  </a:gsLst>
                  <a:lin ang="0"/>
                </a:gradFill>
                <a:latin typeface="Montserrat"/>
                <a:ea typeface="Montserrat"/>
                <a:cs typeface="Montserrat"/>
                <a:sym typeface="Montserrat"/>
              </a:rPr>
              <a:t>Approvals to shorten</a:t>
            </a:r>
          </a:p>
          <a:p>
            <a:pPr marL="755641" lvl="1" indent="-377820" algn="l">
              <a:lnSpc>
                <a:spcPts val="4899"/>
              </a:lnSpc>
              <a:buAutoNum type="arabicPeriod"/>
            </a:pPr>
            <a:r>
              <a:rPr lang="en-US" sz="3499" dirty="0">
                <a:gradFill>
                  <a:gsLst>
                    <a:gs pos="0">
                      <a:srgbClr val="FFFFFF">
                        <a:alpha val="100000"/>
                      </a:srgbClr>
                    </a:gs>
                    <a:gs pos="100000">
                      <a:srgbClr val="FFFFFF">
                        <a:alpha val="100000"/>
                      </a:srgbClr>
                    </a:gs>
                  </a:gsLst>
                  <a:lin ang="0"/>
                </a:gradFill>
                <a:latin typeface="Montserrat"/>
                <a:ea typeface="Montserrat"/>
                <a:cs typeface="Montserrat"/>
                <a:sym typeface="Montserrat"/>
              </a:rPr>
              <a:t>Templates or checklists needed</a:t>
            </a:r>
          </a:p>
          <a:p>
            <a:pPr marL="755641" lvl="1" indent="-377820" algn="l">
              <a:lnSpc>
                <a:spcPts val="4899"/>
              </a:lnSpc>
              <a:buAutoNum type="arabicPeriod"/>
            </a:pPr>
            <a:r>
              <a:rPr lang="en-US" sz="3499" dirty="0">
                <a:gradFill>
                  <a:gsLst>
                    <a:gs pos="0">
                      <a:srgbClr val="FFFFFF">
                        <a:alpha val="100000"/>
                      </a:srgbClr>
                    </a:gs>
                    <a:gs pos="100000">
                      <a:srgbClr val="FFFFFF">
                        <a:alpha val="100000"/>
                      </a:srgbClr>
                    </a:gs>
                  </a:gsLst>
                  <a:lin ang="0"/>
                </a:gradFill>
                <a:latin typeface="Montserrat"/>
                <a:ea typeface="Montserrat"/>
                <a:cs typeface="Montserrat"/>
                <a:sym typeface="Montserrat"/>
              </a:rPr>
              <a:t>Communication improvements</a:t>
            </a:r>
          </a:p>
          <a:p>
            <a:pPr algn="l">
              <a:lnSpc>
                <a:spcPts val="4899"/>
              </a:lnSpc>
            </a:pPr>
            <a:endParaRPr lang="en-US" sz="3499" dirty="0">
              <a:gradFill>
                <a:gsLst>
                  <a:gs pos="0">
                    <a:srgbClr val="FFFFFF">
                      <a:alpha val="100000"/>
                    </a:srgbClr>
                  </a:gs>
                  <a:gs pos="100000">
                    <a:srgbClr val="FFFFFF">
                      <a:alpha val="100000"/>
                    </a:srgbClr>
                  </a:gs>
                </a:gsLst>
                <a:lin ang="0"/>
              </a:gradFill>
              <a:latin typeface="Montserrat"/>
              <a:ea typeface="Montserrat"/>
              <a:cs typeface="Montserrat"/>
              <a:sym typeface="Montserrat"/>
            </a:endParaRPr>
          </a:p>
        </p:txBody>
      </p:sp>
      <p:sp>
        <p:nvSpPr>
          <p:cNvPr id="8" name="TextBox 8"/>
          <p:cNvSpPr txBox="1"/>
          <p:nvPr/>
        </p:nvSpPr>
        <p:spPr>
          <a:xfrm>
            <a:off x="8922439" y="8607425"/>
            <a:ext cx="9094855" cy="1225550"/>
          </a:xfrm>
          <a:prstGeom prst="rect">
            <a:avLst/>
          </a:prstGeom>
        </p:spPr>
        <p:txBody>
          <a:bodyPr lIns="0" tIns="0" rIns="0" bIns="0" rtlCol="0" anchor="t">
            <a:spAutoFit/>
          </a:bodyPr>
          <a:lstStyle/>
          <a:p>
            <a:pPr algn="ctr">
              <a:lnSpc>
                <a:spcPts val="4900"/>
              </a:lnSpc>
              <a:spcBef>
                <a:spcPct val="0"/>
              </a:spcBef>
            </a:pPr>
            <a:r>
              <a:rPr lang="en-US" sz="3500" b="1">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This will feed into the “Continuous Improvement” session on Day 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1028700" y="1028700"/>
            <a:ext cx="16230600" cy="8262909"/>
            <a:chOff x="0" y="0"/>
            <a:chExt cx="4274726" cy="2176239"/>
          </a:xfrm>
        </p:grpSpPr>
        <p:sp>
          <p:nvSpPr>
            <p:cNvPr id="3" name="Freeform 3"/>
            <p:cNvSpPr/>
            <p:nvPr/>
          </p:nvSpPr>
          <p:spPr>
            <a:xfrm>
              <a:off x="0" y="0"/>
              <a:ext cx="4274726" cy="2176239"/>
            </a:xfrm>
            <a:custGeom>
              <a:avLst/>
              <a:gdLst/>
              <a:ahLst/>
              <a:cxnLst/>
              <a:rect l="l" t="t" r="r" b="b"/>
              <a:pathLst>
                <a:path w="4274726" h="2176239">
                  <a:moveTo>
                    <a:pt x="0" y="0"/>
                  </a:moveTo>
                  <a:lnTo>
                    <a:pt x="4274726" y="0"/>
                  </a:lnTo>
                  <a:lnTo>
                    <a:pt x="4274726" y="2176239"/>
                  </a:lnTo>
                  <a:lnTo>
                    <a:pt x="0" y="2176239"/>
                  </a:lnTo>
                  <a:close/>
                </a:path>
              </a:pathLst>
            </a:custGeom>
            <a:solidFill>
              <a:srgbClr val="FF751F">
                <a:alpha val="28627"/>
              </a:srgbClr>
            </a:solidFill>
          </p:spPr>
          <p:txBody>
            <a:bodyPr/>
            <a:lstStyle/>
            <a:p>
              <a:endParaRPr lang="en-US"/>
            </a:p>
          </p:txBody>
        </p:sp>
        <p:sp>
          <p:nvSpPr>
            <p:cNvPr id="4" name="TextBox 4"/>
            <p:cNvSpPr txBox="1"/>
            <p:nvPr/>
          </p:nvSpPr>
          <p:spPr>
            <a:xfrm>
              <a:off x="0" y="95250"/>
              <a:ext cx="4274726" cy="2080989"/>
            </a:xfrm>
            <a:prstGeom prst="rect">
              <a:avLst/>
            </a:prstGeom>
          </p:spPr>
          <p:txBody>
            <a:bodyPr lIns="50800" tIns="50800" rIns="50800" bIns="50800" rtlCol="0" anchor="ctr"/>
            <a:lstStyle/>
            <a:p>
              <a:pPr algn="ctr">
                <a:lnSpc>
                  <a:spcPts val="1620"/>
                </a:lnSpc>
              </a:pPr>
              <a:endParaRPr/>
            </a:p>
          </p:txBody>
        </p:sp>
      </p:grpSp>
      <p:sp>
        <p:nvSpPr>
          <p:cNvPr id="5" name="Freeform 5"/>
          <p:cNvSpPr/>
          <p:nvPr/>
        </p:nvSpPr>
        <p:spPr>
          <a:xfrm>
            <a:off x="2824385" y="2291341"/>
            <a:ext cx="5262073" cy="5262073"/>
          </a:xfrm>
          <a:custGeom>
            <a:avLst/>
            <a:gdLst/>
            <a:ahLst/>
            <a:cxnLst/>
            <a:rect l="l" t="t" r="r" b="b"/>
            <a:pathLst>
              <a:path w="5262073" h="5262073">
                <a:moveTo>
                  <a:pt x="0" y="0"/>
                </a:moveTo>
                <a:lnTo>
                  <a:pt x="5262073" y="0"/>
                </a:lnTo>
                <a:lnTo>
                  <a:pt x="5262073" y="5262073"/>
                </a:lnTo>
                <a:lnTo>
                  <a:pt x="0" y="5262073"/>
                </a:lnTo>
                <a:lnTo>
                  <a:pt x="0" y="0"/>
                </a:lnTo>
                <a:close/>
              </a:path>
            </a:pathLst>
          </a:custGeom>
          <a:blipFill>
            <a:blip>
              <a:extLst>
                <a:ext uri="{96DAC541-7B7A-43D3-8B79-37D633B846F1}">
                  <asvg:svgBlip xmlns:asvg="http://schemas.microsoft.com/office/drawing/2016/SVG/main" r:embed="rId2"/>
                </a:ext>
              </a:extLst>
            </a:blip>
            <a:stretch>
              <a:fillRect/>
            </a:stretch>
          </a:blipFill>
          <a:ln w="95250" cap="sq">
            <a:solidFill>
              <a:srgbClr val="000000"/>
            </a:solidFill>
            <a:prstDash val="solid"/>
            <a:miter/>
          </a:ln>
        </p:spPr>
        <p:txBody>
          <a:bodyPr/>
          <a:lstStyle/>
          <a:p>
            <a:endParaRPr lang="en-US"/>
          </a:p>
        </p:txBody>
      </p:sp>
      <p:sp>
        <p:nvSpPr>
          <p:cNvPr id="6" name="TextBox 6"/>
          <p:cNvSpPr txBox="1"/>
          <p:nvPr/>
        </p:nvSpPr>
        <p:spPr>
          <a:xfrm>
            <a:off x="8527634" y="2215141"/>
            <a:ext cx="5612706" cy="762000"/>
          </a:xfrm>
          <a:prstGeom prst="rect">
            <a:avLst/>
          </a:prstGeom>
        </p:spPr>
        <p:txBody>
          <a:bodyPr lIns="0" tIns="0" rIns="0" bIns="0" rtlCol="0" anchor="t">
            <a:spAutoFit/>
          </a:bodyPr>
          <a:lstStyle/>
          <a:p>
            <a:pPr algn="ctr">
              <a:lnSpc>
                <a:spcPts val="6299"/>
              </a:lnSpc>
              <a:spcBef>
                <a:spcPct val="0"/>
              </a:spcBef>
            </a:pPr>
            <a:r>
              <a:rPr lang="en-US" sz="4500" b="1">
                <a:solidFill>
                  <a:srgbClr val="000000"/>
                </a:solidFill>
                <a:latin typeface="Montserrat Bold"/>
                <a:ea typeface="Montserrat Bold"/>
                <a:cs typeface="Montserrat Bold"/>
                <a:sym typeface="Montserrat Bold"/>
              </a:rPr>
              <a:t>Debrief Discussion</a:t>
            </a:r>
          </a:p>
        </p:txBody>
      </p:sp>
      <p:sp>
        <p:nvSpPr>
          <p:cNvPr id="7" name="TextBox 7"/>
          <p:cNvSpPr txBox="1"/>
          <p:nvPr/>
        </p:nvSpPr>
        <p:spPr>
          <a:xfrm>
            <a:off x="8527634" y="2919991"/>
            <a:ext cx="7393382" cy="5033646"/>
          </a:xfrm>
          <a:prstGeom prst="rect">
            <a:avLst/>
          </a:prstGeom>
        </p:spPr>
        <p:txBody>
          <a:bodyPr lIns="0" tIns="0" rIns="0" bIns="0" rtlCol="0" anchor="t">
            <a:spAutoFit/>
          </a:bodyPr>
          <a:lstStyle/>
          <a:p>
            <a:pPr marL="690872" lvl="1" indent="-345436" algn="l">
              <a:lnSpc>
                <a:spcPts val="4479"/>
              </a:lnSpc>
              <a:buFont typeface="Arial"/>
              <a:buChar char="•"/>
            </a:pPr>
            <a:r>
              <a:rPr lang="en-US" sz="3199">
                <a:solidFill>
                  <a:srgbClr val="000000"/>
                </a:solidFill>
                <a:latin typeface="Montserrat"/>
                <a:ea typeface="Montserrat"/>
                <a:cs typeface="Montserrat"/>
                <a:sym typeface="Montserrat"/>
              </a:rPr>
              <a:t>Which processes took the longest steps?</a:t>
            </a:r>
          </a:p>
          <a:p>
            <a:pPr marL="690872" lvl="1" indent="-345436" algn="l">
              <a:lnSpc>
                <a:spcPts val="4479"/>
              </a:lnSpc>
              <a:buFont typeface="Arial"/>
              <a:buChar char="•"/>
            </a:pPr>
            <a:r>
              <a:rPr lang="en-US" sz="3199">
                <a:solidFill>
                  <a:srgbClr val="000000"/>
                </a:solidFill>
                <a:latin typeface="Montserrat"/>
                <a:ea typeface="Montserrat"/>
                <a:cs typeface="Montserrat"/>
                <a:sym typeface="Montserrat"/>
              </a:rPr>
              <a:t>What steps were unnecessary?</a:t>
            </a:r>
          </a:p>
          <a:p>
            <a:pPr marL="690872" lvl="1" indent="-345436" algn="l">
              <a:lnSpc>
                <a:spcPts val="4479"/>
              </a:lnSpc>
              <a:buFont typeface="Arial"/>
              <a:buChar char="•"/>
            </a:pPr>
            <a:r>
              <a:rPr lang="en-US" sz="3199">
                <a:solidFill>
                  <a:srgbClr val="000000"/>
                </a:solidFill>
                <a:latin typeface="Montserrat"/>
                <a:ea typeface="Montserrat"/>
                <a:cs typeface="Montserrat"/>
                <a:sym typeface="Montserrat"/>
              </a:rPr>
              <a:t>Where were the main breakdowns?</a:t>
            </a:r>
          </a:p>
          <a:p>
            <a:pPr marL="690872" lvl="1" indent="-345436" algn="l">
              <a:lnSpc>
                <a:spcPts val="4479"/>
              </a:lnSpc>
              <a:buFont typeface="Arial"/>
              <a:buChar char="•"/>
            </a:pPr>
            <a:r>
              <a:rPr lang="en-US" sz="3199">
                <a:solidFill>
                  <a:srgbClr val="000000"/>
                </a:solidFill>
                <a:latin typeface="Montserrat"/>
                <a:ea typeface="Montserrat"/>
                <a:cs typeface="Montserrat"/>
                <a:sym typeface="Montserrat"/>
              </a:rPr>
              <a:t>What practical solutions did your group suggest?</a:t>
            </a:r>
          </a:p>
          <a:p>
            <a:pPr marL="690872" lvl="1" indent="-345436" algn="l">
              <a:lnSpc>
                <a:spcPts val="4479"/>
              </a:lnSpc>
              <a:buFont typeface="Arial"/>
              <a:buChar char="•"/>
            </a:pPr>
            <a:r>
              <a:rPr lang="en-US" sz="3199">
                <a:solidFill>
                  <a:srgbClr val="000000"/>
                </a:solidFill>
                <a:latin typeface="Montserrat"/>
                <a:ea typeface="Montserrat"/>
                <a:cs typeface="Montserrat"/>
                <a:sym typeface="Montserrat"/>
              </a:rPr>
              <a:t>What can be implemented immediately?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59252" cy="8229600"/>
            <a:chOff x="0" y="0"/>
            <a:chExt cx="4282272" cy="2167467"/>
          </a:xfrm>
        </p:grpSpPr>
        <p:sp>
          <p:nvSpPr>
            <p:cNvPr id="3" name="Freeform 3"/>
            <p:cNvSpPr/>
            <p:nvPr/>
          </p:nvSpPr>
          <p:spPr>
            <a:xfrm>
              <a:off x="0" y="0"/>
              <a:ext cx="4282272" cy="2167467"/>
            </a:xfrm>
            <a:custGeom>
              <a:avLst/>
              <a:gdLst/>
              <a:ahLst/>
              <a:cxnLst/>
              <a:rect l="l" t="t" r="r" b="b"/>
              <a:pathLst>
                <a:path w="4282272" h="2167467">
                  <a:moveTo>
                    <a:pt x="0" y="0"/>
                  </a:moveTo>
                  <a:lnTo>
                    <a:pt x="4282272" y="0"/>
                  </a:lnTo>
                  <a:lnTo>
                    <a:pt x="4282272" y="2167467"/>
                  </a:lnTo>
                  <a:lnTo>
                    <a:pt x="0" y="2167467"/>
                  </a:lnTo>
                  <a:close/>
                </a:path>
              </a:pathLst>
            </a:custGeom>
            <a:solidFill>
              <a:srgbClr val="FF751F">
                <a:alpha val="35686"/>
              </a:srgbClr>
            </a:solidFill>
          </p:spPr>
          <p:txBody>
            <a:bodyPr/>
            <a:lstStyle/>
            <a:p>
              <a:endParaRPr lang="en-US"/>
            </a:p>
          </p:txBody>
        </p:sp>
        <p:sp>
          <p:nvSpPr>
            <p:cNvPr id="4" name="TextBox 4"/>
            <p:cNvSpPr txBox="1"/>
            <p:nvPr/>
          </p:nvSpPr>
          <p:spPr>
            <a:xfrm>
              <a:off x="0" y="-38100"/>
              <a:ext cx="4282272" cy="2205567"/>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6932776" y="2968552"/>
            <a:ext cx="8988574" cy="4321175"/>
          </a:xfrm>
          <a:prstGeom prst="rect">
            <a:avLst/>
          </a:prstGeom>
        </p:spPr>
        <p:txBody>
          <a:bodyPr lIns="0" tIns="0" rIns="0" bIns="0" rtlCol="0" anchor="t">
            <a:spAutoFit/>
          </a:bodyPr>
          <a:lstStyle/>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Visibility reveals inefficiencies</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Processes often grow complicated over time</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Small improvements = big impact</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Workflow discipline affects service quality</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Everyone has a role in improvement</a:t>
            </a:r>
          </a:p>
        </p:txBody>
      </p:sp>
      <p:sp>
        <p:nvSpPr>
          <p:cNvPr id="6" name="Freeform 6"/>
          <p:cNvSpPr/>
          <p:nvPr/>
        </p:nvSpPr>
        <p:spPr>
          <a:xfrm>
            <a:off x="2964770" y="2493235"/>
            <a:ext cx="3968006" cy="4796491"/>
          </a:xfrm>
          <a:custGeom>
            <a:avLst/>
            <a:gdLst/>
            <a:ahLst/>
            <a:cxnLst/>
            <a:rect l="l" t="t" r="r" b="b"/>
            <a:pathLst>
              <a:path w="3968006" h="4796491">
                <a:moveTo>
                  <a:pt x="0" y="0"/>
                </a:moveTo>
                <a:lnTo>
                  <a:pt x="3968006" y="0"/>
                </a:lnTo>
                <a:lnTo>
                  <a:pt x="3968006" y="4796492"/>
                </a:lnTo>
                <a:lnTo>
                  <a:pt x="0" y="4796492"/>
                </a:lnTo>
                <a:lnTo>
                  <a:pt x="0" y="0"/>
                </a:lnTo>
                <a:close/>
              </a:path>
            </a:pathLst>
          </a:custGeom>
          <a:blipFill>
            <a:blip>
              <a:extLst>
                <a:ext uri="{96DAC541-7B7A-43D3-8B79-37D633B846F1}">
                  <asvg:svgBlip xmlns:asvg="http://schemas.microsoft.com/office/drawing/2016/SVG/main" r:embed="rId2"/>
                </a:ext>
              </a:extLst>
            </a:blip>
            <a:stretch>
              <a:fillRect/>
            </a:stretch>
          </a:blipFill>
          <a:ln w="95250" cap="sq">
            <a:solidFill>
              <a:srgbClr val="000000"/>
            </a:solidFill>
            <a:prstDash val="solid"/>
            <a:miter/>
          </a:ln>
        </p:spPr>
        <p:txBody>
          <a:bodyPr/>
          <a:lstStyle/>
          <a:p>
            <a:endParaRPr lang="en-US"/>
          </a:p>
        </p:txBody>
      </p:sp>
      <p:sp>
        <p:nvSpPr>
          <p:cNvPr id="7" name="TextBox 7"/>
          <p:cNvSpPr txBox="1"/>
          <p:nvPr/>
        </p:nvSpPr>
        <p:spPr>
          <a:xfrm>
            <a:off x="7307163" y="2074135"/>
            <a:ext cx="6942237" cy="762000"/>
          </a:xfrm>
          <a:prstGeom prst="rect">
            <a:avLst/>
          </a:prstGeom>
        </p:spPr>
        <p:txBody>
          <a:bodyPr wrap="square" lIns="0" tIns="0" rIns="0" bIns="0" rtlCol="0" anchor="t">
            <a:spAutoFit/>
          </a:bodyPr>
          <a:lstStyle/>
          <a:p>
            <a:pPr algn="ctr">
              <a:lnSpc>
                <a:spcPts val="6299"/>
              </a:lnSpc>
              <a:spcBef>
                <a:spcPct val="0"/>
              </a:spcBef>
            </a:pPr>
            <a:r>
              <a:rPr lang="en-US" sz="4500" b="1" dirty="0">
                <a:solidFill>
                  <a:srgbClr val="000000"/>
                </a:solidFill>
                <a:latin typeface="Montserrat Bold"/>
                <a:ea typeface="Montserrat Bold"/>
                <a:cs typeface="Montserrat Bold"/>
                <a:sym typeface="Montserrat Bold"/>
              </a:rPr>
              <a:t>Key Insights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4081151"/>
            <a:ext cx="16230600" cy="3086100"/>
            <a:chOff x="0" y="0"/>
            <a:chExt cx="4274726" cy="812800"/>
          </a:xfrm>
        </p:grpSpPr>
        <p:sp>
          <p:nvSpPr>
            <p:cNvPr id="3" name="Freeform 3"/>
            <p:cNvSpPr/>
            <p:nvPr/>
          </p:nvSpPr>
          <p:spPr>
            <a:xfrm>
              <a:off x="0" y="0"/>
              <a:ext cx="4274726" cy="812800"/>
            </a:xfrm>
            <a:custGeom>
              <a:avLst/>
              <a:gdLst/>
              <a:ahLst/>
              <a:cxnLst/>
              <a:rect l="l" t="t" r="r" b="b"/>
              <a:pathLst>
                <a:path w="4274726" h="812800">
                  <a:moveTo>
                    <a:pt x="0" y="0"/>
                  </a:moveTo>
                  <a:lnTo>
                    <a:pt x="4274726" y="0"/>
                  </a:lnTo>
                  <a:lnTo>
                    <a:pt x="4274726" y="812800"/>
                  </a:lnTo>
                  <a:lnTo>
                    <a:pt x="0" y="812800"/>
                  </a:lnTo>
                  <a:close/>
                </a:path>
              </a:pathLst>
            </a:custGeom>
            <a:solidFill>
              <a:srgbClr val="060B37"/>
            </a:solidFill>
          </p:spPr>
          <p:txBody>
            <a:bodyPr/>
            <a:lstStyle/>
            <a:p>
              <a:endParaRPr lang="en-US"/>
            </a:p>
          </p:txBody>
        </p:sp>
        <p:sp>
          <p:nvSpPr>
            <p:cNvPr id="4" name="TextBox 4"/>
            <p:cNvSpPr txBox="1"/>
            <p:nvPr/>
          </p:nvSpPr>
          <p:spPr>
            <a:xfrm>
              <a:off x="0" y="-76200"/>
              <a:ext cx="4274726" cy="889000"/>
            </a:xfrm>
            <a:prstGeom prst="rect">
              <a:avLst/>
            </a:prstGeom>
          </p:spPr>
          <p:txBody>
            <a:bodyPr lIns="50800" tIns="50800" rIns="50800" bIns="50800" rtlCol="0" anchor="ctr"/>
            <a:lstStyle/>
            <a:p>
              <a:pPr algn="ctr">
                <a:lnSpc>
                  <a:spcPts val="6299"/>
                </a:lnSpc>
              </a:pPr>
              <a:r>
                <a:rPr lang="en-US" sz="4499">
                  <a:solidFill>
                    <a:srgbClr val="FFFFFF"/>
                  </a:solidFill>
                  <a:latin typeface="Montserrat"/>
                  <a:ea typeface="Montserrat"/>
                  <a:cs typeface="Montserrat"/>
                  <a:sym typeface="Montserrat"/>
                </a:rPr>
                <a:t>Efficiency is not about working harder; it is about creating processes that allow us to work smarter, faster, and with less stress.</a:t>
              </a:r>
            </a:p>
          </p:txBody>
        </p:sp>
      </p:grpSp>
      <p:sp>
        <p:nvSpPr>
          <p:cNvPr id="5" name="TextBox 5"/>
          <p:cNvSpPr txBox="1"/>
          <p:nvPr/>
        </p:nvSpPr>
        <p:spPr>
          <a:xfrm>
            <a:off x="1028700" y="952500"/>
            <a:ext cx="4064099" cy="752477"/>
          </a:xfrm>
          <a:prstGeom prst="rect">
            <a:avLst/>
          </a:prstGeom>
        </p:spPr>
        <p:txBody>
          <a:bodyPr lIns="0" tIns="0" rIns="0" bIns="0" rtlCol="0" anchor="t">
            <a:spAutoFit/>
          </a:bodyPr>
          <a:lstStyle/>
          <a:p>
            <a:pPr algn="ctr">
              <a:lnSpc>
                <a:spcPts val="6299"/>
              </a:lnSpc>
              <a:spcBef>
                <a:spcPct val="0"/>
              </a:spcBef>
            </a:pPr>
            <a:r>
              <a:rPr lang="en-US" sz="4499" b="1">
                <a:solidFill>
                  <a:srgbClr val="000000"/>
                </a:solidFill>
                <a:latin typeface="Montserrat Bold"/>
                <a:ea typeface="Montserrat Bold"/>
                <a:cs typeface="Montserrat Bold"/>
                <a:sym typeface="Montserrat Bold"/>
              </a:rPr>
              <a:t>Session Close</a:t>
            </a:r>
          </a:p>
        </p:txBody>
      </p:sp>
      <p:sp>
        <p:nvSpPr>
          <p:cNvPr id="6" name="TextBox 6"/>
          <p:cNvSpPr txBox="1"/>
          <p:nvPr/>
        </p:nvSpPr>
        <p:spPr>
          <a:xfrm>
            <a:off x="1028700" y="2690997"/>
            <a:ext cx="4533900" cy="582147"/>
          </a:xfrm>
          <a:prstGeom prst="rect">
            <a:avLst/>
          </a:prstGeom>
        </p:spPr>
        <p:txBody>
          <a:bodyPr wrap="square" lIns="0" tIns="0" rIns="0" bIns="0" rtlCol="0" anchor="t">
            <a:spAutoFit/>
          </a:bodyPr>
          <a:lstStyle/>
          <a:p>
            <a:pPr algn="ctr">
              <a:lnSpc>
                <a:spcPts val="4899"/>
              </a:lnSpc>
              <a:spcBef>
                <a:spcPct val="0"/>
              </a:spcBef>
            </a:pPr>
            <a:r>
              <a:rPr lang="en-US" sz="3499" dirty="0">
                <a:solidFill>
                  <a:srgbClr val="000000"/>
                </a:solidFill>
                <a:latin typeface="Montserrat"/>
                <a:ea typeface="Montserrat"/>
                <a:cs typeface="Montserrat"/>
                <a:sym typeface="Montserrat"/>
              </a:rPr>
              <a:t>Core Message: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77892" y="666821"/>
            <a:ext cx="16932217" cy="8953357"/>
          </a:xfrm>
          <a:custGeom>
            <a:avLst/>
            <a:gdLst/>
            <a:ahLst/>
            <a:cxnLst/>
            <a:rect l="l" t="t" r="r" b="b"/>
            <a:pathLst>
              <a:path w="16932217" h="8953357">
                <a:moveTo>
                  <a:pt x="0" y="0"/>
                </a:moveTo>
                <a:lnTo>
                  <a:pt x="16932216" y="0"/>
                </a:lnTo>
                <a:lnTo>
                  <a:pt x="16932216" y="8953358"/>
                </a:lnTo>
                <a:lnTo>
                  <a:pt x="0" y="8953358"/>
                </a:lnTo>
                <a:lnTo>
                  <a:pt x="0" y="0"/>
                </a:lnTo>
                <a:close/>
              </a:path>
            </a:pathLst>
          </a:custGeom>
          <a:blipFill>
            <a:blip r:embed="rId2"/>
            <a:stretch>
              <a:fillRect t="-12923" b="-12923"/>
            </a:stretch>
          </a:blipFill>
        </p:spPr>
        <p:txBody>
          <a:bodyPr/>
          <a:lstStyle/>
          <a:p>
            <a:endParaRPr lang="en-US"/>
          </a:p>
        </p:txBody>
      </p:sp>
      <p:sp>
        <p:nvSpPr>
          <p:cNvPr id="3" name="TextBox 3"/>
          <p:cNvSpPr txBox="1"/>
          <p:nvPr/>
        </p:nvSpPr>
        <p:spPr>
          <a:xfrm>
            <a:off x="1959761" y="3813083"/>
            <a:ext cx="5573635" cy="2408648"/>
          </a:xfrm>
          <a:prstGeom prst="rect">
            <a:avLst/>
          </a:prstGeom>
        </p:spPr>
        <p:txBody>
          <a:bodyPr lIns="0" tIns="0" rIns="0" bIns="0" rtlCol="0" anchor="t">
            <a:spAutoFit/>
          </a:bodyPr>
          <a:lstStyle/>
          <a:p>
            <a:pPr algn="ctr">
              <a:lnSpc>
                <a:spcPts val="9781"/>
              </a:lnSpc>
              <a:spcBef>
                <a:spcPct val="0"/>
              </a:spcBef>
            </a:pPr>
            <a:r>
              <a:rPr lang="en-US" sz="6986">
                <a:solidFill>
                  <a:srgbClr val="000000"/>
                </a:solidFill>
                <a:latin typeface="Fredoka"/>
                <a:ea typeface="Fredoka"/>
                <a:cs typeface="Fredoka"/>
                <a:sym typeface="Fredoka"/>
              </a:rPr>
              <a:t>Comments? Questions?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Freeform 2"/>
          <p:cNvSpPr/>
          <p:nvPr/>
        </p:nvSpPr>
        <p:spPr>
          <a:xfrm>
            <a:off x="28805"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44999"/>
            </a:blip>
            <a:stretch>
              <a:fillRect t="-9313" b="-9313"/>
            </a:stretch>
          </a:blipFill>
        </p:spPr>
        <p:txBody>
          <a:bodyPr/>
          <a:lstStyle/>
          <a:p>
            <a:endParaRPr lang="en-US"/>
          </a:p>
        </p:txBody>
      </p:sp>
      <p:grpSp>
        <p:nvGrpSpPr>
          <p:cNvPr id="3" name="Group 3"/>
          <p:cNvGrpSpPr/>
          <p:nvPr/>
        </p:nvGrpSpPr>
        <p:grpSpPr>
          <a:xfrm>
            <a:off x="1846727" y="3169581"/>
            <a:ext cx="14614057" cy="4093900"/>
            <a:chOff x="0" y="0"/>
            <a:chExt cx="3848970" cy="1078229"/>
          </a:xfrm>
        </p:grpSpPr>
        <p:sp>
          <p:nvSpPr>
            <p:cNvPr id="4" name="Freeform 4"/>
            <p:cNvSpPr/>
            <p:nvPr/>
          </p:nvSpPr>
          <p:spPr>
            <a:xfrm>
              <a:off x="0" y="0"/>
              <a:ext cx="3848970" cy="1078229"/>
            </a:xfrm>
            <a:custGeom>
              <a:avLst/>
              <a:gdLst/>
              <a:ahLst/>
              <a:cxnLst/>
              <a:rect l="l" t="t" r="r" b="b"/>
              <a:pathLst>
                <a:path w="3848970" h="1078229">
                  <a:moveTo>
                    <a:pt x="27018" y="0"/>
                  </a:moveTo>
                  <a:lnTo>
                    <a:pt x="3821952" y="0"/>
                  </a:lnTo>
                  <a:cubicBezTo>
                    <a:pt x="3829117" y="0"/>
                    <a:pt x="3835989" y="2846"/>
                    <a:pt x="3841056" y="7913"/>
                  </a:cubicBezTo>
                  <a:cubicBezTo>
                    <a:pt x="3846123" y="12980"/>
                    <a:pt x="3848970" y="19852"/>
                    <a:pt x="3848970" y="27018"/>
                  </a:cubicBezTo>
                  <a:lnTo>
                    <a:pt x="3848970" y="1051211"/>
                  </a:lnTo>
                  <a:cubicBezTo>
                    <a:pt x="3848970" y="1058377"/>
                    <a:pt x="3846123" y="1065249"/>
                    <a:pt x="3841056" y="1070316"/>
                  </a:cubicBezTo>
                  <a:cubicBezTo>
                    <a:pt x="3835989" y="1075382"/>
                    <a:pt x="3829117" y="1078229"/>
                    <a:pt x="3821952" y="1078229"/>
                  </a:cubicBezTo>
                  <a:lnTo>
                    <a:pt x="27018" y="1078229"/>
                  </a:lnTo>
                  <a:cubicBezTo>
                    <a:pt x="19852" y="1078229"/>
                    <a:pt x="12980" y="1075382"/>
                    <a:pt x="7913" y="1070316"/>
                  </a:cubicBezTo>
                  <a:cubicBezTo>
                    <a:pt x="2846" y="1065249"/>
                    <a:pt x="0" y="1058377"/>
                    <a:pt x="0" y="1051211"/>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5" name="TextBox 5"/>
            <p:cNvSpPr txBox="1"/>
            <p:nvPr/>
          </p:nvSpPr>
          <p:spPr>
            <a:xfrm>
              <a:off x="0" y="-47625"/>
              <a:ext cx="3848970" cy="1125854"/>
            </a:xfrm>
            <a:prstGeom prst="rect">
              <a:avLst/>
            </a:prstGeom>
          </p:spPr>
          <p:txBody>
            <a:bodyPr lIns="50800" tIns="50800" rIns="50800" bIns="50800" rtlCol="0" anchor="ctr"/>
            <a:lstStyle/>
            <a:p>
              <a:pPr algn="ctr">
                <a:lnSpc>
                  <a:spcPts val="2800"/>
                </a:lnSpc>
              </a:pPr>
              <a:endParaRPr/>
            </a:p>
          </p:txBody>
        </p:sp>
      </p:grpSp>
      <p:sp>
        <p:nvSpPr>
          <p:cNvPr id="6" name="AutoShape 6"/>
          <p:cNvSpPr/>
          <p:nvPr/>
        </p:nvSpPr>
        <p:spPr>
          <a:xfrm>
            <a:off x="2596081" y="6811578"/>
            <a:ext cx="3445933"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7" name="Group 7"/>
          <p:cNvGrpSpPr/>
          <p:nvPr/>
        </p:nvGrpSpPr>
        <p:grpSpPr>
          <a:xfrm>
            <a:off x="1827216" y="7412276"/>
            <a:ext cx="14614057" cy="492403"/>
            <a:chOff x="0" y="0"/>
            <a:chExt cx="3848970" cy="129686"/>
          </a:xfrm>
        </p:grpSpPr>
        <p:sp>
          <p:nvSpPr>
            <p:cNvPr id="8" name="Freeform 8"/>
            <p:cNvSpPr/>
            <p:nvPr/>
          </p:nvSpPr>
          <p:spPr>
            <a:xfrm>
              <a:off x="0" y="0"/>
              <a:ext cx="3848970" cy="129686"/>
            </a:xfrm>
            <a:custGeom>
              <a:avLst/>
              <a:gdLst/>
              <a:ahLst/>
              <a:cxnLst/>
              <a:rect l="l" t="t" r="r" b="b"/>
              <a:pathLst>
                <a:path w="3848970" h="129686">
                  <a:moveTo>
                    <a:pt x="27018" y="0"/>
                  </a:moveTo>
                  <a:lnTo>
                    <a:pt x="3821952" y="0"/>
                  </a:lnTo>
                  <a:cubicBezTo>
                    <a:pt x="3829117" y="0"/>
                    <a:pt x="3835989" y="2846"/>
                    <a:pt x="3841056" y="7913"/>
                  </a:cubicBezTo>
                  <a:cubicBezTo>
                    <a:pt x="3846123" y="12980"/>
                    <a:pt x="3848970" y="19852"/>
                    <a:pt x="3848970" y="27018"/>
                  </a:cubicBezTo>
                  <a:lnTo>
                    <a:pt x="3848970" y="102669"/>
                  </a:lnTo>
                  <a:cubicBezTo>
                    <a:pt x="3848970" y="109834"/>
                    <a:pt x="3846123" y="116706"/>
                    <a:pt x="3841056" y="121773"/>
                  </a:cubicBezTo>
                  <a:cubicBezTo>
                    <a:pt x="3835989" y="126840"/>
                    <a:pt x="3829117" y="129686"/>
                    <a:pt x="3821952" y="129686"/>
                  </a:cubicBezTo>
                  <a:lnTo>
                    <a:pt x="27018" y="129686"/>
                  </a:lnTo>
                  <a:cubicBezTo>
                    <a:pt x="19852" y="129686"/>
                    <a:pt x="12980" y="126840"/>
                    <a:pt x="7913" y="121773"/>
                  </a:cubicBezTo>
                  <a:cubicBezTo>
                    <a:pt x="2846" y="116706"/>
                    <a:pt x="0" y="109834"/>
                    <a:pt x="0" y="102669"/>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9" name="TextBox 9"/>
            <p:cNvSpPr txBox="1"/>
            <p:nvPr/>
          </p:nvSpPr>
          <p:spPr>
            <a:xfrm>
              <a:off x="0" y="-47625"/>
              <a:ext cx="3848970" cy="177311"/>
            </a:xfrm>
            <a:prstGeom prst="rect">
              <a:avLst/>
            </a:prstGeom>
          </p:spPr>
          <p:txBody>
            <a:bodyPr lIns="50800" tIns="50800" rIns="50800" bIns="50800" rtlCol="0" anchor="ctr"/>
            <a:lstStyle/>
            <a:p>
              <a:pPr algn="ctr">
                <a:lnSpc>
                  <a:spcPts val="2800"/>
                </a:lnSpc>
              </a:pPr>
              <a:endParaRPr/>
            </a:p>
          </p:txBody>
        </p:sp>
      </p:grpSp>
      <p:sp>
        <p:nvSpPr>
          <p:cNvPr id="10" name="TextBox 10"/>
          <p:cNvSpPr txBox="1"/>
          <p:nvPr/>
        </p:nvSpPr>
        <p:spPr>
          <a:xfrm>
            <a:off x="2546697" y="4479578"/>
            <a:ext cx="13272099" cy="1413511"/>
          </a:xfrm>
          <a:prstGeom prst="rect">
            <a:avLst/>
          </a:prstGeom>
        </p:spPr>
        <p:txBody>
          <a:bodyPr lIns="0" tIns="0" rIns="0" bIns="0" rtlCol="0" anchor="t">
            <a:spAutoFit/>
          </a:bodyPr>
          <a:lstStyle/>
          <a:p>
            <a:pPr algn="l">
              <a:lnSpc>
                <a:spcPts val="5400"/>
              </a:lnSpc>
            </a:pPr>
            <a:r>
              <a:rPr lang="en-US" sz="5400" b="1" spc="-297" dirty="0">
                <a:solidFill>
                  <a:srgbClr val="FFFFFF"/>
                </a:solidFill>
                <a:latin typeface="Montserrat Bold"/>
                <a:ea typeface="Montserrat Bold"/>
                <a:cs typeface="Montserrat Bold"/>
                <a:sym typeface="Montserrat Bold"/>
              </a:rPr>
              <a:t>Time &amp; Priority Management in a Research Environment</a:t>
            </a:r>
          </a:p>
        </p:txBody>
      </p:sp>
      <p:sp>
        <p:nvSpPr>
          <p:cNvPr id="11" name="TextBox 11"/>
          <p:cNvSpPr txBox="1"/>
          <p:nvPr/>
        </p:nvSpPr>
        <p:spPr>
          <a:xfrm>
            <a:off x="2596081" y="3513425"/>
            <a:ext cx="4361213" cy="580391"/>
          </a:xfrm>
          <a:prstGeom prst="rect">
            <a:avLst/>
          </a:prstGeom>
        </p:spPr>
        <p:txBody>
          <a:bodyPr lIns="0" tIns="0" rIns="0" bIns="0" rtlCol="0" anchor="t">
            <a:spAutoFit/>
          </a:bodyPr>
          <a:lstStyle/>
          <a:p>
            <a:pPr algn="l">
              <a:lnSpc>
                <a:spcPts val="4759"/>
              </a:lnSpc>
            </a:pPr>
            <a:r>
              <a:rPr lang="en-US" sz="3399">
                <a:solidFill>
                  <a:srgbClr val="FFFFFF"/>
                </a:solidFill>
                <a:latin typeface="Montserrat"/>
                <a:ea typeface="Montserrat"/>
                <a:cs typeface="Montserrat"/>
                <a:sym typeface="Montserrat"/>
              </a:rPr>
              <a:t>Module Three</a:t>
            </a:r>
          </a:p>
        </p:txBody>
      </p:sp>
      <p:sp>
        <p:nvSpPr>
          <p:cNvPr id="12" name="Freeform 12"/>
          <p:cNvSpPr/>
          <p:nvPr/>
        </p:nvSpPr>
        <p:spPr>
          <a:xfrm>
            <a:off x="13921957" y="8787460"/>
            <a:ext cx="1640564" cy="967655"/>
          </a:xfrm>
          <a:custGeom>
            <a:avLst/>
            <a:gdLst/>
            <a:ahLst/>
            <a:cxnLst/>
            <a:rect l="l" t="t" r="r" b="b"/>
            <a:pathLst>
              <a:path w="1640564" h="967655">
                <a:moveTo>
                  <a:pt x="0" y="0"/>
                </a:moveTo>
                <a:lnTo>
                  <a:pt x="1640564" y="0"/>
                </a:lnTo>
                <a:lnTo>
                  <a:pt x="1640564" y="967655"/>
                </a:lnTo>
                <a:lnTo>
                  <a:pt x="0" y="967655"/>
                </a:lnTo>
                <a:lnTo>
                  <a:pt x="0" y="0"/>
                </a:lnTo>
                <a:close/>
              </a:path>
            </a:pathLst>
          </a:custGeom>
          <a:blipFill>
            <a:blip r:embed="rId3"/>
            <a:stretch>
              <a:fillRect/>
            </a:stretch>
          </a:blipFill>
        </p:spPr>
        <p:txBody>
          <a:bodyPr/>
          <a:lstStyle/>
          <a:p>
            <a:endParaRPr lang="en-US"/>
          </a:p>
        </p:txBody>
      </p:sp>
      <p:sp>
        <p:nvSpPr>
          <p:cNvPr id="13" name="Freeform 13"/>
          <p:cNvSpPr/>
          <p:nvPr/>
        </p:nvSpPr>
        <p:spPr>
          <a:xfrm>
            <a:off x="15818796" y="8787460"/>
            <a:ext cx="1695442" cy="967655"/>
          </a:xfrm>
          <a:custGeom>
            <a:avLst/>
            <a:gdLst/>
            <a:ahLst/>
            <a:cxnLst/>
            <a:rect l="l" t="t" r="r" b="b"/>
            <a:pathLst>
              <a:path w="1695442" h="967655">
                <a:moveTo>
                  <a:pt x="0" y="0"/>
                </a:moveTo>
                <a:lnTo>
                  <a:pt x="1695442" y="0"/>
                </a:lnTo>
                <a:lnTo>
                  <a:pt x="1695442" y="967655"/>
                </a:lnTo>
                <a:lnTo>
                  <a:pt x="0" y="967655"/>
                </a:lnTo>
                <a:lnTo>
                  <a:pt x="0" y="0"/>
                </a:lnTo>
                <a:close/>
              </a:path>
            </a:pathLst>
          </a:custGeom>
          <a:blipFill>
            <a:blip r:embed="rId4"/>
            <a:stretch>
              <a:fillRect l="-8985" r="-16809"/>
            </a:stretch>
          </a:blipFill>
        </p:spPr>
        <p:txBody>
          <a:bodyPr/>
          <a:lstStyle/>
          <a:p>
            <a:endParaRPr lang="en-US"/>
          </a:p>
        </p:txBody>
      </p:sp>
      <p:sp>
        <p:nvSpPr>
          <p:cNvPr id="14" name="TextBox 14"/>
          <p:cNvSpPr txBox="1"/>
          <p:nvPr/>
        </p:nvSpPr>
        <p:spPr>
          <a:xfrm>
            <a:off x="2596081" y="6145501"/>
            <a:ext cx="10624400" cy="850900"/>
          </a:xfrm>
          <a:prstGeom prst="rect">
            <a:avLst/>
          </a:prstGeom>
        </p:spPr>
        <p:txBody>
          <a:bodyPr lIns="0" tIns="0" rIns="0" bIns="0" rtlCol="0" anchor="t">
            <a:spAutoFit/>
          </a:bodyPr>
          <a:lstStyle/>
          <a:p>
            <a:pPr algn="l">
              <a:lnSpc>
                <a:spcPts val="3499"/>
              </a:lnSpc>
              <a:spcBef>
                <a:spcPct val="0"/>
              </a:spcBef>
            </a:pPr>
            <a:r>
              <a:rPr lang="en-US" sz="2499" i="1">
                <a:solidFill>
                  <a:srgbClr val="FFFFFF"/>
                </a:solidFill>
                <a:latin typeface="Montserrat Italics"/>
                <a:ea typeface="Montserrat Italics"/>
                <a:cs typeface="Montserrat Italics"/>
                <a:sym typeface="Montserrat Italics"/>
              </a:rPr>
              <a:t>Managing Multiple Demands in a Research Environment</a:t>
            </a:r>
          </a:p>
          <a:p>
            <a:pPr algn="l">
              <a:lnSpc>
                <a:spcPts val="3499"/>
              </a:lnSpc>
              <a:spcBef>
                <a:spcPct val="0"/>
              </a:spcBef>
            </a:pPr>
            <a:endParaRPr lang="en-US" sz="2499" i="1">
              <a:solidFill>
                <a:srgbClr val="FFFFFF"/>
              </a:solidFill>
              <a:latin typeface="Montserrat Italics"/>
              <a:ea typeface="Montserrat Italics"/>
              <a:cs typeface="Montserrat Italics"/>
              <a:sym typeface="Montserrat Italic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2"/>
          <p:cNvSpPr txBox="1"/>
          <p:nvPr/>
        </p:nvSpPr>
        <p:spPr>
          <a:xfrm>
            <a:off x="1590727" y="1775652"/>
            <a:ext cx="16204406" cy="5524183"/>
          </a:xfrm>
          <a:prstGeom prst="rect">
            <a:avLst/>
          </a:prstGeom>
        </p:spPr>
        <p:txBody>
          <a:bodyPr lIns="0" tIns="0" rIns="0" bIns="0" rtlCol="0" anchor="t">
            <a:spAutoFit/>
          </a:bodyPr>
          <a:lstStyle/>
          <a:p>
            <a:pPr algn="l">
              <a:lnSpc>
                <a:spcPts val="3954"/>
              </a:lnSpc>
              <a:spcBef>
                <a:spcPct val="0"/>
              </a:spcBef>
            </a:pPr>
            <a:endParaRPr/>
          </a:p>
          <a:p>
            <a:pPr algn="l">
              <a:lnSpc>
                <a:spcPts val="3954"/>
              </a:lnSpc>
              <a:spcBef>
                <a:spcPct val="0"/>
              </a:spcBef>
            </a:pPr>
            <a:r>
              <a:rPr lang="en-US" sz="3499">
                <a:solidFill>
                  <a:srgbClr val="FFFFFF"/>
                </a:solidFill>
                <a:latin typeface="Montserrat"/>
                <a:ea typeface="Montserrat"/>
                <a:cs typeface="Montserrat"/>
                <a:sym typeface="Montserrat"/>
              </a:rPr>
              <a:t>Managing multiple simultaneous projects</a:t>
            </a:r>
          </a:p>
          <a:p>
            <a:pPr algn="l">
              <a:lnSpc>
                <a:spcPts val="3954"/>
              </a:lnSpc>
              <a:spcBef>
                <a:spcPct val="0"/>
              </a:spcBef>
            </a:pPr>
            <a:endParaRPr lang="en-US" sz="3499">
              <a:solidFill>
                <a:srgbClr val="FFFFFF"/>
              </a:solidFill>
              <a:latin typeface="Montserrat"/>
              <a:ea typeface="Montserrat"/>
              <a:cs typeface="Montserrat"/>
              <a:sym typeface="Montserrat"/>
            </a:endParaRPr>
          </a:p>
          <a:p>
            <a:pPr algn="l">
              <a:lnSpc>
                <a:spcPts val="3954"/>
              </a:lnSpc>
              <a:spcBef>
                <a:spcPct val="0"/>
              </a:spcBef>
            </a:pPr>
            <a:r>
              <a:rPr lang="en-US" sz="3499">
                <a:solidFill>
                  <a:srgbClr val="FFFFFF"/>
                </a:solidFill>
                <a:latin typeface="Montserrat"/>
                <a:ea typeface="Montserrat"/>
                <a:cs typeface="Montserrat"/>
                <a:sym typeface="Montserrat"/>
              </a:rPr>
              <a:t>Working with strict compliance and reporting requirements</a:t>
            </a:r>
          </a:p>
          <a:p>
            <a:pPr algn="l">
              <a:lnSpc>
                <a:spcPts val="3954"/>
              </a:lnSpc>
              <a:spcBef>
                <a:spcPct val="0"/>
              </a:spcBef>
            </a:pPr>
            <a:endParaRPr lang="en-US" sz="3499">
              <a:solidFill>
                <a:srgbClr val="FFFFFF"/>
              </a:solidFill>
              <a:latin typeface="Montserrat"/>
              <a:ea typeface="Montserrat"/>
              <a:cs typeface="Montserrat"/>
              <a:sym typeface="Montserrat"/>
            </a:endParaRPr>
          </a:p>
          <a:p>
            <a:pPr algn="l">
              <a:lnSpc>
                <a:spcPts val="3954"/>
              </a:lnSpc>
              <a:spcBef>
                <a:spcPct val="0"/>
              </a:spcBef>
            </a:pPr>
            <a:r>
              <a:rPr lang="en-US" sz="3499">
                <a:solidFill>
                  <a:srgbClr val="FFFFFF"/>
                </a:solidFill>
                <a:latin typeface="Montserrat"/>
                <a:ea typeface="Montserrat"/>
                <a:cs typeface="Montserrat"/>
                <a:sym typeface="Montserrat"/>
              </a:rPr>
              <a:t> Collaborating across departments and stakeholders</a:t>
            </a:r>
          </a:p>
          <a:p>
            <a:pPr algn="l">
              <a:lnSpc>
                <a:spcPts val="3954"/>
              </a:lnSpc>
              <a:spcBef>
                <a:spcPct val="0"/>
              </a:spcBef>
            </a:pPr>
            <a:endParaRPr lang="en-US" sz="3499">
              <a:solidFill>
                <a:srgbClr val="FFFFFF"/>
              </a:solidFill>
              <a:latin typeface="Montserrat"/>
              <a:ea typeface="Montserrat"/>
              <a:cs typeface="Montserrat"/>
              <a:sym typeface="Montserrat"/>
            </a:endParaRPr>
          </a:p>
          <a:p>
            <a:pPr algn="l">
              <a:lnSpc>
                <a:spcPts val="3954"/>
              </a:lnSpc>
              <a:spcBef>
                <a:spcPct val="0"/>
              </a:spcBef>
            </a:pPr>
            <a:r>
              <a:rPr lang="en-US" sz="3499">
                <a:solidFill>
                  <a:srgbClr val="FFFFFF"/>
                </a:solidFill>
                <a:latin typeface="Montserrat"/>
                <a:ea typeface="Montserrat"/>
                <a:cs typeface="Montserrat"/>
                <a:sym typeface="Montserrat"/>
              </a:rPr>
              <a:t> Handling unpredictable deadlines</a:t>
            </a:r>
          </a:p>
          <a:p>
            <a:pPr algn="l">
              <a:lnSpc>
                <a:spcPts val="3954"/>
              </a:lnSpc>
              <a:spcBef>
                <a:spcPct val="0"/>
              </a:spcBef>
            </a:pPr>
            <a:endParaRPr lang="en-US" sz="3499">
              <a:solidFill>
                <a:srgbClr val="FFFFFF"/>
              </a:solidFill>
              <a:latin typeface="Montserrat"/>
              <a:ea typeface="Montserrat"/>
              <a:cs typeface="Montserrat"/>
              <a:sym typeface="Montserrat"/>
            </a:endParaRPr>
          </a:p>
          <a:p>
            <a:pPr algn="l">
              <a:lnSpc>
                <a:spcPts val="3954"/>
              </a:lnSpc>
            </a:pPr>
            <a:r>
              <a:rPr lang="en-US" sz="3499">
                <a:solidFill>
                  <a:srgbClr val="FFFFFF"/>
                </a:solidFill>
                <a:latin typeface="Montserrat"/>
                <a:ea typeface="Montserrat"/>
                <a:cs typeface="Montserrat"/>
                <a:sym typeface="Montserrat"/>
              </a:rPr>
              <a:t> Maintaining high accuracy and credibility standards</a:t>
            </a:r>
          </a:p>
          <a:p>
            <a:pPr algn="l">
              <a:lnSpc>
                <a:spcPts val="4899"/>
              </a:lnSpc>
            </a:pPr>
            <a:endParaRPr lang="en-US" sz="3499">
              <a:solidFill>
                <a:srgbClr val="FFFFFF"/>
              </a:solidFill>
              <a:latin typeface="Montserrat"/>
              <a:ea typeface="Montserrat"/>
              <a:cs typeface="Montserrat"/>
              <a:sym typeface="Montserrat"/>
            </a:endParaRPr>
          </a:p>
        </p:txBody>
      </p:sp>
      <p:grpSp>
        <p:nvGrpSpPr>
          <p:cNvPr id="3" name="Group 3"/>
          <p:cNvGrpSpPr/>
          <p:nvPr/>
        </p:nvGrpSpPr>
        <p:grpSpPr>
          <a:xfrm>
            <a:off x="655286" y="2335515"/>
            <a:ext cx="746827" cy="552934"/>
            <a:chOff x="0" y="0"/>
            <a:chExt cx="6329607" cy="4686300"/>
          </a:xfrm>
        </p:grpSpPr>
        <p:sp>
          <p:nvSpPr>
            <p:cNvPr id="4" name="Freeform 4"/>
            <p:cNvSpPr/>
            <p:nvPr/>
          </p:nvSpPr>
          <p:spPr>
            <a:xfrm>
              <a:off x="0" y="0"/>
              <a:ext cx="6329608" cy="4686300"/>
            </a:xfrm>
            <a:custGeom>
              <a:avLst/>
              <a:gdLst/>
              <a:ahLst/>
              <a:cxnLst/>
              <a:rect l="l" t="t" r="r" b="b"/>
              <a:pathLst>
                <a:path w="6329608" h="4686300">
                  <a:moveTo>
                    <a:pt x="5883116" y="1074077"/>
                  </a:moveTo>
                  <a:cubicBezTo>
                    <a:pt x="4605334" y="1329781"/>
                    <a:pt x="3745402" y="2960068"/>
                    <a:pt x="3378226" y="3656259"/>
                  </a:cubicBezTo>
                  <a:cubicBezTo>
                    <a:pt x="3309579" y="3786386"/>
                    <a:pt x="3255378" y="3889158"/>
                    <a:pt x="3211642" y="3959340"/>
                  </a:cubicBezTo>
                  <a:cubicBezTo>
                    <a:pt x="2904069" y="4453061"/>
                    <a:pt x="2633463" y="4686300"/>
                    <a:pt x="2365872" y="4686300"/>
                  </a:cubicBezTo>
                  <a:cubicBezTo>
                    <a:pt x="2346080" y="4686300"/>
                    <a:pt x="2326345" y="4685049"/>
                    <a:pt x="2306553" y="4682489"/>
                  </a:cubicBezTo>
                  <a:cubicBezTo>
                    <a:pt x="2164198" y="4664233"/>
                    <a:pt x="1973045" y="4573633"/>
                    <a:pt x="1871071" y="4245926"/>
                  </a:cubicBezTo>
                  <a:cubicBezTo>
                    <a:pt x="1730308" y="3793553"/>
                    <a:pt x="1020580" y="2879364"/>
                    <a:pt x="542329" y="2741274"/>
                  </a:cubicBezTo>
                  <a:cubicBezTo>
                    <a:pt x="152232" y="2628664"/>
                    <a:pt x="-63888" y="2290607"/>
                    <a:pt x="16758" y="1919164"/>
                  </a:cubicBezTo>
                  <a:cubicBezTo>
                    <a:pt x="122942" y="1430164"/>
                    <a:pt x="620530" y="1231333"/>
                    <a:pt x="1034856" y="1292586"/>
                  </a:cubicBezTo>
                  <a:cubicBezTo>
                    <a:pt x="1481642" y="1358596"/>
                    <a:pt x="1944356" y="1812752"/>
                    <a:pt x="2214868" y="2146396"/>
                  </a:cubicBezTo>
                  <a:cubicBezTo>
                    <a:pt x="2266501" y="2210078"/>
                    <a:pt x="2364829" y="2206924"/>
                    <a:pt x="2410733" y="2138997"/>
                  </a:cubicBezTo>
                  <a:cubicBezTo>
                    <a:pt x="3409219" y="661501"/>
                    <a:pt x="4790387" y="41730"/>
                    <a:pt x="5244424" y="20718"/>
                  </a:cubicBezTo>
                  <a:lnTo>
                    <a:pt x="5244424" y="20661"/>
                  </a:lnTo>
                  <a:cubicBezTo>
                    <a:pt x="5562235" y="-17615"/>
                    <a:pt x="5802071" y="-2771"/>
                    <a:pt x="5977129" y="65705"/>
                  </a:cubicBezTo>
                  <a:cubicBezTo>
                    <a:pt x="6175675" y="143508"/>
                    <a:pt x="6302845" y="298660"/>
                    <a:pt x="6325936" y="491576"/>
                  </a:cubicBezTo>
                  <a:cubicBezTo>
                    <a:pt x="6358752" y="766617"/>
                    <a:pt x="6168395" y="1017033"/>
                    <a:pt x="5883116" y="1074077"/>
                  </a:cubicBezTo>
                  <a:close/>
                </a:path>
              </a:pathLst>
            </a:custGeom>
            <a:solidFill>
              <a:srgbClr val="FF2828"/>
            </a:solidFill>
          </p:spPr>
          <p:txBody>
            <a:bodyPr/>
            <a:lstStyle/>
            <a:p>
              <a:endParaRPr lang="en-US"/>
            </a:p>
          </p:txBody>
        </p:sp>
      </p:grpSp>
      <p:sp>
        <p:nvSpPr>
          <p:cNvPr id="5" name="TextBox 5"/>
          <p:cNvSpPr txBox="1"/>
          <p:nvPr/>
        </p:nvSpPr>
        <p:spPr>
          <a:xfrm>
            <a:off x="3493314" y="161224"/>
            <a:ext cx="11301372" cy="669926"/>
          </a:xfrm>
          <a:prstGeom prst="rect">
            <a:avLst/>
          </a:prstGeom>
        </p:spPr>
        <p:txBody>
          <a:bodyPr lIns="0" tIns="0" rIns="0" bIns="0" rtlCol="0" anchor="t">
            <a:spAutoFit/>
          </a:bodyPr>
          <a:lstStyle/>
          <a:p>
            <a:pPr algn="l">
              <a:lnSpc>
                <a:spcPts val="5599"/>
              </a:lnSpc>
              <a:spcBef>
                <a:spcPct val="0"/>
              </a:spcBef>
            </a:pPr>
            <a:r>
              <a:rPr lang="en-US" sz="3999" b="1">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Reality Check — IITA Work Environment</a:t>
            </a:r>
          </a:p>
        </p:txBody>
      </p:sp>
      <p:grpSp>
        <p:nvGrpSpPr>
          <p:cNvPr id="6" name="Group 6"/>
          <p:cNvGrpSpPr/>
          <p:nvPr/>
        </p:nvGrpSpPr>
        <p:grpSpPr>
          <a:xfrm>
            <a:off x="655286" y="3293633"/>
            <a:ext cx="746827" cy="552934"/>
            <a:chOff x="0" y="0"/>
            <a:chExt cx="6329607" cy="4686300"/>
          </a:xfrm>
        </p:grpSpPr>
        <p:sp>
          <p:nvSpPr>
            <p:cNvPr id="7" name="Freeform 7"/>
            <p:cNvSpPr/>
            <p:nvPr/>
          </p:nvSpPr>
          <p:spPr>
            <a:xfrm>
              <a:off x="0" y="0"/>
              <a:ext cx="6329608" cy="4686300"/>
            </a:xfrm>
            <a:custGeom>
              <a:avLst/>
              <a:gdLst/>
              <a:ahLst/>
              <a:cxnLst/>
              <a:rect l="l" t="t" r="r" b="b"/>
              <a:pathLst>
                <a:path w="6329608" h="4686300">
                  <a:moveTo>
                    <a:pt x="5883116" y="1074077"/>
                  </a:moveTo>
                  <a:cubicBezTo>
                    <a:pt x="4605334" y="1329781"/>
                    <a:pt x="3745402" y="2960068"/>
                    <a:pt x="3378226" y="3656259"/>
                  </a:cubicBezTo>
                  <a:cubicBezTo>
                    <a:pt x="3309579" y="3786386"/>
                    <a:pt x="3255378" y="3889158"/>
                    <a:pt x="3211642" y="3959340"/>
                  </a:cubicBezTo>
                  <a:cubicBezTo>
                    <a:pt x="2904069" y="4453061"/>
                    <a:pt x="2633463" y="4686300"/>
                    <a:pt x="2365872" y="4686300"/>
                  </a:cubicBezTo>
                  <a:cubicBezTo>
                    <a:pt x="2346080" y="4686300"/>
                    <a:pt x="2326345" y="4685049"/>
                    <a:pt x="2306553" y="4682489"/>
                  </a:cubicBezTo>
                  <a:cubicBezTo>
                    <a:pt x="2164198" y="4664233"/>
                    <a:pt x="1973045" y="4573633"/>
                    <a:pt x="1871071" y="4245926"/>
                  </a:cubicBezTo>
                  <a:cubicBezTo>
                    <a:pt x="1730308" y="3793553"/>
                    <a:pt x="1020580" y="2879364"/>
                    <a:pt x="542329" y="2741274"/>
                  </a:cubicBezTo>
                  <a:cubicBezTo>
                    <a:pt x="152232" y="2628664"/>
                    <a:pt x="-63888" y="2290607"/>
                    <a:pt x="16758" y="1919164"/>
                  </a:cubicBezTo>
                  <a:cubicBezTo>
                    <a:pt x="122942" y="1430164"/>
                    <a:pt x="620530" y="1231333"/>
                    <a:pt x="1034856" y="1292586"/>
                  </a:cubicBezTo>
                  <a:cubicBezTo>
                    <a:pt x="1481642" y="1358596"/>
                    <a:pt x="1944356" y="1812752"/>
                    <a:pt x="2214868" y="2146396"/>
                  </a:cubicBezTo>
                  <a:cubicBezTo>
                    <a:pt x="2266501" y="2210078"/>
                    <a:pt x="2364829" y="2206924"/>
                    <a:pt x="2410733" y="2138997"/>
                  </a:cubicBezTo>
                  <a:cubicBezTo>
                    <a:pt x="3409219" y="661501"/>
                    <a:pt x="4790387" y="41730"/>
                    <a:pt x="5244424" y="20718"/>
                  </a:cubicBezTo>
                  <a:lnTo>
                    <a:pt x="5244424" y="20661"/>
                  </a:lnTo>
                  <a:cubicBezTo>
                    <a:pt x="5562235" y="-17615"/>
                    <a:pt x="5802071" y="-2771"/>
                    <a:pt x="5977129" y="65705"/>
                  </a:cubicBezTo>
                  <a:cubicBezTo>
                    <a:pt x="6175675" y="143508"/>
                    <a:pt x="6302845" y="298660"/>
                    <a:pt x="6325936" y="491576"/>
                  </a:cubicBezTo>
                  <a:cubicBezTo>
                    <a:pt x="6358752" y="766617"/>
                    <a:pt x="6168395" y="1017033"/>
                    <a:pt x="5883116" y="1074077"/>
                  </a:cubicBezTo>
                  <a:close/>
                </a:path>
              </a:pathLst>
            </a:custGeom>
            <a:solidFill>
              <a:srgbClr val="FF2828"/>
            </a:solidFill>
          </p:spPr>
          <p:txBody>
            <a:bodyPr/>
            <a:lstStyle/>
            <a:p>
              <a:endParaRPr lang="en-US"/>
            </a:p>
          </p:txBody>
        </p:sp>
      </p:grpSp>
      <p:grpSp>
        <p:nvGrpSpPr>
          <p:cNvPr id="8" name="Group 8"/>
          <p:cNvGrpSpPr/>
          <p:nvPr/>
        </p:nvGrpSpPr>
        <p:grpSpPr>
          <a:xfrm>
            <a:off x="655286" y="4251751"/>
            <a:ext cx="746827" cy="552934"/>
            <a:chOff x="0" y="0"/>
            <a:chExt cx="6329607" cy="4686300"/>
          </a:xfrm>
        </p:grpSpPr>
        <p:sp>
          <p:nvSpPr>
            <p:cNvPr id="9" name="Freeform 9"/>
            <p:cNvSpPr/>
            <p:nvPr/>
          </p:nvSpPr>
          <p:spPr>
            <a:xfrm>
              <a:off x="0" y="0"/>
              <a:ext cx="6329608" cy="4686300"/>
            </a:xfrm>
            <a:custGeom>
              <a:avLst/>
              <a:gdLst/>
              <a:ahLst/>
              <a:cxnLst/>
              <a:rect l="l" t="t" r="r" b="b"/>
              <a:pathLst>
                <a:path w="6329608" h="4686300">
                  <a:moveTo>
                    <a:pt x="5883116" y="1074077"/>
                  </a:moveTo>
                  <a:cubicBezTo>
                    <a:pt x="4605334" y="1329781"/>
                    <a:pt x="3745402" y="2960068"/>
                    <a:pt x="3378226" y="3656259"/>
                  </a:cubicBezTo>
                  <a:cubicBezTo>
                    <a:pt x="3309579" y="3786386"/>
                    <a:pt x="3255378" y="3889158"/>
                    <a:pt x="3211642" y="3959340"/>
                  </a:cubicBezTo>
                  <a:cubicBezTo>
                    <a:pt x="2904069" y="4453061"/>
                    <a:pt x="2633463" y="4686300"/>
                    <a:pt x="2365872" y="4686300"/>
                  </a:cubicBezTo>
                  <a:cubicBezTo>
                    <a:pt x="2346080" y="4686300"/>
                    <a:pt x="2326345" y="4685049"/>
                    <a:pt x="2306553" y="4682489"/>
                  </a:cubicBezTo>
                  <a:cubicBezTo>
                    <a:pt x="2164198" y="4664233"/>
                    <a:pt x="1973045" y="4573633"/>
                    <a:pt x="1871071" y="4245926"/>
                  </a:cubicBezTo>
                  <a:cubicBezTo>
                    <a:pt x="1730308" y="3793553"/>
                    <a:pt x="1020580" y="2879364"/>
                    <a:pt x="542329" y="2741274"/>
                  </a:cubicBezTo>
                  <a:cubicBezTo>
                    <a:pt x="152232" y="2628664"/>
                    <a:pt x="-63888" y="2290607"/>
                    <a:pt x="16758" y="1919164"/>
                  </a:cubicBezTo>
                  <a:cubicBezTo>
                    <a:pt x="122942" y="1430164"/>
                    <a:pt x="620530" y="1231333"/>
                    <a:pt x="1034856" y="1292586"/>
                  </a:cubicBezTo>
                  <a:cubicBezTo>
                    <a:pt x="1481642" y="1358596"/>
                    <a:pt x="1944356" y="1812752"/>
                    <a:pt x="2214868" y="2146396"/>
                  </a:cubicBezTo>
                  <a:cubicBezTo>
                    <a:pt x="2266501" y="2210078"/>
                    <a:pt x="2364829" y="2206924"/>
                    <a:pt x="2410733" y="2138997"/>
                  </a:cubicBezTo>
                  <a:cubicBezTo>
                    <a:pt x="3409219" y="661501"/>
                    <a:pt x="4790387" y="41730"/>
                    <a:pt x="5244424" y="20718"/>
                  </a:cubicBezTo>
                  <a:lnTo>
                    <a:pt x="5244424" y="20661"/>
                  </a:lnTo>
                  <a:cubicBezTo>
                    <a:pt x="5562235" y="-17615"/>
                    <a:pt x="5802071" y="-2771"/>
                    <a:pt x="5977129" y="65705"/>
                  </a:cubicBezTo>
                  <a:cubicBezTo>
                    <a:pt x="6175675" y="143508"/>
                    <a:pt x="6302845" y="298660"/>
                    <a:pt x="6325936" y="491576"/>
                  </a:cubicBezTo>
                  <a:cubicBezTo>
                    <a:pt x="6358752" y="766617"/>
                    <a:pt x="6168395" y="1017033"/>
                    <a:pt x="5883116" y="1074077"/>
                  </a:cubicBezTo>
                  <a:close/>
                </a:path>
              </a:pathLst>
            </a:custGeom>
            <a:solidFill>
              <a:srgbClr val="FF2828"/>
            </a:solidFill>
          </p:spPr>
          <p:txBody>
            <a:bodyPr/>
            <a:lstStyle/>
            <a:p>
              <a:endParaRPr lang="en-US"/>
            </a:p>
          </p:txBody>
        </p:sp>
      </p:grpSp>
      <p:grpSp>
        <p:nvGrpSpPr>
          <p:cNvPr id="10" name="Group 10"/>
          <p:cNvGrpSpPr/>
          <p:nvPr/>
        </p:nvGrpSpPr>
        <p:grpSpPr>
          <a:xfrm>
            <a:off x="655286" y="5245587"/>
            <a:ext cx="746827" cy="552934"/>
            <a:chOff x="0" y="0"/>
            <a:chExt cx="6329607" cy="4686300"/>
          </a:xfrm>
        </p:grpSpPr>
        <p:sp>
          <p:nvSpPr>
            <p:cNvPr id="11" name="Freeform 11"/>
            <p:cNvSpPr/>
            <p:nvPr/>
          </p:nvSpPr>
          <p:spPr>
            <a:xfrm>
              <a:off x="0" y="0"/>
              <a:ext cx="6329608" cy="4686300"/>
            </a:xfrm>
            <a:custGeom>
              <a:avLst/>
              <a:gdLst/>
              <a:ahLst/>
              <a:cxnLst/>
              <a:rect l="l" t="t" r="r" b="b"/>
              <a:pathLst>
                <a:path w="6329608" h="4686300">
                  <a:moveTo>
                    <a:pt x="5883116" y="1074077"/>
                  </a:moveTo>
                  <a:cubicBezTo>
                    <a:pt x="4605334" y="1329781"/>
                    <a:pt x="3745402" y="2960068"/>
                    <a:pt x="3378226" y="3656259"/>
                  </a:cubicBezTo>
                  <a:cubicBezTo>
                    <a:pt x="3309579" y="3786386"/>
                    <a:pt x="3255378" y="3889158"/>
                    <a:pt x="3211642" y="3959340"/>
                  </a:cubicBezTo>
                  <a:cubicBezTo>
                    <a:pt x="2904069" y="4453061"/>
                    <a:pt x="2633463" y="4686300"/>
                    <a:pt x="2365872" y="4686300"/>
                  </a:cubicBezTo>
                  <a:cubicBezTo>
                    <a:pt x="2346080" y="4686300"/>
                    <a:pt x="2326345" y="4685049"/>
                    <a:pt x="2306553" y="4682489"/>
                  </a:cubicBezTo>
                  <a:cubicBezTo>
                    <a:pt x="2164198" y="4664233"/>
                    <a:pt x="1973045" y="4573633"/>
                    <a:pt x="1871071" y="4245926"/>
                  </a:cubicBezTo>
                  <a:cubicBezTo>
                    <a:pt x="1730308" y="3793553"/>
                    <a:pt x="1020580" y="2879364"/>
                    <a:pt x="542329" y="2741274"/>
                  </a:cubicBezTo>
                  <a:cubicBezTo>
                    <a:pt x="152232" y="2628664"/>
                    <a:pt x="-63888" y="2290607"/>
                    <a:pt x="16758" y="1919164"/>
                  </a:cubicBezTo>
                  <a:cubicBezTo>
                    <a:pt x="122942" y="1430164"/>
                    <a:pt x="620530" y="1231333"/>
                    <a:pt x="1034856" y="1292586"/>
                  </a:cubicBezTo>
                  <a:cubicBezTo>
                    <a:pt x="1481642" y="1358596"/>
                    <a:pt x="1944356" y="1812752"/>
                    <a:pt x="2214868" y="2146396"/>
                  </a:cubicBezTo>
                  <a:cubicBezTo>
                    <a:pt x="2266501" y="2210078"/>
                    <a:pt x="2364829" y="2206924"/>
                    <a:pt x="2410733" y="2138997"/>
                  </a:cubicBezTo>
                  <a:cubicBezTo>
                    <a:pt x="3409219" y="661501"/>
                    <a:pt x="4790387" y="41730"/>
                    <a:pt x="5244424" y="20718"/>
                  </a:cubicBezTo>
                  <a:lnTo>
                    <a:pt x="5244424" y="20661"/>
                  </a:lnTo>
                  <a:cubicBezTo>
                    <a:pt x="5562235" y="-17615"/>
                    <a:pt x="5802071" y="-2771"/>
                    <a:pt x="5977129" y="65705"/>
                  </a:cubicBezTo>
                  <a:cubicBezTo>
                    <a:pt x="6175675" y="143508"/>
                    <a:pt x="6302845" y="298660"/>
                    <a:pt x="6325936" y="491576"/>
                  </a:cubicBezTo>
                  <a:cubicBezTo>
                    <a:pt x="6358752" y="766617"/>
                    <a:pt x="6168395" y="1017033"/>
                    <a:pt x="5883116" y="1074077"/>
                  </a:cubicBezTo>
                  <a:close/>
                </a:path>
              </a:pathLst>
            </a:custGeom>
            <a:solidFill>
              <a:srgbClr val="FF2828"/>
            </a:solidFill>
          </p:spPr>
          <p:txBody>
            <a:bodyPr/>
            <a:lstStyle/>
            <a:p>
              <a:endParaRPr lang="en-US"/>
            </a:p>
          </p:txBody>
        </p:sp>
      </p:grpSp>
      <p:grpSp>
        <p:nvGrpSpPr>
          <p:cNvPr id="12" name="Group 12"/>
          <p:cNvGrpSpPr/>
          <p:nvPr/>
        </p:nvGrpSpPr>
        <p:grpSpPr>
          <a:xfrm>
            <a:off x="655286" y="6271518"/>
            <a:ext cx="746827" cy="552934"/>
            <a:chOff x="0" y="0"/>
            <a:chExt cx="6329607" cy="4686300"/>
          </a:xfrm>
        </p:grpSpPr>
        <p:sp>
          <p:nvSpPr>
            <p:cNvPr id="13" name="Freeform 13"/>
            <p:cNvSpPr/>
            <p:nvPr/>
          </p:nvSpPr>
          <p:spPr>
            <a:xfrm>
              <a:off x="0" y="0"/>
              <a:ext cx="6329608" cy="4686300"/>
            </a:xfrm>
            <a:custGeom>
              <a:avLst/>
              <a:gdLst/>
              <a:ahLst/>
              <a:cxnLst/>
              <a:rect l="l" t="t" r="r" b="b"/>
              <a:pathLst>
                <a:path w="6329608" h="4686300">
                  <a:moveTo>
                    <a:pt x="5883116" y="1074077"/>
                  </a:moveTo>
                  <a:cubicBezTo>
                    <a:pt x="4605334" y="1329781"/>
                    <a:pt x="3745402" y="2960068"/>
                    <a:pt x="3378226" y="3656259"/>
                  </a:cubicBezTo>
                  <a:cubicBezTo>
                    <a:pt x="3309579" y="3786386"/>
                    <a:pt x="3255378" y="3889158"/>
                    <a:pt x="3211642" y="3959340"/>
                  </a:cubicBezTo>
                  <a:cubicBezTo>
                    <a:pt x="2904069" y="4453061"/>
                    <a:pt x="2633463" y="4686300"/>
                    <a:pt x="2365872" y="4686300"/>
                  </a:cubicBezTo>
                  <a:cubicBezTo>
                    <a:pt x="2346080" y="4686300"/>
                    <a:pt x="2326345" y="4685049"/>
                    <a:pt x="2306553" y="4682489"/>
                  </a:cubicBezTo>
                  <a:cubicBezTo>
                    <a:pt x="2164198" y="4664233"/>
                    <a:pt x="1973045" y="4573633"/>
                    <a:pt x="1871071" y="4245926"/>
                  </a:cubicBezTo>
                  <a:cubicBezTo>
                    <a:pt x="1730308" y="3793553"/>
                    <a:pt x="1020580" y="2879364"/>
                    <a:pt x="542329" y="2741274"/>
                  </a:cubicBezTo>
                  <a:cubicBezTo>
                    <a:pt x="152232" y="2628664"/>
                    <a:pt x="-63888" y="2290607"/>
                    <a:pt x="16758" y="1919164"/>
                  </a:cubicBezTo>
                  <a:cubicBezTo>
                    <a:pt x="122942" y="1430164"/>
                    <a:pt x="620530" y="1231333"/>
                    <a:pt x="1034856" y="1292586"/>
                  </a:cubicBezTo>
                  <a:cubicBezTo>
                    <a:pt x="1481642" y="1358596"/>
                    <a:pt x="1944356" y="1812752"/>
                    <a:pt x="2214868" y="2146396"/>
                  </a:cubicBezTo>
                  <a:cubicBezTo>
                    <a:pt x="2266501" y="2210078"/>
                    <a:pt x="2364829" y="2206924"/>
                    <a:pt x="2410733" y="2138997"/>
                  </a:cubicBezTo>
                  <a:cubicBezTo>
                    <a:pt x="3409219" y="661501"/>
                    <a:pt x="4790387" y="41730"/>
                    <a:pt x="5244424" y="20718"/>
                  </a:cubicBezTo>
                  <a:lnTo>
                    <a:pt x="5244424" y="20661"/>
                  </a:lnTo>
                  <a:cubicBezTo>
                    <a:pt x="5562235" y="-17615"/>
                    <a:pt x="5802071" y="-2771"/>
                    <a:pt x="5977129" y="65705"/>
                  </a:cubicBezTo>
                  <a:cubicBezTo>
                    <a:pt x="6175675" y="143508"/>
                    <a:pt x="6302845" y="298660"/>
                    <a:pt x="6325936" y="491576"/>
                  </a:cubicBezTo>
                  <a:cubicBezTo>
                    <a:pt x="6358752" y="766617"/>
                    <a:pt x="6168395" y="1017033"/>
                    <a:pt x="5883116" y="1074077"/>
                  </a:cubicBezTo>
                  <a:close/>
                </a:path>
              </a:pathLst>
            </a:custGeom>
            <a:solidFill>
              <a:srgbClr val="FF2828"/>
            </a:solidFill>
          </p:spPr>
          <p:txBody>
            <a:bodyPr/>
            <a:lstStyle/>
            <a:p>
              <a:endParaRPr lang="en-US"/>
            </a:p>
          </p:txBody>
        </p:sp>
      </p:grpSp>
      <p:sp>
        <p:nvSpPr>
          <p:cNvPr id="14" name="TextBox 14"/>
          <p:cNvSpPr txBox="1"/>
          <p:nvPr/>
        </p:nvSpPr>
        <p:spPr>
          <a:xfrm>
            <a:off x="655286" y="6853027"/>
            <a:ext cx="17139847" cy="3078480"/>
          </a:xfrm>
          <a:prstGeom prst="rect">
            <a:avLst/>
          </a:prstGeom>
        </p:spPr>
        <p:txBody>
          <a:bodyPr lIns="0" tIns="0" rIns="0" bIns="0" rtlCol="0" anchor="t">
            <a:spAutoFit/>
          </a:bodyPr>
          <a:lstStyle/>
          <a:p>
            <a:pPr algn="l">
              <a:lnSpc>
                <a:spcPts val="4519"/>
              </a:lnSpc>
              <a:spcBef>
                <a:spcPct val="0"/>
              </a:spcBef>
            </a:pPr>
            <a:endParaRPr/>
          </a:p>
          <a:p>
            <a:pPr algn="l">
              <a:lnSpc>
                <a:spcPts val="5599"/>
              </a:lnSpc>
            </a:pPr>
            <a:r>
              <a:rPr lang="en-US" sz="3999" b="1" i="1">
                <a:solidFill>
                  <a:srgbClr val="FF2828"/>
                </a:solidFill>
                <a:latin typeface="Montserrat Bold Italics"/>
                <a:ea typeface="Montserrat Bold Italics"/>
                <a:cs typeface="Montserrat Bold Italics"/>
                <a:sym typeface="Montserrat Bold Italics"/>
              </a:rPr>
              <a:t>Key Insight:</a:t>
            </a:r>
          </a:p>
          <a:p>
            <a:pPr algn="l">
              <a:lnSpc>
                <a:spcPts val="4899"/>
              </a:lnSpc>
            </a:pPr>
            <a:r>
              <a:rPr lang="en-US" sz="3499">
                <a:solidFill>
                  <a:srgbClr val="FFFFFF"/>
                </a:solidFill>
                <a:latin typeface="Courgette"/>
                <a:ea typeface="Courgette"/>
                <a:cs typeface="Courgette"/>
                <a:sym typeface="Courgette"/>
              </a:rPr>
              <a:t> Being busy does not always mean being productive. Productivity is not measured by activity level but by results and quality output.</a:t>
            </a:r>
          </a:p>
          <a:p>
            <a:pPr algn="l">
              <a:lnSpc>
                <a:spcPts val="4899"/>
              </a:lnSpc>
            </a:pPr>
            <a:endParaRPr lang="en-US" sz="3499">
              <a:solidFill>
                <a:srgbClr val="FFFFFF"/>
              </a:solidFill>
              <a:latin typeface="Courgette"/>
              <a:ea typeface="Courgette"/>
              <a:cs typeface="Courgette"/>
              <a:sym typeface="Courgette"/>
            </a:endParaRPr>
          </a:p>
        </p:txBody>
      </p:sp>
      <p:sp>
        <p:nvSpPr>
          <p:cNvPr id="15" name="TextBox 15"/>
          <p:cNvSpPr txBox="1"/>
          <p:nvPr/>
        </p:nvSpPr>
        <p:spPr>
          <a:xfrm>
            <a:off x="4319085" y="1249237"/>
            <a:ext cx="10475600" cy="512961"/>
          </a:xfrm>
          <a:prstGeom prst="rect">
            <a:avLst/>
          </a:prstGeom>
        </p:spPr>
        <p:txBody>
          <a:bodyPr lIns="0" tIns="0" rIns="0" bIns="0" rtlCol="0" anchor="t">
            <a:spAutoFit/>
          </a:bodyPr>
          <a:lstStyle/>
          <a:p>
            <a:pPr algn="l">
              <a:lnSpc>
                <a:spcPts val="3954"/>
              </a:lnSpc>
            </a:pPr>
            <a:r>
              <a:rPr lang="en-US" sz="3499" b="1" i="1" dirty="0">
                <a:solidFill>
                  <a:srgbClr val="FFFFFF"/>
                </a:solidFill>
                <a:latin typeface="Montserrat Bold Italics"/>
                <a:ea typeface="Montserrat Bold Italics"/>
                <a:cs typeface="Montserrat Bold Italics"/>
                <a:sym typeface="Montserrat Bold Italics"/>
              </a:rPr>
              <a:t>Administrators’ roles often involve: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6666" b="-16666"/>
            </a:stretch>
          </a:blipFill>
        </p:spPr>
        <p:txBody>
          <a:bodyPr/>
          <a:lstStyle/>
          <a:p>
            <a:endParaRPr lang="en-US"/>
          </a:p>
        </p:txBody>
      </p:sp>
      <p:sp>
        <p:nvSpPr>
          <p:cNvPr id="3" name="TextBox 3"/>
          <p:cNvSpPr txBox="1"/>
          <p:nvPr/>
        </p:nvSpPr>
        <p:spPr>
          <a:xfrm>
            <a:off x="2895358" y="952500"/>
            <a:ext cx="12497285" cy="752477"/>
          </a:xfrm>
          <a:prstGeom prst="rect">
            <a:avLst/>
          </a:prstGeom>
        </p:spPr>
        <p:txBody>
          <a:bodyPr lIns="0" tIns="0" rIns="0" bIns="0" rtlCol="0" anchor="t">
            <a:spAutoFit/>
          </a:bodyPr>
          <a:lstStyle/>
          <a:p>
            <a:pPr algn="ctr">
              <a:lnSpc>
                <a:spcPts val="6299"/>
              </a:lnSpc>
              <a:spcBef>
                <a:spcPct val="0"/>
              </a:spcBef>
            </a:pPr>
            <a:r>
              <a:rPr lang="en-US" sz="4499">
                <a:solidFill>
                  <a:srgbClr val="000000"/>
                </a:solidFill>
                <a:latin typeface="Montserrat"/>
                <a:ea typeface="Montserrat"/>
                <a:cs typeface="Montserrat"/>
                <a:sym typeface="Montserrat"/>
              </a:rPr>
              <a:t>Participants can relate to:</a:t>
            </a:r>
          </a:p>
        </p:txBody>
      </p:sp>
      <p:grpSp>
        <p:nvGrpSpPr>
          <p:cNvPr id="4" name="Group 4"/>
          <p:cNvGrpSpPr/>
          <p:nvPr/>
        </p:nvGrpSpPr>
        <p:grpSpPr>
          <a:xfrm rot="-1703975">
            <a:off x="453577" y="1311341"/>
            <a:ext cx="4034154" cy="3561224"/>
            <a:chOff x="0" y="0"/>
            <a:chExt cx="633009" cy="558800"/>
          </a:xfrm>
        </p:grpSpPr>
        <p:sp>
          <p:nvSpPr>
            <p:cNvPr id="5" name="Freeform 5"/>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6" name="TextBox 6"/>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000000"/>
                  </a:solidFill>
                  <a:latin typeface="Montserrat Bold"/>
                  <a:ea typeface="Montserrat Bold"/>
                  <a:cs typeface="Montserrat Bold"/>
                  <a:sym typeface="Montserrat Bold"/>
                </a:rPr>
                <a:t>Multiple competing priorities</a:t>
              </a:r>
            </a:p>
          </p:txBody>
        </p:sp>
      </p:grpSp>
      <p:sp>
        <p:nvSpPr>
          <p:cNvPr id="7" name="TextBox 7"/>
          <p:cNvSpPr txBox="1"/>
          <p:nvPr/>
        </p:nvSpPr>
        <p:spPr>
          <a:xfrm>
            <a:off x="3493314" y="208473"/>
            <a:ext cx="11301372" cy="669926"/>
          </a:xfrm>
          <a:prstGeom prst="rect">
            <a:avLst/>
          </a:prstGeom>
        </p:spPr>
        <p:txBody>
          <a:bodyPr lIns="0" tIns="0" rIns="0" bIns="0" rtlCol="0" anchor="t">
            <a:spAutoFit/>
          </a:bodyPr>
          <a:lstStyle/>
          <a:p>
            <a:pPr algn="l">
              <a:lnSpc>
                <a:spcPts val="5599"/>
              </a:lnSpc>
              <a:spcBef>
                <a:spcPct val="0"/>
              </a:spcBef>
            </a:pPr>
            <a:r>
              <a:rPr lang="en-US" sz="3999" b="1">
                <a:solidFill>
                  <a:srgbClr val="000000"/>
                </a:solidFill>
                <a:latin typeface="Montserrat Bold"/>
                <a:ea typeface="Montserrat Bold"/>
                <a:cs typeface="Montserrat Bold"/>
                <a:sym typeface="Montserrat Bold"/>
              </a:rPr>
              <a:t>Common Time Management Challenges</a:t>
            </a:r>
          </a:p>
        </p:txBody>
      </p:sp>
      <p:grpSp>
        <p:nvGrpSpPr>
          <p:cNvPr id="8" name="Group 8"/>
          <p:cNvGrpSpPr/>
          <p:nvPr/>
        </p:nvGrpSpPr>
        <p:grpSpPr>
          <a:xfrm>
            <a:off x="7527323" y="6430350"/>
            <a:ext cx="4034154" cy="3561224"/>
            <a:chOff x="0" y="0"/>
            <a:chExt cx="633009" cy="558800"/>
          </a:xfrm>
        </p:grpSpPr>
        <p:sp>
          <p:nvSpPr>
            <p:cNvPr id="9" name="Freeform 9"/>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10" name="TextBox 10"/>
            <p:cNvSpPr txBox="1"/>
            <p:nvPr/>
          </p:nvSpPr>
          <p:spPr>
            <a:xfrm>
              <a:off x="50353" y="101600"/>
              <a:ext cx="532303" cy="412750"/>
            </a:xfrm>
            <a:prstGeom prst="rect">
              <a:avLst/>
            </a:prstGeom>
          </p:spPr>
          <p:txBody>
            <a:bodyPr lIns="50800" tIns="50800" rIns="50800" bIns="50800" rtlCol="0" anchor="ctr"/>
            <a:lstStyle/>
            <a:p>
              <a:pPr algn="ctr">
                <a:lnSpc>
                  <a:spcPts val="2958"/>
                </a:lnSpc>
              </a:pPr>
              <a:r>
                <a:rPr lang="en-US" sz="2900" b="1">
                  <a:solidFill>
                    <a:srgbClr val="000000"/>
                  </a:solidFill>
                  <a:latin typeface="Montserrat Bold"/>
                  <a:ea typeface="Montserrat Bold"/>
                  <a:cs typeface="Montserrat Bold"/>
                  <a:sym typeface="Montserrat Bold"/>
                </a:rPr>
                <a:t>Underestimating review time</a:t>
              </a:r>
            </a:p>
          </p:txBody>
        </p:sp>
      </p:grpSp>
      <p:grpSp>
        <p:nvGrpSpPr>
          <p:cNvPr id="11" name="Group 11"/>
          <p:cNvGrpSpPr/>
          <p:nvPr/>
        </p:nvGrpSpPr>
        <p:grpSpPr>
          <a:xfrm rot="1444007">
            <a:off x="1476237" y="6060237"/>
            <a:ext cx="4034154" cy="3561224"/>
            <a:chOff x="0" y="0"/>
            <a:chExt cx="633009" cy="558800"/>
          </a:xfrm>
        </p:grpSpPr>
        <p:sp>
          <p:nvSpPr>
            <p:cNvPr id="12" name="Freeform 12"/>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13" name="TextBox 13"/>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000000"/>
                  </a:solidFill>
                  <a:latin typeface="Montserrat Bold"/>
                  <a:ea typeface="Montserrat Bold"/>
                  <a:cs typeface="Montserrat Bold"/>
                  <a:sym typeface="Montserrat Bold"/>
                </a:rPr>
                <a:t>Poor task planning</a:t>
              </a:r>
            </a:p>
          </p:txBody>
        </p:sp>
      </p:grpSp>
      <p:grpSp>
        <p:nvGrpSpPr>
          <p:cNvPr id="14" name="Group 14"/>
          <p:cNvGrpSpPr/>
          <p:nvPr/>
        </p:nvGrpSpPr>
        <p:grpSpPr>
          <a:xfrm rot="1867199">
            <a:off x="13817608" y="1545412"/>
            <a:ext cx="4034154" cy="3561224"/>
            <a:chOff x="0" y="0"/>
            <a:chExt cx="633009" cy="558800"/>
          </a:xfrm>
        </p:grpSpPr>
        <p:sp>
          <p:nvSpPr>
            <p:cNvPr id="15" name="Freeform 15"/>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16" name="TextBox 16"/>
            <p:cNvSpPr txBox="1"/>
            <p:nvPr/>
          </p:nvSpPr>
          <p:spPr>
            <a:xfrm>
              <a:off x="50353" y="101600"/>
              <a:ext cx="532303" cy="412750"/>
            </a:xfrm>
            <a:prstGeom prst="rect">
              <a:avLst/>
            </a:prstGeom>
          </p:spPr>
          <p:txBody>
            <a:bodyPr lIns="50800" tIns="50800" rIns="50800" bIns="50800" rtlCol="0" anchor="ctr"/>
            <a:lstStyle/>
            <a:p>
              <a:pPr algn="ctr">
                <a:lnSpc>
                  <a:spcPts val="3264"/>
                </a:lnSpc>
              </a:pPr>
              <a:endParaRPr/>
            </a:p>
            <a:p>
              <a:pPr algn="ctr">
                <a:lnSpc>
                  <a:spcPts val="3264"/>
                </a:lnSpc>
              </a:pPr>
              <a:r>
                <a:rPr lang="en-US" sz="3200" b="1">
                  <a:solidFill>
                    <a:srgbClr val="000000"/>
                  </a:solidFill>
                  <a:latin typeface="Montserrat Bold"/>
                  <a:ea typeface="Montserrat Bold"/>
                  <a:cs typeface="Montserrat Bold"/>
                  <a:sym typeface="Montserrat Bold"/>
                </a:rPr>
                <a:t>Email and meeting overload</a:t>
              </a:r>
            </a:p>
            <a:p>
              <a:pPr algn="ctr">
                <a:lnSpc>
                  <a:spcPts val="3264"/>
                </a:lnSpc>
              </a:pPr>
              <a:endParaRPr lang="en-US" sz="3200" b="1">
                <a:solidFill>
                  <a:srgbClr val="000000"/>
                </a:solidFill>
                <a:latin typeface="Montserrat Bold"/>
                <a:ea typeface="Montserrat Bold"/>
                <a:cs typeface="Montserrat Bold"/>
                <a:sym typeface="Montserrat Bold"/>
              </a:endParaRPr>
            </a:p>
            <a:p>
              <a:pPr algn="ctr">
                <a:lnSpc>
                  <a:spcPts val="3264"/>
                </a:lnSpc>
              </a:pPr>
              <a:endParaRPr lang="en-US" sz="3200" b="1">
                <a:solidFill>
                  <a:srgbClr val="000000"/>
                </a:solidFill>
                <a:latin typeface="Montserrat Bold"/>
                <a:ea typeface="Montserrat Bold"/>
                <a:cs typeface="Montserrat Bold"/>
                <a:sym typeface="Montserrat Bold"/>
              </a:endParaRPr>
            </a:p>
          </p:txBody>
        </p:sp>
      </p:grpSp>
      <p:grpSp>
        <p:nvGrpSpPr>
          <p:cNvPr id="17" name="Group 17"/>
          <p:cNvGrpSpPr/>
          <p:nvPr/>
        </p:nvGrpSpPr>
        <p:grpSpPr>
          <a:xfrm>
            <a:off x="7126923" y="1850138"/>
            <a:ext cx="4034154" cy="3561224"/>
            <a:chOff x="0" y="0"/>
            <a:chExt cx="633009" cy="558800"/>
          </a:xfrm>
        </p:grpSpPr>
        <p:sp>
          <p:nvSpPr>
            <p:cNvPr id="18" name="Freeform 18"/>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19" name="TextBox 19"/>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000000"/>
                  </a:solidFill>
                  <a:latin typeface="Montserrat Bold"/>
                  <a:ea typeface="Montserrat Bold"/>
                  <a:cs typeface="Montserrat Bold"/>
                  <a:sym typeface="Montserrat Bold"/>
                </a:rPr>
                <a:t>Frequent interruptions</a:t>
              </a:r>
            </a:p>
          </p:txBody>
        </p:sp>
      </p:grpSp>
      <p:grpSp>
        <p:nvGrpSpPr>
          <p:cNvPr id="20" name="Group 20"/>
          <p:cNvGrpSpPr/>
          <p:nvPr/>
        </p:nvGrpSpPr>
        <p:grpSpPr>
          <a:xfrm rot="-2330656">
            <a:off x="13299018" y="6060237"/>
            <a:ext cx="4034154" cy="3561224"/>
            <a:chOff x="0" y="0"/>
            <a:chExt cx="633009" cy="558800"/>
          </a:xfrm>
        </p:grpSpPr>
        <p:sp>
          <p:nvSpPr>
            <p:cNvPr id="21" name="Freeform 21"/>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22" name="TextBox 22"/>
            <p:cNvSpPr txBox="1"/>
            <p:nvPr/>
          </p:nvSpPr>
          <p:spPr>
            <a:xfrm>
              <a:off x="50353" y="101600"/>
              <a:ext cx="532303" cy="412750"/>
            </a:xfrm>
            <a:prstGeom prst="rect">
              <a:avLst/>
            </a:prstGeom>
          </p:spPr>
          <p:txBody>
            <a:bodyPr lIns="50800" tIns="50800" rIns="50800" bIns="50800" rtlCol="0" anchor="ctr"/>
            <a:lstStyle/>
            <a:p>
              <a:pPr algn="ctr">
                <a:lnSpc>
                  <a:spcPts val="2958"/>
                </a:lnSpc>
              </a:pPr>
              <a:r>
                <a:rPr lang="en-US" sz="2900" b="1">
                  <a:solidFill>
                    <a:srgbClr val="000000"/>
                  </a:solidFill>
                  <a:latin typeface="Montserrat Bold"/>
                  <a:ea typeface="Montserrat Bold"/>
                  <a:cs typeface="Montserrat Bold"/>
                  <a:sym typeface="Montserrat Bold"/>
                </a:rPr>
                <a:t>Difficulty delegating responsibilities</a:t>
              </a: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a:p>
        </p:txBody>
      </p:sp>
      <p:sp>
        <p:nvSpPr>
          <p:cNvPr id="3" name="AutoShape 3"/>
          <p:cNvSpPr/>
          <p:nvPr/>
        </p:nvSpPr>
        <p:spPr>
          <a:xfrm flipH="1">
            <a:off x="1028720" y="2186817"/>
            <a:ext cx="0" cy="0"/>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1636053" y="2553446"/>
            <a:ext cx="14169436" cy="6258703"/>
            <a:chOff x="0" y="0"/>
            <a:chExt cx="3731868" cy="1648383"/>
          </a:xfrm>
        </p:grpSpPr>
        <p:sp>
          <p:nvSpPr>
            <p:cNvPr id="5" name="Freeform 5"/>
            <p:cNvSpPr/>
            <p:nvPr/>
          </p:nvSpPr>
          <p:spPr>
            <a:xfrm>
              <a:off x="0" y="0"/>
              <a:ext cx="3731868" cy="1648383"/>
            </a:xfrm>
            <a:custGeom>
              <a:avLst/>
              <a:gdLst/>
              <a:ahLst/>
              <a:cxnLst/>
              <a:rect l="l" t="t" r="r" b="b"/>
              <a:pathLst>
                <a:path w="3731868" h="1648383">
                  <a:moveTo>
                    <a:pt x="0" y="0"/>
                  </a:moveTo>
                  <a:lnTo>
                    <a:pt x="3731868" y="0"/>
                  </a:lnTo>
                  <a:lnTo>
                    <a:pt x="3731868" y="1648383"/>
                  </a:lnTo>
                  <a:lnTo>
                    <a:pt x="0" y="1648383"/>
                  </a:lnTo>
                  <a:close/>
                </a:path>
              </a:pathLst>
            </a:custGeom>
            <a:solidFill>
              <a:srgbClr val="000000"/>
            </a:solidFill>
          </p:spPr>
          <p:txBody>
            <a:bodyPr/>
            <a:lstStyle/>
            <a:p>
              <a:endParaRPr lang="en-US"/>
            </a:p>
          </p:txBody>
        </p:sp>
        <p:sp>
          <p:nvSpPr>
            <p:cNvPr id="6" name="TextBox 6"/>
            <p:cNvSpPr txBox="1"/>
            <p:nvPr/>
          </p:nvSpPr>
          <p:spPr>
            <a:xfrm>
              <a:off x="0" y="-47625"/>
              <a:ext cx="3731868" cy="1696008"/>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2005653" y="2014747"/>
            <a:ext cx="13430235" cy="6258703"/>
            <a:chOff x="0" y="0"/>
            <a:chExt cx="3537181" cy="1648383"/>
          </a:xfrm>
        </p:grpSpPr>
        <p:sp>
          <p:nvSpPr>
            <p:cNvPr id="8" name="Freeform 8"/>
            <p:cNvSpPr/>
            <p:nvPr/>
          </p:nvSpPr>
          <p:spPr>
            <a:xfrm>
              <a:off x="0" y="0"/>
              <a:ext cx="3537181" cy="1648383"/>
            </a:xfrm>
            <a:custGeom>
              <a:avLst/>
              <a:gdLst/>
              <a:ahLst/>
              <a:cxnLst/>
              <a:rect l="l" t="t" r="r" b="b"/>
              <a:pathLst>
                <a:path w="3537181" h="1648383">
                  <a:moveTo>
                    <a:pt x="0" y="0"/>
                  </a:moveTo>
                  <a:lnTo>
                    <a:pt x="3537181" y="0"/>
                  </a:lnTo>
                  <a:lnTo>
                    <a:pt x="3537181" y="1648383"/>
                  </a:lnTo>
                  <a:lnTo>
                    <a:pt x="0" y="1648383"/>
                  </a:lnTo>
                  <a:close/>
                </a:path>
              </a:pathLst>
            </a:custGeom>
            <a:solidFill>
              <a:srgbClr val="FF751F"/>
            </a:solidFill>
          </p:spPr>
          <p:txBody>
            <a:bodyPr/>
            <a:lstStyle/>
            <a:p>
              <a:endParaRPr lang="en-US"/>
            </a:p>
          </p:txBody>
        </p:sp>
        <p:sp>
          <p:nvSpPr>
            <p:cNvPr id="9" name="TextBox 9"/>
            <p:cNvSpPr txBox="1"/>
            <p:nvPr/>
          </p:nvSpPr>
          <p:spPr>
            <a:xfrm>
              <a:off x="0" y="-47625"/>
              <a:ext cx="3537181" cy="1696008"/>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3077747" y="334010"/>
            <a:ext cx="11532449" cy="695960"/>
          </a:xfrm>
          <a:prstGeom prst="rect">
            <a:avLst/>
          </a:prstGeom>
        </p:spPr>
        <p:txBody>
          <a:bodyPr lIns="0" tIns="0" rIns="0" bIns="0" rtlCol="0" anchor="t">
            <a:spAutoFit/>
          </a:bodyPr>
          <a:lstStyle/>
          <a:p>
            <a:pPr algn="l">
              <a:lnSpc>
                <a:spcPts val="5739"/>
              </a:lnSpc>
              <a:spcBef>
                <a:spcPct val="0"/>
              </a:spcBef>
            </a:pPr>
            <a:r>
              <a:rPr lang="en-US" sz="4099" b="1">
                <a:solidFill>
                  <a:srgbClr val="000000"/>
                </a:solidFill>
                <a:latin typeface="Montserrat Bold"/>
                <a:ea typeface="Montserrat Bold"/>
                <a:cs typeface="Montserrat Bold"/>
                <a:sym typeface="Montserrat Bold"/>
              </a:rPr>
              <a:t>UNDERSTANDING PRIORITY VS URGENCY</a:t>
            </a:r>
          </a:p>
        </p:txBody>
      </p:sp>
      <p:sp>
        <p:nvSpPr>
          <p:cNvPr id="12" name="TextBox 12"/>
          <p:cNvSpPr txBox="1"/>
          <p:nvPr/>
        </p:nvSpPr>
        <p:spPr>
          <a:xfrm>
            <a:off x="2595329" y="1232141"/>
            <a:ext cx="12497285" cy="752477"/>
          </a:xfrm>
          <a:prstGeom prst="rect">
            <a:avLst/>
          </a:prstGeom>
        </p:spPr>
        <p:txBody>
          <a:bodyPr lIns="0" tIns="0" rIns="0" bIns="0" rtlCol="0" anchor="t">
            <a:spAutoFit/>
          </a:bodyPr>
          <a:lstStyle/>
          <a:p>
            <a:pPr algn="ctr">
              <a:lnSpc>
                <a:spcPts val="6299"/>
              </a:lnSpc>
              <a:spcBef>
                <a:spcPct val="0"/>
              </a:spcBef>
            </a:pPr>
            <a:r>
              <a:rPr lang="en-US" sz="4499">
                <a:solidFill>
                  <a:srgbClr val="000000"/>
                </a:solidFill>
                <a:latin typeface="Montserrat"/>
                <a:ea typeface="Montserrat"/>
                <a:cs typeface="Montserrat"/>
                <a:sym typeface="Montserrat"/>
              </a:rPr>
              <a:t>The Priority Matrix (Eisenhower Matrix)</a:t>
            </a:r>
          </a:p>
        </p:txBody>
      </p:sp>
      <p:sp>
        <p:nvSpPr>
          <p:cNvPr id="13" name="TextBox 13"/>
          <p:cNvSpPr txBox="1"/>
          <p:nvPr/>
        </p:nvSpPr>
        <p:spPr>
          <a:xfrm>
            <a:off x="40" y="8935974"/>
            <a:ext cx="18287960" cy="896874"/>
          </a:xfrm>
          <a:prstGeom prst="rect">
            <a:avLst/>
          </a:prstGeom>
        </p:spPr>
        <p:txBody>
          <a:bodyPr lIns="0" tIns="0" rIns="0" bIns="0" rtlCol="0" anchor="t">
            <a:spAutoFit/>
          </a:bodyPr>
          <a:lstStyle/>
          <a:p>
            <a:pPr algn="ctr">
              <a:lnSpc>
                <a:spcPts val="3467"/>
              </a:lnSpc>
              <a:spcBef>
                <a:spcPct val="0"/>
              </a:spcBef>
            </a:pPr>
            <a:r>
              <a:rPr lang="en-US" sz="3399">
                <a:solidFill>
                  <a:srgbClr val="000000"/>
                </a:solidFill>
                <a:latin typeface="Montserrat"/>
                <a:ea typeface="Montserrat"/>
                <a:cs typeface="Montserrat"/>
                <a:sym typeface="Montserrat"/>
              </a:rPr>
              <a:t>The Priority Matrix helps you decide </a:t>
            </a:r>
            <a:r>
              <a:rPr lang="en-US" sz="3399" b="1">
                <a:solidFill>
                  <a:srgbClr val="000000"/>
                </a:solidFill>
                <a:latin typeface="Montserrat Bold"/>
                <a:ea typeface="Montserrat Bold"/>
                <a:cs typeface="Montserrat Bold"/>
                <a:sym typeface="Montserrat Bold"/>
              </a:rPr>
              <a:t>what to do first, what to plan, what to delegate, and what to avoid</a:t>
            </a:r>
            <a:r>
              <a:rPr lang="en-US" sz="3399">
                <a:solidFill>
                  <a:srgbClr val="000000"/>
                </a:solidFill>
                <a:latin typeface="Montserrat"/>
                <a:ea typeface="Montserrat"/>
                <a:cs typeface="Montserrat"/>
                <a:sym typeface="Montserrat"/>
              </a:rPr>
              <a:t>.</a:t>
            </a:r>
          </a:p>
        </p:txBody>
      </p:sp>
      <p:graphicFrame>
        <p:nvGraphicFramePr>
          <p:cNvPr id="16" name="Table 15">
            <a:extLst>
              <a:ext uri="{FF2B5EF4-FFF2-40B4-BE49-F238E27FC236}">
                <a16:creationId xmlns:a16="http://schemas.microsoft.com/office/drawing/2014/main" id="{8E73E701-C366-42DD-75A2-C1B8110F1D9E}"/>
              </a:ext>
            </a:extLst>
          </p:cNvPr>
          <p:cNvGraphicFramePr>
            <a:graphicFrameLocks noGrp="1"/>
          </p:cNvGraphicFramePr>
          <p:nvPr>
            <p:extLst>
              <p:ext uri="{D42A27DB-BD31-4B8C-83A1-F6EECF244321}">
                <p14:modId xmlns:p14="http://schemas.microsoft.com/office/powerpoint/2010/main" val="1620763264"/>
              </p:ext>
            </p:extLst>
          </p:nvPr>
        </p:nvGraphicFramePr>
        <p:xfrm>
          <a:off x="2382214" y="2272668"/>
          <a:ext cx="12738975" cy="5568110"/>
        </p:xfrm>
        <a:graphic>
          <a:graphicData uri="http://schemas.openxmlformats.org/drawingml/2006/table">
            <a:tbl>
              <a:tblPr/>
              <a:tblGrid>
                <a:gridCol w="4246325">
                  <a:extLst>
                    <a:ext uri="{9D8B030D-6E8A-4147-A177-3AD203B41FA5}">
                      <a16:colId xmlns:a16="http://schemas.microsoft.com/office/drawing/2014/main" val="3690726781"/>
                    </a:ext>
                  </a:extLst>
                </a:gridCol>
                <a:gridCol w="4246325">
                  <a:extLst>
                    <a:ext uri="{9D8B030D-6E8A-4147-A177-3AD203B41FA5}">
                      <a16:colId xmlns:a16="http://schemas.microsoft.com/office/drawing/2014/main" val="1061949986"/>
                    </a:ext>
                  </a:extLst>
                </a:gridCol>
                <a:gridCol w="4246325">
                  <a:extLst>
                    <a:ext uri="{9D8B030D-6E8A-4147-A177-3AD203B41FA5}">
                      <a16:colId xmlns:a16="http://schemas.microsoft.com/office/drawing/2014/main" val="36539730"/>
                    </a:ext>
                  </a:extLst>
                </a:gridCol>
              </a:tblGrid>
              <a:tr h="2047564">
                <a:tc>
                  <a:txBody>
                    <a:bodyPr/>
                    <a:lstStyle/>
                    <a:p>
                      <a:pPr>
                        <a:buNone/>
                      </a:pPr>
                      <a:endParaRPr lang="en-US" sz="2800" b="1" dirty="0">
                        <a:effectLst/>
                      </a:endParaRPr>
                    </a:p>
                  </a:txBody>
                  <a:tcPr marL="72115" marR="72115" marT="36057" marB="36057"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US" sz="2800" b="1" dirty="0">
                          <a:effectLst/>
                        </a:rPr>
                        <a:t>URGENT (Needs immediate attention)</a:t>
                      </a:r>
                    </a:p>
                  </a:txBody>
                  <a:tcPr marL="72115" marR="72115" marT="36057" marB="36057"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US" sz="2800" b="1">
                          <a:effectLst/>
                        </a:rPr>
                        <a:t>NOT URGENT (Can be scheduled)</a:t>
                      </a:r>
                    </a:p>
                  </a:txBody>
                  <a:tcPr marL="72115" marR="72115" marT="36057" marB="36057"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2744283274"/>
                  </a:ext>
                </a:extLst>
              </a:tr>
              <a:tr h="1732913">
                <a:tc>
                  <a:txBody>
                    <a:bodyPr/>
                    <a:lstStyle/>
                    <a:p>
                      <a:pPr>
                        <a:buNone/>
                      </a:pPr>
                      <a:r>
                        <a:rPr lang="en-US" sz="2800" b="1" dirty="0">
                          <a:effectLst/>
                        </a:rPr>
                        <a:t>IMPORTANT (Adds value, impacts goals)</a:t>
                      </a:r>
                    </a:p>
                  </a:txBody>
                  <a:tcPr marL="72115" marR="72115" marT="36057" marB="36057"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US" sz="2800" b="1" dirty="0">
                          <a:effectLst/>
                        </a:rPr>
                        <a:t>🔴 Q1: Do Now</a:t>
                      </a:r>
                    </a:p>
                  </a:txBody>
                  <a:tcPr marL="72115" marR="72115" marT="36057" marB="36057"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US" sz="2800" b="1">
                          <a:effectLst/>
                        </a:rPr>
                        <a:t>🟢 Q2: Plan</a:t>
                      </a:r>
                    </a:p>
                  </a:txBody>
                  <a:tcPr marL="72115" marR="72115" marT="36057" marB="36057"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5111393"/>
                  </a:ext>
                </a:extLst>
              </a:tr>
              <a:tr h="1787633">
                <a:tc>
                  <a:txBody>
                    <a:bodyPr/>
                    <a:lstStyle/>
                    <a:p>
                      <a:pPr>
                        <a:buNone/>
                      </a:pPr>
                      <a:r>
                        <a:rPr lang="en-US" sz="2800" b="1">
                          <a:effectLst/>
                        </a:rPr>
                        <a:t>NOT IMPORTANT (Low value)</a:t>
                      </a:r>
                    </a:p>
                  </a:txBody>
                  <a:tcPr marL="72115" marR="72115" marT="36057" marB="36057"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US" sz="2800" b="1" dirty="0">
                          <a:effectLst/>
                        </a:rPr>
                        <a:t>🟡 Q3: Delegate</a:t>
                      </a:r>
                    </a:p>
                  </a:txBody>
                  <a:tcPr marL="72115" marR="72115" marT="36057" marB="36057"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tc>
                  <a:txBody>
                    <a:bodyPr/>
                    <a:lstStyle/>
                    <a:p>
                      <a:pPr>
                        <a:buNone/>
                      </a:pPr>
                      <a:r>
                        <a:rPr lang="en-US" sz="2800" b="1" dirty="0">
                          <a:effectLst/>
                        </a:rPr>
                        <a:t>⚪ Q4: Eliminate</a:t>
                      </a:r>
                    </a:p>
                  </a:txBody>
                  <a:tcPr marL="72115" marR="72115" marT="36057" marB="36057" anchor="ctr">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580502979"/>
                  </a:ext>
                </a:extLst>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a:p>
        </p:txBody>
      </p:sp>
      <p:sp>
        <p:nvSpPr>
          <p:cNvPr id="3" name="TextBox 3"/>
          <p:cNvSpPr txBox="1"/>
          <p:nvPr/>
        </p:nvSpPr>
        <p:spPr>
          <a:xfrm>
            <a:off x="639933" y="334010"/>
            <a:ext cx="7774845" cy="1979930"/>
          </a:xfrm>
          <a:prstGeom prst="rect">
            <a:avLst/>
          </a:prstGeom>
        </p:spPr>
        <p:txBody>
          <a:bodyPr lIns="0" tIns="0" rIns="0" bIns="0" rtlCol="0" anchor="t">
            <a:spAutoFit/>
          </a:bodyPr>
          <a:lstStyle/>
          <a:p>
            <a:pPr algn="l">
              <a:lnSpc>
                <a:spcPts val="5320"/>
              </a:lnSpc>
            </a:pPr>
            <a:r>
              <a:rPr lang="en-US" sz="3800" b="1">
                <a:solidFill>
                  <a:srgbClr val="000000"/>
                </a:solidFill>
                <a:latin typeface="Montserrat Bold"/>
                <a:ea typeface="Montserrat Bold"/>
                <a:cs typeface="Montserrat Bold"/>
                <a:sym typeface="Montserrat Bold"/>
              </a:rPr>
              <a:t>🔴 QUADRANT 1: URGENT + IMPORTANT (DO NOW)</a:t>
            </a:r>
          </a:p>
          <a:p>
            <a:pPr algn="l">
              <a:lnSpc>
                <a:spcPts val="5320"/>
              </a:lnSpc>
              <a:spcBef>
                <a:spcPct val="0"/>
              </a:spcBef>
            </a:pPr>
            <a:endParaRPr lang="en-US" sz="3800" b="1">
              <a:solidFill>
                <a:srgbClr val="000000"/>
              </a:solidFill>
              <a:latin typeface="Montserrat Bold"/>
              <a:ea typeface="Montserrat Bold"/>
              <a:cs typeface="Montserrat Bold"/>
              <a:sym typeface="Montserrat Bold"/>
            </a:endParaRPr>
          </a:p>
        </p:txBody>
      </p:sp>
      <p:sp>
        <p:nvSpPr>
          <p:cNvPr id="4" name="AutoShape 4"/>
          <p:cNvSpPr/>
          <p:nvPr/>
        </p:nvSpPr>
        <p:spPr>
          <a:xfrm flipH="1">
            <a:off x="1028720" y="2186817"/>
            <a:ext cx="0" cy="0"/>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5" name="Group 5"/>
          <p:cNvGrpSpPr/>
          <p:nvPr/>
        </p:nvGrpSpPr>
        <p:grpSpPr>
          <a:xfrm>
            <a:off x="8843971" y="-40506"/>
            <a:ext cx="9444029" cy="10287000"/>
            <a:chOff x="0" y="0"/>
            <a:chExt cx="2487316" cy="2709333"/>
          </a:xfrm>
        </p:grpSpPr>
        <p:sp>
          <p:nvSpPr>
            <p:cNvPr id="6" name="Freeform 6"/>
            <p:cNvSpPr/>
            <p:nvPr/>
          </p:nvSpPr>
          <p:spPr>
            <a:xfrm>
              <a:off x="0" y="0"/>
              <a:ext cx="2487316" cy="2709333"/>
            </a:xfrm>
            <a:custGeom>
              <a:avLst/>
              <a:gdLst/>
              <a:ahLst/>
              <a:cxnLst/>
              <a:rect l="l" t="t" r="r" b="b"/>
              <a:pathLst>
                <a:path w="2487316" h="2709333">
                  <a:moveTo>
                    <a:pt x="0" y="0"/>
                  </a:moveTo>
                  <a:lnTo>
                    <a:pt x="2487316" y="0"/>
                  </a:lnTo>
                  <a:lnTo>
                    <a:pt x="2487316" y="2709333"/>
                  </a:lnTo>
                  <a:lnTo>
                    <a:pt x="0" y="2709333"/>
                  </a:lnTo>
                  <a:close/>
                </a:path>
              </a:pathLst>
            </a:custGeom>
            <a:solidFill>
              <a:srgbClr val="FF751F"/>
            </a:solidFill>
          </p:spPr>
          <p:txBody>
            <a:bodyPr/>
            <a:lstStyle/>
            <a:p>
              <a:endParaRPr lang="en-US"/>
            </a:p>
          </p:txBody>
        </p:sp>
        <p:sp>
          <p:nvSpPr>
            <p:cNvPr id="7" name="TextBox 7"/>
            <p:cNvSpPr txBox="1"/>
            <p:nvPr/>
          </p:nvSpPr>
          <p:spPr>
            <a:xfrm>
              <a:off x="0" y="-47625"/>
              <a:ext cx="2487316" cy="2756958"/>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8843971" y="2256790"/>
            <a:ext cx="9444029" cy="8405495"/>
          </a:xfrm>
          <a:prstGeom prst="rect">
            <a:avLst/>
          </a:prstGeom>
        </p:spPr>
        <p:txBody>
          <a:bodyPr lIns="0" tIns="0" rIns="0" bIns="0" rtlCol="0" anchor="t">
            <a:spAutoFit/>
          </a:bodyPr>
          <a:lstStyle/>
          <a:p>
            <a:pPr marL="690882" lvl="1" indent="-345441" algn="l">
              <a:lnSpc>
                <a:spcPts val="4480"/>
              </a:lnSpc>
              <a:buFont typeface="Arial"/>
              <a:buChar char="•"/>
            </a:pPr>
            <a:r>
              <a:rPr lang="en-US" sz="3200">
                <a:solidFill>
                  <a:srgbClr val="000000"/>
                </a:solidFill>
                <a:latin typeface="Montserrat"/>
                <a:ea typeface="Montserrat"/>
                <a:cs typeface="Montserrat"/>
                <a:sym typeface="Montserrat"/>
              </a:rPr>
              <a:t>These are high-value tasks that don’t need immediate action—but are critical for long-term success.</a:t>
            </a:r>
          </a:p>
          <a:p>
            <a:pPr algn="l">
              <a:lnSpc>
                <a:spcPts val="4480"/>
              </a:lnSpc>
            </a:pPr>
            <a:endParaRPr lang="en-US" sz="3200">
              <a:solidFill>
                <a:srgbClr val="000000"/>
              </a:solidFill>
              <a:latin typeface="Montserrat"/>
              <a:ea typeface="Montserrat"/>
              <a:cs typeface="Montserrat"/>
              <a:sym typeface="Montserrat"/>
            </a:endParaRPr>
          </a:p>
          <a:p>
            <a:pPr algn="l">
              <a:lnSpc>
                <a:spcPts val="4480"/>
              </a:lnSpc>
            </a:pPr>
            <a:r>
              <a:rPr lang="en-US" sz="3200">
                <a:solidFill>
                  <a:srgbClr val="000000"/>
                </a:solidFill>
                <a:latin typeface="Montserrat"/>
                <a:ea typeface="Montserrat"/>
                <a:cs typeface="Montserrat"/>
                <a:sym typeface="Montserrat"/>
              </a:rPr>
              <a:t>At IITA, examples include:</a:t>
            </a:r>
          </a:p>
          <a:p>
            <a:pPr marL="690882" lvl="1" indent="-345441" algn="l">
              <a:lnSpc>
                <a:spcPts val="4480"/>
              </a:lnSpc>
              <a:buFont typeface="Arial"/>
              <a:buChar char="•"/>
            </a:pPr>
            <a:r>
              <a:rPr lang="en-US" sz="3200">
                <a:solidFill>
                  <a:srgbClr val="000000"/>
                </a:solidFill>
                <a:latin typeface="Montserrat"/>
                <a:ea typeface="Montserrat"/>
                <a:cs typeface="Montserrat"/>
                <a:sym typeface="Montserrat"/>
              </a:rPr>
              <a:t>Planning research projects and field trials ahead of season </a:t>
            </a:r>
          </a:p>
          <a:p>
            <a:pPr marL="690882" lvl="1" indent="-345441" algn="l">
              <a:lnSpc>
                <a:spcPts val="4480"/>
              </a:lnSpc>
              <a:buFont typeface="Arial"/>
              <a:buChar char="•"/>
            </a:pPr>
            <a:r>
              <a:rPr lang="en-US" sz="3200">
                <a:solidFill>
                  <a:srgbClr val="000000"/>
                </a:solidFill>
                <a:latin typeface="Montserrat"/>
                <a:ea typeface="Montserrat"/>
                <a:cs typeface="Montserrat"/>
                <a:sym typeface="Montserrat"/>
              </a:rPr>
              <a:t>Staff training and capacity building </a:t>
            </a:r>
          </a:p>
          <a:p>
            <a:pPr algn="l">
              <a:lnSpc>
                <a:spcPts val="4480"/>
              </a:lnSpc>
            </a:pPr>
            <a:endParaRPr lang="en-US" sz="3200">
              <a:solidFill>
                <a:srgbClr val="000000"/>
              </a:solidFill>
              <a:latin typeface="Montserrat"/>
              <a:ea typeface="Montserrat"/>
              <a:cs typeface="Montserrat"/>
              <a:sym typeface="Montserrat"/>
            </a:endParaRPr>
          </a:p>
          <a:p>
            <a:pPr algn="l">
              <a:lnSpc>
                <a:spcPts val="4480"/>
              </a:lnSpc>
            </a:pPr>
            <a:r>
              <a:rPr lang="en-US" sz="3200">
                <a:solidFill>
                  <a:srgbClr val="000000"/>
                </a:solidFill>
                <a:latin typeface="Montserrat"/>
                <a:ea typeface="Montserrat"/>
                <a:cs typeface="Montserrat"/>
                <a:sym typeface="Montserrat"/>
              </a:rPr>
              <a:t> </a:t>
            </a:r>
            <a:r>
              <a:rPr lang="en-US" sz="3200" b="1" i="1">
                <a:solidFill>
                  <a:srgbClr val="000000"/>
                </a:solidFill>
                <a:latin typeface="Montserrat Bold Italics"/>
                <a:ea typeface="Montserrat Bold Italics"/>
                <a:cs typeface="Montserrat Bold Italics"/>
                <a:sym typeface="Montserrat Bold Italics"/>
              </a:rPr>
              <a:t>Key Insight:</a:t>
            </a:r>
          </a:p>
          <a:p>
            <a:pPr marL="690882" lvl="1" indent="-345441" algn="l">
              <a:lnSpc>
                <a:spcPts val="4480"/>
              </a:lnSpc>
              <a:buFont typeface="Arial"/>
              <a:buChar char="•"/>
            </a:pPr>
            <a:r>
              <a:rPr lang="en-US" sz="3200">
                <a:solidFill>
                  <a:srgbClr val="000000"/>
                </a:solidFill>
                <a:latin typeface="Montserrat"/>
                <a:ea typeface="Montserrat"/>
                <a:cs typeface="Montserrat"/>
                <a:sym typeface="Montserrat"/>
              </a:rPr>
              <a:t>This is the MOST IMPORTANT quadrant for success.</a:t>
            </a:r>
          </a:p>
          <a:p>
            <a:pPr marL="690882" lvl="1" indent="-345441" algn="l">
              <a:lnSpc>
                <a:spcPts val="4480"/>
              </a:lnSpc>
              <a:buFont typeface="Arial"/>
              <a:buChar char="•"/>
            </a:pPr>
            <a:r>
              <a:rPr lang="en-US" sz="3200">
                <a:solidFill>
                  <a:srgbClr val="000000"/>
                </a:solidFill>
                <a:latin typeface="Montserrat"/>
                <a:ea typeface="Montserrat"/>
                <a:cs typeface="Montserrat"/>
                <a:sym typeface="Montserrat"/>
              </a:rPr>
              <a:t> Strong organizations like IITA thrive when they invest here.</a:t>
            </a:r>
          </a:p>
          <a:p>
            <a:pPr algn="l">
              <a:lnSpc>
                <a:spcPts val="4480"/>
              </a:lnSpc>
            </a:pPr>
            <a:endParaRPr lang="en-US" sz="3200">
              <a:solidFill>
                <a:srgbClr val="000000"/>
              </a:solidFill>
              <a:latin typeface="Montserrat"/>
              <a:ea typeface="Montserrat"/>
              <a:cs typeface="Montserrat"/>
              <a:sym typeface="Montserrat"/>
            </a:endParaRPr>
          </a:p>
        </p:txBody>
      </p:sp>
      <p:sp>
        <p:nvSpPr>
          <p:cNvPr id="9" name="TextBox 9"/>
          <p:cNvSpPr txBox="1"/>
          <p:nvPr/>
        </p:nvSpPr>
        <p:spPr>
          <a:xfrm>
            <a:off x="667605" y="2256790"/>
            <a:ext cx="7747173" cy="7281545"/>
          </a:xfrm>
          <a:prstGeom prst="rect">
            <a:avLst/>
          </a:prstGeom>
        </p:spPr>
        <p:txBody>
          <a:bodyPr lIns="0" tIns="0" rIns="0" bIns="0" rtlCol="0" anchor="t">
            <a:spAutoFit/>
          </a:bodyPr>
          <a:lstStyle/>
          <a:p>
            <a:pPr algn="l">
              <a:lnSpc>
                <a:spcPts val="4479"/>
              </a:lnSpc>
            </a:pPr>
            <a:r>
              <a:rPr lang="en-US" sz="3199">
                <a:solidFill>
                  <a:srgbClr val="000000"/>
                </a:solidFill>
                <a:latin typeface="Montserrat"/>
                <a:ea typeface="Montserrat"/>
                <a:cs typeface="Montserrat"/>
                <a:sym typeface="Montserrat"/>
              </a:rPr>
              <a:t>These are critical tasks that must be handled immediately.</a:t>
            </a:r>
          </a:p>
          <a:p>
            <a:pPr algn="l">
              <a:lnSpc>
                <a:spcPts val="4479"/>
              </a:lnSpc>
            </a:pPr>
            <a:endParaRPr lang="en-US" sz="3199">
              <a:solidFill>
                <a:srgbClr val="000000"/>
              </a:solidFill>
              <a:latin typeface="Montserrat"/>
              <a:ea typeface="Montserrat"/>
              <a:cs typeface="Montserrat"/>
              <a:sym typeface="Montserrat"/>
            </a:endParaRPr>
          </a:p>
          <a:p>
            <a:pPr algn="l">
              <a:lnSpc>
                <a:spcPts val="4479"/>
              </a:lnSpc>
            </a:pPr>
            <a:r>
              <a:rPr lang="en-US" sz="3199">
                <a:solidFill>
                  <a:srgbClr val="000000"/>
                </a:solidFill>
                <a:latin typeface="Montserrat"/>
                <a:ea typeface="Montserrat"/>
                <a:cs typeface="Montserrat"/>
                <a:sym typeface="Montserrat"/>
              </a:rPr>
              <a:t> At IITA, examples include:</a:t>
            </a:r>
          </a:p>
          <a:p>
            <a:pPr marL="690879" lvl="1" indent="-345439" algn="l">
              <a:lnSpc>
                <a:spcPts val="4479"/>
              </a:lnSpc>
              <a:buFont typeface="Arial"/>
              <a:buChar char="•"/>
            </a:pPr>
            <a:r>
              <a:rPr lang="en-US" sz="3199">
                <a:solidFill>
                  <a:srgbClr val="000000"/>
                </a:solidFill>
                <a:latin typeface="Montserrat"/>
                <a:ea typeface="Montserrat"/>
                <a:cs typeface="Montserrat"/>
                <a:sym typeface="Montserrat"/>
              </a:rPr>
              <a:t>A system outage affecting research data access </a:t>
            </a:r>
          </a:p>
          <a:p>
            <a:pPr marL="690879" lvl="1" indent="-345439" algn="l">
              <a:lnSpc>
                <a:spcPts val="4479"/>
              </a:lnSpc>
              <a:buFont typeface="Arial"/>
              <a:buChar char="•"/>
            </a:pPr>
            <a:r>
              <a:rPr lang="en-US" sz="3199">
                <a:solidFill>
                  <a:srgbClr val="000000"/>
                </a:solidFill>
                <a:latin typeface="Montserrat"/>
                <a:ea typeface="Montserrat"/>
                <a:cs typeface="Montserrat"/>
                <a:sym typeface="Montserrat"/>
              </a:rPr>
              <a:t>An urgent donor report due today </a:t>
            </a:r>
          </a:p>
          <a:p>
            <a:pPr algn="l">
              <a:lnSpc>
                <a:spcPts val="4479"/>
              </a:lnSpc>
            </a:pPr>
            <a:endParaRPr lang="en-US" sz="3199">
              <a:solidFill>
                <a:srgbClr val="000000"/>
              </a:solidFill>
              <a:latin typeface="Montserrat"/>
              <a:ea typeface="Montserrat"/>
              <a:cs typeface="Montserrat"/>
              <a:sym typeface="Montserrat"/>
            </a:endParaRPr>
          </a:p>
          <a:p>
            <a:pPr algn="l">
              <a:lnSpc>
                <a:spcPts val="4479"/>
              </a:lnSpc>
            </a:pPr>
            <a:r>
              <a:rPr lang="en-US" sz="3199" b="1" i="1">
                <a:solidFill>
                  <a:srgbClr val="000000"/>
                </a:solidFill>
                <a:latin typeface="Montserrat Bold Italics"/>
                <a:ea typeface="Montserrat Bold Italics"/>
                <a:cs typeface="Montserrat Bold Italics"/>
                <a:sym typeface="Montserrat Bold Italics"/>
              </a:rPr>
              <a:t> Key Insight:</a:t>
            </a:r>
          </a:p>
          <a:p>
            <a:pPr marL="690879" lvl="1" indent="-345439" algn="l">
              <a:lnSpc>
                <a:spcPts val="4479"/>
              </a:lnSpc>
              <a:buFont typeface="Arial"/>
              <a:buChar char="•"/>
            </a:pPr>
            <a:r>
              <a:rPr lang="en-US" sz="3199">
                <a:solidFill>
                  <a:srgbClr val="000000"/>
                </a:solidFill>
                <a:latin typeface="Montserrat"/>
                <a:ea typeface="Montserrat"/>
                <a:cs typeface="Montserrat"/>
                <a:sym typeface="Montserrat"/>
              </a:rPr>
              <a:t>You cannot avoid these, but if too many tasks fall here, it means poor planning.</a:t>
            </a:r>
          </a:p>
          <a:p>
            <a:pPr algn="l">
              <a:lnSpc>
                <a:spcPts val="4479"/>
              </a:lnSpc>
            </a:pPr>
            <a:endParaRPr lang="en-US" sz="3199">
              <a:solidFill>
                <a:srgbClr val="000000"/>
              </a:solidFill>
              <a:latin typeface="Montserrat"/>
              <a:ea typeface="Montserrat"/>
              <a:cs typeface="Montserrat"/>
              <a:sym typeface="Montserrat"/>
            </a:endParaRPr>
          </a:p>
        </p:txBody>
      </p:sp>
      <p:sp>
        <p:nvSpPr>
          <p:cNvPr id="10" name="TextBox 10"/>
          <p:cNvSpPr txBox="1"/>
          <p:nvPr/>
        </p:nvSpPr>
        <p:spPr>
          <a:xfrm>
            <a:off x="9941808" y="334010"/>
            <a:ext cx="7774845" cy="1313180"/>
          </a:xfrm>
          <a:prstGeom prst="rect">
            <a:avLst/>
          </a:prstGeom>
        </p:spPr>
        <p:txBody>
          <a:bodyPr lIns="0" tIns="0" rIns="0" bIns="0" rtlCol="0" anchor="t">
            <a:spAutoFit/>
          </a:bodyPr>
          <a:lstStyle/>
          <a:p>
            <a:pPr algn="l">
              <a:lnSpc>
                <a:spcPts val="5320"/>
              </a:lnSpc>
              <a:spcBef>
                <a:spcPct val="0"/>
              </a:spcBef>
            </a:pPr>
            <a:r>
              <a:rPr lang="en-US" sz="3800" b="1">
                <a:solidFill>
                  <a:srgbClr val="000000"/>
                </a:solidFill>
                <a:latin typeface="Montserrat Bold"/>
                <a:ea typeface="Montserrat Bold"/>
                <a:cs typeface="Montserrat Bold"/>
                <a:sym typeface="Montserrat Bold"/>
              </a:rPr>
              <a:t>🟢 QUADRANT 2: IMPORTANT + NOT URGENT (PLAN)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866455" y="8562083"/>
            <a:ext cx="1421545" cy="696217"/>
            <a:chOff x="0" y="0"/>
            <a:chExt cx="374399" cy="183366"/>
          </a:xfrm>
        </p:grpSpPr>
        <p:sp>
          <p:nvSpPr>
            <p:cNvPr id="3" name="Freeform 3"/>
            <p:cNvSpPr/>
            <p:nvPr/>
          </p:nvSpPr>
          <p:spPr>
            <a:xfrm>
              <a:off x="0" y="0"/>
              <a:ext cx="374399" cy="183366"/>
            </a:xfrm>
            <a:custGeom>
              <a:avLst/>
              <a:gdLst/>
              <a:ahLst/>
              <a:cxnLst/>
              <a:rect l="l" t="t" r="r" b="b"/>
              <a:pathLst>
                <a:path w="374399" h="183366">
                  <a:moveTo>
                    <a:pt x="0" y="0"/>
                  </a:moveTo>
                  <a:lnTo>
                    <a:pt x="374399" y="0"/>
                  </a:lnTo>
                  <a:lnTo>
                    <a:pt x="374399" y="183366"/>
                  </a:lnTo>
                  <a:lnTo>
                    <a:pt x="0" y="183366"/>
                  </a:lnTo>
                  <a:close/>
                </a:path>
              </a:pathLst>
            </a:custGeom>
            <a:solidFill>
              <a:srgbClr val="E0E0E1"/>
            </a:solidFill>
          </p:spPr>
          <p:txBody>
            <a:bodyPr/>
            <a:lstStyle/>
            <a:p>
              <a:endParaRPr lang="en-US"/>
            </a:p>
          </p:txBody>
        </p:sp>
        <p:sp>
          <p:nvSpPr>
            <p:cNvPr id="4" name="TextBox 4"/>
            <p:cNvSpPr txBox="1"/>
            <p:nvPr/>
          </p:nvSpPr>
          <p:spPr>
            <a:xfrm>
              <a:off x="0" y="95250"/>
              <a:ext cx="374399" cy="88116"/>
            </a:xfrm>
            <a:prstGeom prst="rect">
              <a:avLst/>
            </a:prstGeom>
          </p:spPr>
          <p:txBody>
            <a:bodyPr lIns="50800" tIns="50800" rIns="50800" bIns="50800" rtlCol="0" anchor="ctr"/>
            <a:lstStyle/>
            <a:p>
              <a:pPr algn="ctr">
                <a:lnSpc>
                  <a:spcPts val="1620"/>
                </a:lnSpc>
              </a:pPr>
              <a:endParaRPr/>
            </a:p>
          </p:txBody>
        </p:sp>
      </p:grpSp>
      <p:sp>
        <p:nvSpPr>
          <p:cNvPr id="5" name="Freeform 5"/>
          <p:cNvSpPr/>
          <p:nvPr/>
        </p:nvSpPr>
        <p:spPr>
          <a:xfrm>
            <a:off x="408775" y="8807405"/>
            <a:ext cx="4182273" cy="848011"/>
          </a:xfrm>
          <a:custGeom>
            <a:avLst/>
            <a:gdLst/>
            <a:ahLst/>
            <a:cxnLst/>
            <a:rect l="l" t="t" r="r" b="b"/>
            <a:pathLst>
              <a:path w="4182273" h="848011">
                <a:moveTo>
                  <a:pt x="0" y="0"/>
                </a:moveTo>
                <a:lnTo>
                  <a:pt x="4182273" y="0"/>
                </a:lnTo>
                <a:lnTo>
                  <a:pt x="4182273" y="848011"/>
                </a:lnTo>
                <a:lnTo>
                  <a:pt x="0" y="848011"/>
                </a:lnTo>
                <a:lnTo>
                  <a:pt x="0" y="0"/>
                </a:lnTo>
                <a:close/>
              </a:path>
            </a:pathLst>
          </a:custGeom>
          <a:blipFill>
            <a:blip r:embed="rId3"/>
            <a:stretch>
              <a:fillRect l="-8349" r="-8349"/>
            </a:stretch>
          </a:blipFill>
        </p:spPr>
        <p:txBody>
          <a:bodyPr/>
          <a:lstStyle/>
          <a:p>
            <a:endParaRPr lang="en-US"/>
          </a:p>
        </p:txBody>
      </p:sp>
      <p:grpSp>
        <p:nvGrpSpPr>
          <p:cNvPr id="6" name="Group 6"/>
          <p:cNvGrpSpPr/>
          <p:nvPr/>
        </p:nvGrpSpPr>
        <p:grpSpPr>
          <a:xfrm>
            <a:off x="638204" y="2444087"/>
            <a:ext cx="3883706" cy="6497400"/>
            <a:chOff x="0" y="0"/>
            <a:chExt cx="1295565" cy="2167467"/>
          </a:xfrm>
        </p:grpSpPr>
        <p:sp>
          <p:nvSpPr>
            <p:cNvPr id="7" name="Freeform 7"/>
            <p:cNvSpPr/>
            <p:nvPr/>
          </p:nvSpPr>
          <p:spPr>
            <a:xfrm>
              <a:off x="0" y="0"/>
              <a:ext cx="1295565" cy="2167467"/>
            </a:xfrm>
            <a:custGeom>
              <a:avLst/>
              <a:gdLst/>
              <a:ahLst/>
              <a:cxnLst/>
              <a:rect l="l" t="t" r="r" b="b"/>
              <a:pathLst>
                <a:path w="1295565" h="2167467">
                  <a:moveTo>
                    <a:pt x="0" y="0"/>
                  </a:moveTo>
                  <a:lnTo>
                    <a:pt x="1295565" y="0"/>
                  </a:lnTo>
                  <a:lnTo>
                    <a:pt x="1295565" y="2167467"/>
                  </a:lnTo>
                  <a:lnTo>
                    <a:pt x="0" y="2167467"/>
                  </a:lnTo>
                  <a:close/>
                </a:path>
              </a:pathLst>
            </a:custGeom>
            <a:solidFill>
              <a:srgbClr val="E0E0E1"/>
            </a:solidFill>
          </p:spPr>
          <p:txBody>
            <a:bodyPr/>
            <a:lstStyle/>
            <a:p>
              <a:endParaRPr lang="en-US"/>
            </a:p>
          </p:txBody>
        </p:sp>
        <p:sp>
          <p:nvSpPr>
            <p:cNvPr id="8" name="TextBox 8"/>
            <p:cNvSpPr txBox="1"/>
            <p:nvPr/>
          </p:nvSpPr>
          <p:spPr>
            <a:xfrm>
              <a:off x="0" y="95250"/>
              <a:ext cx="1295565" cy="2072217"/>
            </a:xfrm>
            <a:prstGeom prst="rect">
              <a:avLst/>
            </a:prstGeom>
          </p:spPr>
          <p:txBody>
            <a:bodyPr lIns="50800" tIns="50800" rIns="50800" bIns="50800" rtlCol="0" anchor="ctr"/>
            <a:lstStyle/>
            <a:p>
              <a:pPr algn="ctr">
                <a:lnSpc>
                  <a:spcPts val="1620"/>
                </a:lnSpc>
              </a:pPr>
              <a:endParaRPr/>
            </a:p>
          </p:txBody>
        </p:sp>
      </p:grpSp>
      <p:grpSp>
        <p:nvGrpSpPr>
          <p:cNvPr id="9" name="Group 9"/>
          <p:cNvGrpSpPr/>
          <p:nvPr/>
        </p:nvGrpSpPr>
        <p:grpSpPr>
          <a:xfrm>
            <a:off x="760602" y="2565728"/>
            <a:ext cx="3618072" cy="6254118"/>
            <a:chOff x="0" y="0"/>
            <a:chExt cx="470213" cy="812800"/>
          </a:xfrm>
        </p:grpSpPr>
        <p:sp>
          <p:nvSpPr>
            <p:cNvPr id="10" name="Freeform 10"/>
            <p:cNvSpPr/>
            <p:nvPr/>
          </p:nvSpPr>
          <p:spPr>
            <a:xfrm>
              <a:off x="0" y="0"/>
              <a:ext cx="470213" cy="812800"/>
            </a:xfrm>
            <a:custGeom>
              <a:avLst/>
              <a:gdLst/>
              <a:ahLst/>
              <a:cxnLst/>
              <a:rect l="l" t="t" r="r" b="b"/>
              <a:pathLst>
                <a:path w="470213" h="812800">
                  <a:moveTo>
                    <a:pt x="0" y="0"/>
                  </a:moveTo>
                  <a:lnTo>
                    <a:pt x="470213" y="0"/>
                  </a:lnTo>
                  <a:lnTo>
                    <a:pt x="470213" y="812800"/>
                  </a:lnTo>
                  <a:lnTo>
                    <a:pt x="0" y="812800"/>
                  </a:lnTo>
                  <a:close/>
                </a:path>
              </a:pathLst>
            </a:custGeom>
            <a:blipFill>
              <a:blip r:embed="rId4"/>
              <a:stretch>
                <a:fillRect l="-103651" r="-103651"/>
              </a:stretch>
            </a:blipFill>
          </p:spPr>
          <p:txBody>
            <a:bodyPr/>
            <a:lstStyle/>
            <a:p>
              <a:endParaRPr lang="en-US"/>
            </a:p>
          </p:txBody>
        </p:sp>
      </p:grpSp>
      <p:sp>
        <p:nvSpPr>
          <p:cNvPr id="11" name="Freeform 11"/>
          <p:cNvSpPr/>
          <p:nvPr/>
        </p:nvSpPr>
        <p:spPr>
          <a:xfrm>
            <a:off x="2281490" y="7984275"/>
            <a:ext cx="4182273" cy="848011"/>
          </a:xfrm>
          <a:custGeom>
            <a:avLst/>
            <a:gdLst/>
            <a:ahLst/>
            <a:cxnLst/>
            <a:rect l="l" t="t" r="r" b="b"/>
            <a:pathLst>
              <a:path w="4182273" h="848011">
                <a:moveTo>
                  <a:pt x="0" y="0"/>
                </a:moveTo>
                <a:lnTo>
                  <a:pt x="4182273" y="0"/>
                </a:lnTo>
                <a:lnTo>
                  <a:pt x="4182273" y="848011"/>
                </a:lnTo>
                <a:lnTo>
                  <a:pt x="0" y="848011"/>
                </a:lnTo>
                <a:lnTo>
                  <a:pt x="0" y="0"/>
                </a:lnTo>
                <a:close/>
              </a:path>
            </a:pathLst>
          </a:custGeom>
          <a:blipFill>
            <a:blip r:embed="rId3"/>
            <a:stretch>
              <a:fillRect l="-8349" r="-8349"/>
            </a:stretch>
          </a:blipFill>
        </p:spPr>
        <p:txBody>
          <a:bodyPr/>
          <a:lstStyle/>
          <a:p>
            <a:endParaRPr lang="en-US"/>
          </a:p>
        </p:txBody>
      </p:sp>
      <p:grpSp>
        <p:nvGrpSpPr>
          <p:cNvPr id="12" name="Group 12"/>
          <p:cNvGrpSpPr/>
          <p:nvPr/>
        </p:nvGrpSpPr>
        <p:grpSpPr>
          <a:xfrm>
            <a:off x="2580057" y="1629100"/>
            <a:ext cx="3883706" cy="6497400"/>
            <a:chOff x="0" y="0"/>
            <a:chExt cx="1295565" cy="2167467"/>
          </a:xfrm>
        </p:grpSpPr>
        <p:sp>
          <p:nvSpPr>
            <p:cNvPr id="13" name="Freeform 13"/>
            <p:cNvSpPr/>
            <p:nvPr/>
          </p:nvSpPr>
          <p:spPr>
            <a:xfrm>
              <a:off x="0" y="0"/>
              <a:ext cx="1295565" cy="2167467"/>
            </a:xfrm>
            <a:custGeom>
              <a:avLst/>
              <a:gdLst/>
              <a:ahLst/>
              <a:cxnLst/>
              <a:rect l="l" t="t" r="r" b="b"/>
              <a:pathLst>
                <a:path w="1295565" h="2167467">
                  <a:moveTo>
                    <a:pt x="0" y="0"/>
                  </a:moveTo>
                  <a:lnTo>
                    <a:pt x="1295565" y="0"/>
                  </a:lnTo>
                  <a:lnTo>
                    <a:pt x="1295565" y="2167467"/>
                  </a:lnTo>
                  <a:lnTo>
                    <a:pt x="0" y="2167467"/>
                  </a:lnTo>
                  <a:close/>
                </a:path>
              </a:pathLst>
            </a:custGeom>
            <a:solidFill>
              <a:srgbClr val="E0E0E1"/>
            </a:solidFill>
          </p:spPr>
          <p:txBody>
            <a:bodyPr/>
            <a:lstStyle/>
            <a:p>
              <a:endParaRPr lang="en-US"/>
            </a:p>
          </p:txBody>
        </p:sp>
        <p:sp>
          <p:nvSpPr>
            <p:cNvPr id="14" name="TextBox 14"/>
            <p:cNvSpPr txBox="1"/>
            <p:nvPr/>
          </p:nvSpPr>
          <p:spPr>
            <a:xfrm>
              <a:off x="0" y="95250"/>
              <a:ext cx="1295565" cy="2072217"/>
            </a:xfrm>
            <a:prstGeom prst="rect">
              <a:avLst/>
            </a:prstGeom>
          </p:spPr>
          <p:txBody>
            <a:bodyPr lIns="50800" tIns="50800" rIns="50800" bIns="50800" rtlCol="0" anchor="ctr"/>
            <a:lstStyle/>
            <a:p>
              <a:pPr algn="ctr">
                <a:lnSpc>
                  <a:spcPts val="1620"/>
                </a:lnSpc>
              </a:pPr>
              <a:endParaRPr/>
            </a:p>
          </p:txBody>
        </p:sp>
      </p:grpSp>
      <p:grpSp>
        <p:nvGrpSpPr>
          <p:cNvPr id="15" name="Group 15"/>
          <p:cNvGrpSpPr/>
          <p:nvPr/>
        </p:nvGrpSpPr>
        <p:grpSpPr>
          <a:xfrm>
            <a:off x="2702455" y="1750741"/>
            <a:ext cx="3618072" cy="6254118"/>
            <a:chOff x="0" y="0"/>
            <a:chExt cx="470213" cy="812800"/>
          </a:xfrm>
        </p:grpSpPr>
        <p:sp>
          <p:nvSpPr>
            <p:cNvPr id="16" name="Freeform 16"/>
            <p:cNvSpPr/>
            <p:nvPr/>
          </p:nvSpPr>
          <p:spPr>
            <a:xfrm>
              <a:off x="0" y="0"/>
              <a:ext cx="470213" cy="812800"/>
            </a:xfrm>
            <a:custGeom>
              <a:avLst/>
              <a:gdLst/>
              <a:ahLst/>
              <a:cxnLst/>
              <a:rect l="l" t="t" r="r" b="b"/>
              <a:pathLst>
                <a:path w="470213" h="812800">
                  <a:moveTo>
                    <a:pt x="0" y="0"/>
                  </a:moveTo>
                  <a:lnTo>
                    <a:pt x="470213" y="0"/>
                  </a:lnTo>
                  <a:lnTo>
                    <a:pt x="470213" y="812800"/>
                  </a:lnTo>
                  <a:lnTo>
                    <a:pt x="0" y="812800"/>
                  </a:lnTo>
                  <a:close/>
                </a:path>
              </a:pathLst>
            </a:custGeom>
            <a:blipFill>
              <a:blip r:embed="rId5"/>
              <a:stretch>
                <a:fillRect l="-103651" r="-103651"/>
              </a:stretch>
            </a:blipFill>
          </p:spPr>
          <p:txBody>
            <a:bodyPr/>
            <a:lstStyle/>
            <a:p>
              <a:endParaRPr lang="en-US"/>
            </a:p>
          </p:txBody>
        </p:sp>
      </p:grpSp>
      <p:sp>
        <p:nvSpPr>
          <p:cNvPr id="17" name="TextBox 17"/>
          <p:cNvSpPr txBox="1"/>
          <p:nvPr/>
        </p:nvSpPr>
        <p:spPr>
          <a:xfrm>
            <a:off x="6597463" y="1098874"/>
            <a:ext cx="11502419" cy="530226"/>
          </a:xfrm>
          <a:prstGeom prst="rect">
            <a:avLst/>
          </a:prstGeom>
        </p:spPr>
        <p:txBody>
          <a:bodyPr lIns="0" tIns="0" rIns="0" bIns="0" rtlCol="0" anchor="t">
            <a:spAutoFit/>
          </a:bodyPr>
          <a:lstStyle/>
          <a:p>
            <a:pPr algn="l">
              <a:lnSpc>
                <a:spcPts val="4000"/>
              </a:lnSpc>
            </a:pPr>
            <a:r>
              <a:rPr lang="en-US" sz="4000" b="1">
                <a:solidFill>
                  <a:srgbClr val="000000"/>
                </a:solidFill>
                <a:latin typeface="Montserrat Bold"/>
                <a:ea typeface="Montserrat Bold"/>
                <a:cs typeface="Montserrat Bold"/>
                <a:sym typeface="Montserrat Bold"/>
              </a:rPr>
              <a:t>TRAINING GOALS FOR THE NEXT 2 DAYS</a:t>
            </a:r>
          </a:p>
        </p:txBody>
      </p:sp>
      <p:grpSp>
        <p:nvGrpSpPr>
          <p:cNvPr id="18" name="Group 18"/>
          <p:cNvGrpSpPr/>
          <p:nvPr/>
        </p:nvGrpSpPr>
        <p:grpSpPr>
          <a:xfrm>
            <a:off x="0" y="0"/>
            <a:ext cx="817550" cy="817550"/>
            <a:chOff x="0" y="0"/>
            <a:chExt cx="215322" cy="215322"/>
          </a:xfrm>
        </p:grpSpPr>
        <p:sp>
          <p:nvSpPr>
            <p:cNvPr id="19" name="Freeform 19"/>
            <p:cNvSpPr/>
            <p:nvPr/>
          </p:nvSpPr>
          <p:spPr>
            <a:xfrm>
              <a:off x="0" y="0"/>
              <a:ext cx="215322" cy="215322"/>
            </a:xfrm>
            <a:custGeom>
              <a:avLst/>
              <a:gdLst/>
              <a:ahLst/>
              <a:cxnLst/>
              <a:rect l="l" t="t" r="r" b="b"/>
              <a:pathLst>
                <a:path w="215322" h="215322">
                  <a:moveTo>
                    <a:pt x="0" y="0"/>
                  </a:moveTo>
                  <a:lnTo>
                    <a:pt x="215322" y="0"/>
                  </a:lnTo>
                  <a:lnTo>
                    <a:pt x="215322" y="215322"/>
                  </a:lnTo>
                  <a:lnTo>
                    <a:pt x="0" y="215322"/>
                  </a:lnTo>
                  <a:close/>
                </a:path>
              </a:pathLst>
            </a:custGeom>
            <a:solidFill>
              <a:srgbClr val="000000"/>
            </a:solidFill>
          </p:spPr>
          <p:txBody>
            <a:bodyPr/>
            <a:lstStyle/>
            <a:p>
              <a:endParaRPr lang="en-US"/>
            </a:p>
          </p:txBody>
        </p:sp>
        <p:sp>
          <p:nvSpPr>
            <p:cNvPr id="20" name="TextBox 20"/>
            <p:cNvSpPr txBox="1"/>
            <p:nvPr/>
          </p:nvSpPr>
          <p:spPr>
            <a:xfrm>
              <a:off x="0" y="95250"/>
              <a:ext cx="215322" cy="120072"/>
            </a:xfrm>
            <a:prstGeom prst="rect">
              <a:avLst/>
            </a:prstGeom>
          </p:spPr>
          <p:txBody>
            <a:bodyPr lIns="50800" tIns="50800" rIns="50800" bIns="50800" rtlCol="0" anchor="ctr"/>
            <a:lstStyle/>
            <a:p>
              <a:pPr algn="ctr">
                <a:lnSpc>
                  <a:spcPts val="1620"/>
                </a:lnSpc>
              </a:pPr>
              <a:endParaRPr/>
            </a:p>
          </p:txBody>
        </p:sp>
      </p:grpSp>
      <p:sp>
        <p:nvSpPr>
          <p:cNvPr id="21" name="AutoShape 21"/>
          <p:cNvSpPr/>
          <p:nvPr/>
        </p:nvSpPr>
        <p:spPr>
          <a:xfrm flipV="1">
            <a:off x="9437021" y="2635523"/>
            <a:ext cx="1202738" cy="0"/>
          </a:xfrm>
          <a:prstGeom prst="line">
            <a:avLst/>
          </a:prstGeom>
          <a:ln w="38100" cap="flat">
            <a:solidFill>
              <a:srgbClr val="FFFFFF"/>
            </a:solidFill>
            <a:prstDash val="solid"/>
            <a:headEnd type="none" w="sm" len="sm"/>
            <a:tailEnd type="none" w="sm" len="sm"/>
          </a:ln>
        </p:spPr>
        <p:txBody>
          <a:bodyPr/>
          <a:lstStyle/>
          <a:p>
            <a:endParaRPr lang="en-US"/>
          </a:p>
        </p:txBody>
      </p:sp>
      <p:sp>
        <p:nvSpPr>
          <p:cNvPr id="22" name="TextBox 22"/>
          <p:cNvSpPr txBox="1"/>
          <p:nvPr/>
        </p:nvSpPr>
        <p:spPr>
          <a:xfrm>
            <a:off x="6766991" y="1809750"/>
            <a:ext cx="10810237" cy="7448550"/>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Montserrat"/>
                <a:ea typeface="Montserrat"/>
                <a:cs typeface="Montserrat"/>
                <a:sym typeface="Montserrat"/>
              </a:rPr>
              <a:t>By the </a:t>
            </a:r>
            <a:r>
              <a:rPr lang="en-US" sz="3000" b="1">
                <a:solidFill>
                  <a:srgbClr val="000000"/>
                </a:solidFill>
                <a:latin typeface="Montserrat Bold"/>
                <a:ea typeface="Montserrat Bold"/>
                <a:cs typeface="Montserrat Bold"/>
                <a:sym typeface="Montserrat Bold"/>
              </a:rPr>
              <a:t>end of this training, participants will be able to:</a:t>
            </a:r>
          </a:p>
          <a:p>
            <a:pPr marL="647700" lvl="1" indent="-323850" algn="l">
              <a:lnSpc>
                <a:spcPts val="4200"/>
              </a:lnSpc>
              <a:buFont typeface="Arial"/>
              <a:buChar char="•"/>
            </a:pPr>
            <a:r>
              <a:rPr lang="en-US" sz="3000">
                <a:solidFill>
                  <a:srgbClr val="000000"/>
                </a:solidFill>
                <a:latin typeface="Montserrat"/>
                <a:ea typeface="Montserrat"/>
                <a:cs typeface="Montserrat"/>
                <a:sym typeface="Montserrat"/>
              </a:rPr>
              <a:t>Understand Operational Excellence in a research-driven institution</a:t>
            </a:r>
          </a:p>
          <a:p>
            <a:pPr marL="647700" lvl="1" indent="-323850" algn="l">
              <a:lnSpc>
                <a:spcPts val="4200"/>
              </a:lnSpc>
              <a:buFont typeface="Arial"/>
              <a:buChar char="•"/>
            </a:pPr>
            <a:r>
              <a:rPr lang="en-US" sz="3000">
                <a:solidFill>
                  <a:srgbClr val="000000"/>
                </a:solidFill>
                <a:latin typeface="Montserrat"/>
                <a:ea typeface="Montserrat"/>
                <a:cs typeface="Montserrat"/>
                <a:sym typeface="Montserrat"/>
              </a:rPr>
              <a:t>Improve administrative efficiency and workflow quality</a:t>
            </a:r>
          </a:p>
          <a:p>
            <a:pPr marL="647700" lvl="1" indent="-323850" algn="l">
              <a:lnSpc>
                <a:spcPts val="4200"/>
              </a:lnSpc>
              <a:buFont typeface="Arial"/>
              <a:buChar char="•"/>
            </a:pPr>
            <a:r>
              <a:rPr lang="en-US" sz="3000">
                <a:solidFill>
                  <a:srgbClr val="000000"/>
                </a:solidFill>
                <a:latin typeface="Montserrat"/>
                <a:ea typeface="Montserrat"/>
                <a:cs typeface="Montserrat"/>
                <a:sym typeface="Montserrat"/>
              </a:rPr>
              <a:t>Strengthen communication &amp; stakeholder engagement</a:t>
            </a:r>
          </a:p>
          <a:p>
            <a:pPr marL="647700" lvl="1" indent="-323850" algn="l">
              <a:lnSpc>
                <a:spcPts val="4200"/>
              </a:lnSpc>
              <a:buFont typeface="Arial"/>
              <a:buChar char="•"/>
            </a:pPr>
            <a:r>
              <a:rPr lang="en-US" sz="3000">
                <a:solidFill>
                  <a:srgbClr val="000000"/>
                </a:solidFill>
                <a:latin typeface="Montserrat"/>
                <a:ea typeface="Montserrat"/>
                <a:cs typeface="Montserrat"/>
                <a:sym typeface="Montserrat"/>
              </a:rPr>
              <a:t>Apply best practices in accuracy, documentation &amp; professionalism</a:t>
            </a:r>
          </a:p>
          <a:p>
            <a:pPr marL="647700" lvl="1" indent="-323850" algn="l">
              <a:lnSpc>
                <a:spcPts val="4200"/>
              </a:lnSpc>
              <a:buFont typeface="Arial"/>
              <a:buChar char="•"/>
            </a:pPr>
            <a:r>
              <a:rPr lang="en-US" sz="3000">
                <a:solidFill>
                  <a:srgbClr val="000000"/>
                </a:solidFill>
                <a:latin typeface="Montserrat"/>
                <a:ea typeface="Montserrat"/>
                <a:cs typeface="Montserrat"/>
                <a:sym typeface="Montserrat"/>
              </a:rPr>
              <a:t>Build a mindset of service excellence</a:t>
            </a:r>
          </a:p>
          <a:p>
            <a:pPr marL="647700" lvl="1" indent="-323850" algn="l">
              <a:lnSpc>
                <a:spcPts val="4200"/>
              </a:lnSpc>
              <a:buFont typeface="Arial"/>
              <a:buChar char="•"/>
            </a:pPr>
            <a:r>
              <a:rPr lang="en-US" sz="3000">
                <a:solidFill>
                  <a:srgbClr val="000000"/>
                </a:solidFill>
                <a:latin typeface="Montserrat"/>
                <a:ea typeface="Montserrat"/>
                <a:cs typeface="Montserrat"/>
                <a:sym typeface="Montserrat"/>
              </a:rPr>
              <a:t>Identify improvement opportunities within your units</a:t>
            </a:r>
          </a:p>
          <a:p>
            <a:pPr marL="647700" lvl="1" indent="-323850" algn="l">
              <a:lnSpc>
                <a:spcPts val="4200"/>
              </a:lnSpc>
              <a:buFont typeface="Arial"/>
              <a:buChar char="•"/>
            </a:pPr>
            <a:r>
              <a:rPr lang="en-US" sz="3000">
                <a:solidFill>
                  <a:srgbClr val="000000"/>
                </a:solidFill>
                <a:latin typeface="Montserrat"/>
                <a:ea typeface="Montserrat"/>
                <a:cs typeface="Montserrat"/>
                <a:sym typeface="Montserrat"/>
              </a:rPr>
              <a:t>Develop a practical action plan for operational excellence at IITA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a:p>
        </p:txBody>
      </p:sp>
      <p:sp>
        <p:nvSpPr>
          <p:cNvPr id="3" name="AutoShape 3"/>
          <p:cNvSpPr/>
          <p:nvPr/>
        </p:nvSpPr>
        <p:spPr>
          <a:xfrm flipH="1">
            <a:off x="1028720" y="2186817"/>
            <a:ext cx="0" cy="0"/>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8843971" y="0"/>
            <a:ext cx="9444029" cy="10287000"/>
            <a:chOff x="0" y="0"/>
            <a:chExt cx="2487316" cy="2709333"/>
          </a:xfrm>
        </p:grpSpPr>
        <p:sp>
          <p:nvSpPr>
            <p:cNvPr id="5" name="Freeform 5"/>
            <p:cNvSpPr/>
            <p:nvPr/>
          </p:nvSpPr>
          <p:spPr>
            <a:xfrm>
              <a:off x="0" y="0"/>
              <a:ext cx="2487316" cy="2709333"/>
            </a:xfrm>
            <a:custGeom>
              <a:avLst/>
              <a:gdLst/>
              <a:ahLst/>
              <a:cxnLst/>
              <a:rect l="l" t="t" r="r" b="b"/>
              <a:pathLst>
                <a:path w="2487316" h="2709333">
                  <a:moveTo>
                    <a:pt x="0" y="0"/>
                  </a:moveTo>
                  <a:lnTo>
                    <a:pt x="2487316" y="0"/>
                  </a:lnTo>
                  <a:lnTo>
                    <a:pt x="2487316" y="2709333"/>
                  </a:lnTo>
                  <a:lnTo>
                    <a:pt x="0" y="2709333"/>
                  </a:lnTo>
                  <a:close/>
                </a:path>
              </a:pathLst>
            </a:custGeom>
            <a:gradFill rotWithShape="1">
              <a:gsLst>
                <a:gs pos="0">
                  <a:srgbClr val="A6A6A6">
                    <a:alpha val="100000"/>
                  </a:srgbClr>
                </a:gs>
                <a:gs pos="100000">
                  <a:srgbClr val="FFFFFF">
                    <a:alpha val="100000"/>
                  </a:srgbClr>
                </a:gs>
              </a:gsLst>
              <a:lin ang="5400000"/>
            </a:gradFill>
          </p:spPr>
          <p:txBody>
            <a:bodyPr/>
            <a:lstStyle/>
            <a:p>
              <a:endParaRPr lang="en-US"/>
            </a:p>
          </p:txBody>
        </p:sp>
        <p:sp>
          <p:nvSpPr>
            <p:cNvPr id="6" name="TextBox 6"/>
            <p:cNvSpPr txBox="1"/>
            <p:nvPr/>
          </p:nvSpPr>
          <p:spPr>
            <a:xfrm>
              <a:off x="0" y="-47625"/>
              <a:ext cx="2487316" cy="2756958"/>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9144000" y="2129667"/>
            <a:ext cx="8848969" cy="7281545"/>
          </a:xfrm>
          <a:prstGeom prst="rect">
            <a:avLst/>
          </a:prstGeom>
        </p:spPr>
        <p:txBody>
          <a:bodyPr lIns="0" tIns="0" rIns="0" bIns="0" rtlCol="0" anchor="t">
            <a:spAutoFit/>
          </a:bodyPr>
          <a:lstStyle/>
          <a:p>
            <a:pPr marL="690882" lvl="1" indent="-345441" algn="l">
              <a:lnSpc>
                <a:spcPts val="4480"/>
              </a:lnSpc>
              <a:buFont typeface="Arial"/>
              <a:buChar char="•"/>
            </a:pPr>
            <a:r>
              <a:rPr lang="en-US" sz="3200">
                <a:solidFill>
                  <a:srgbClr val="000000"/>
                </a:solidFill>
                <a:latin typeface="Montserrat"/>
                <a:ea typeface="Montserrat"/>
                <a:cs typeface="Montserrat"/>
                <a:sym typeface="Montserrat"/>
              </a:rPr>
              <a:t>These are time-wasters with little or no value.</a:t>
            </a:r>
          </a:p>
          <a:p>
            <a:pPr algn="l">
              <a:lnSpc>
                <a:spcPts val="4480"/>
              </a:lnSpc>
            </a:pPr>
            <a:endParaRPr lang="en-US" sz="3200">
              <a:solidFill>
                <a:srgbClr val="000000"/>
              </a:solidFill>
              <a:latin typeface="Montserrat"/>
              <a:ea typeface="Montserrat"/>
              <a:cs typeface="Montserrat"/>
              <a:sym typeface="Montserrat"/>
            </a:endParaRPr>
          </a:p>
          <a:p>
            <a:pPr algn="l">
              <a:lnSpc>
                <a:spcPts val="4480"/>
              </a:lnSpc>
            </a:pPr>
            <a:r>
              <a:rPr lang="en-US" sz="3200">
                <a:solidFill>
                  <a:srgbClr val="000000"/>
                </a:solidFill>
                <a:latin typeface="Montserrat"/>
                <a:ea typeface="Montserrat"/>
                <a:cs typeface="Montserrat"/>
                <a:sym typeface="Montserrat"/>
              </a:rPr>
              <a:t>At IITA, examples include:</a:t>
            </a:r>
          </a:p>
          <a:p>
            <a:pPr marL="690882" lvl="1" indent="-345441" algn="l">
              <a:lnSpc>
                <a:spcPts val="4480"/>
              </a:lnSpc>
              <a:buFont typeface="Arial"/>
              <a:buChar char="•"/>
            </a:pPr>
            <a:r>
              <a:rPr lang="en-US" sz="3200">
                <a:solidFill>
                  <a:srgbClr val="000000"/>
                </a:solidFill>
                <a:latin typeface="Montserrat"/>
                <a:ea typeface="Montserrat"/>
                <a:cs typeface="Montserrat"/>
                <a:sym typeface="Montserrat"/>
              </a:rPr>
              <a:t>Excessive gossip or idle office discussions </a:t>
            </a:r>
          </a:p>
          <a:p>
            <a:pPr marL="690882" lvl="1" indent="-345441" algn="l">
              <a:lnSpc>
                <a:spcPts val="4480"/>
              </a:lnSpc>
              <a:buFont typeface="Arial"/>
              <a:buChar char="•"/>
            </a:pPr>
            <a:r>
              <a:rPr lang="en-US" sz="3200">
                <a:solidFill>
                  <a:srgbClr val="000000"/>
                </a:solidFill>
                <a:latin typeface="Montserrat"/>
                <a:ea typeface="Montserrat"/>
                <a:cs typeface="Montserrat"/>
                <a:sym typeface="Montserrat"/>
              </a:rPr>
              <a:t>Spending too much time on non-work-related social media </a:t>
            </a:r>
          </a:p>
          <a:p>
            <a:pPr algn="l">
              <a:lnSpc>
                <a:spcPts val="4480"/>
              </a:lnSpc>
            </a:pPr>
            <a:endParaRPr lang="en-US" sz="3200">
              <a:solidFill>
                <a:srgbClr val="000000"/>
              </a:solidFill>
              <a:latin typeface="Montserrat"/>
              <a:ea typeface="Montserrat"/>
              <a:cs typeface="Montserrat"/>
              <a:sym typeface="Montserrat"/>
            </a:endParaRPr>
          </a:p>
          <a:p>
            <a:pPr algn="l">
              <a:lnSpc>
                <a:spcPts val="4480"/>
              </a:lnSpc>
            </a:pPr>
            <a:r>
              <a:rPr lang="en-US" sz="3200">
                <a:solidFill>
                  <a:srgbClr val="000000"/>
                </a:solidFill>
                <a:latin typeface="Montserrat"/>
                <a:ea typeface="Montserrat"/>
                <a:cs typeface="Montserrat"/>
                <a:sym typeface="Montserrat"/>
              </a:rPr>
              <a:t> </a:t>
            </a:r>
            <a:r>
              <a:rPr lang="en-US" sz="3200" b="1">
                <a:solidFill>
                  <a:srgbClr val="000000"/>
                </a:solidFill>
                <a:latin typeface="Montserrat Bold"/>
                <a:ea typeface="Montserrat Bold"/>
                <a:cs typeface="Montserrat Bold"/>
                <a:sym typeface="Montserrat Bold"/>
              </a:rPr>
              <a:t>Key Insight:</a:t>
            </a:r>
          </a:p>
          <a:p>
            <a:pPr marL="690882" lvl="1" indent="-345441" algn="l">
              <a:lnSpc>
                <a:spcPts val="4480"/>
              </a:lnSpc>
              <a:buFont typeface="Arial"/>
              <a:buChar char="•"/>
            </a:pPr>
            <a:r>
              <a:rPr lang="en-US" sz="3200">
                <a:solidFill>
                  <a:srgbClr val="000000"/>
                </a:solidFill>
                <a:latin typeface="Montserrat"/>
                <a:ea typeface="Montserrat"/>
                <a:cs typeface="Montserrat"/>
                <a:sym typeface="Montserrat"/>
              </a:rPr>
              <a:t>These reduce productivity and should be minimized or eliminated.</a:t>
            </a:r>
          </a:p>
          <a:p>
            <a:pPr algn="l">
              <a:lnSpc>
                <a:spcPts val="4480"/>
              </a:lnSpc>
            </a:pPr>
            <a:endParaRPr lang="en-US" sz="3200">
              <a:solidFill>
                <a:srgbClr val="000000"/>
              </a:solidFill>
              <a:latin typeface="Montserrat"/>
              <a:ea typeface="Montserrat"/>
              <a:cs typeface="Montserrat"/>
              <a:sym typeface="Montserrat"/>
            </a:endParaRPr>
          </a:p>
        </p:txBody>
      </p:sp>
      <p:sp>
        <p:nvSpPr>
          <p:cNvPr id="8" name="TextBox 8"/>
          <p:cNvSpPr txBox="1"/>
          <p:nvPr/>
        </p:nvSpPr>
        <p:spPr>
          <a:xfrm>
            <a:off x="9418207" y="334010"/>
            <a:ext cx="8298446" cy="1313180"/>
          </a:xfrm>
          <a:prstGeom prst="rect">
            <a:avLst/>
          </a:prstGeom>
        </p:spPr>
        <p:txBody>
          <a:bodyPr lIns="0" tIns="0" rIns="0" bIns="0" rtlCol="0" anchor="t">
            <a:spAutoFit/>
          </a:bodyPr>
          <a:lstStyle/>
          <a:p>
            <a:pPr algn="l">
              <a:lnSpc>
                <a:spcPts val="5320"/>
              </a:lnSpc>
              <a:spcBef>
                <a:spcPct val="0"/>
              </a:spcBef>
            </a:pPr>
            <a:r>
              <a:rPr lang="en-US" sz="3800" b="1">
                <a:solidFill>
                  <a:srgbClr val="000000"/>
                </a:solidFill>
                <a:latin typeface="Montserrat Bold"/>
                <a:ea typeface="Montserrat Bold"/>
                <a:cs typeface="Montserrat Bold"/>
                <a:sym typeface="Montserrat Bold"/>
              </a:rPr>
              <a:t>⚪ QUADRANT 4: NOT URGENT + NOT IMPORTANT (ELIMINATE)</a:t>
            </a:r>
          </a:p>
        </p:txBody>
      </p:sp>
      <p:grpSp>
        <p:nvGrpSpPr>
          <p:cNvPr id="9" name="Group 9"/>
          <p:cNvGrpSpPr/>
          <p:nvPr/>
        </p:nvGrpSpPr>
        <p:grpSpPr>
          <a:xfrm>
            <a:off x="105370" y="0"/>
            <a:ext cx="8843971" cy="10287000"/>
            <a:chOff x="0" y="0"/>
            <a:chExt cx="2329276" cy="2709333"/>
          </a:xfrm>
        </p:grpSpPr>
        <p:sp>
          <p:nvSpPr>
            <p:cNvPr id="10" name="Freeform 10"/>
            <p:cNvSpPr/>
            <p:nvPr/>
          </p:nvSpPr>
          <p:spPr>
            <a:xfrm>
              <a:off x="0" y="0"/>
              <a:ext cx="2329276" cy="2709333"/>
            </a:xfrm>
            <a:custGeom>
              <a:avLst/>
              <a:gdLst/>
              <a:ahLst/>
              <a:cxnLst/>
              <a:rect l="l" t="t" r="r" b="b"/>
              <a:pathLst>
                <a:path w="2329276" h="2709333">
                  <a:moveTo>
                    <a:pt x="0" y="0"/>
                  </a:moveTo>
                  <a:lnTo>
                    <a:pt x="2329276" y="0"/>
                  </a:lnTo>
                  <a:lnTo>
                    <a:pt x="2329276" y="2709333"/>
                  </a:lnTo>
                  <a:lnTo>
                    <a:pt x="0" y="2709333"/>
                  </a:lnTo>
                  <a:close/>
                </a:path>
              </a:pathLst>
            </a:custGeom>
            <a:solidFill>
              <a:srgbClr val="FF751F"/>
            </a:solidFill>
          </p:spPr>
          <p:txBody>
            <a:bodyPr/>
            <a:lstStyle/>
            <a:p>
              <a:endParaRPr lang="en-US"/>
            </a:p>
          </p:txBody>
        </p:sp>
        <p:sp>
          <p:nvSpPr>
            <p:cNvPr id="11" name="TextBox 11"/>
            <p:cNvSpPr txBox="1"/>
            <p:nvPr/>
          </p:nvSpPr>
          <p:spPr>
            <a:xfrm>
              <a:off x="0" y="-47625"/>
              <a:ext cx="2329276" cy="2756958"/>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238412" y="2129667"/>
            <a:ext cx="8710929" cy="8405495"/>
          </a:xfrm>
          <a:prstGeom prst="rect">
            <a:avLst/>
          </a:prstGeom>
        </p:spPr>
        <p:txBody>
          <a:bodyPr lIns="0" tIns="0" rIns="0" bIns="0" rtlCol="0" anchor="t">
            <a:spAutoFit/>
          </a:bodyPr>
          <a:lstStyle/>
          <a:p>
            <a:pPr algn="l">
              <a:lnSpc>
                <a:spcPts val="4479"/>
              </a:lnSpc>
            </a:pPr>
            <a:r>
              <a:rPr lang="en-US" sz="3199">
                <a:solidFill>
                  <a:srgbClr val="000000"/>
                </a:solidFill>
                <a:latin typeface="Montserrat"/>
                <a:ea typeface="Montserrat"/>
                <a:cs typeface="Montserrat"/>
                <a:sym typeface="Montserrat"/>
              </a:rPr>
              <a:t>These tasks feel urgent, but they don’t add much value to your core goals.</a:t>
            </a:r>
          </a:p>
          <a:p>
            <a:pPr algn="l">
              <a:lnSpc>
                <a:spcPts val="4479"/>
              </a:lnSpc>
            </a:pPr>
            <a:endParaRPr lang="en-US" sz="3199">
              <a:solidFill>
                <a:srgbClr val="000000"/>
              </a:solidFill>
              <a:latin typeface="Montserrat"/>
              <a:ea typeface="Montserrat"/>
              <a:cs typeface="Montserrat"/>
              <a:sym typeface="Montserrat"/>
            </a:endParaRPr>
          </a:p>
          <a:p>
            <a:pPr algn="l">
              <a:lnSpc>
                <a:spcPts val="4479"/>
              </a:lnSpc>
            </a:pPr>
            <a:r>
              <a:rPr lang="en-US" sz="3199">
                <a:solidFill>
                  <a:srgbClr val="000000"/>
                </a:solidFill>
                <a:latin typeface="Montserrat"/>
                <a:ea typeface="Montserrat"/>
                <a:cs typeface="Montserrat"/>
                <a:sym typeface="Montserrat"/>
              </a:rPr>
              <a:t>At IITA, examples include:</a:t>
            </a:r>
          </a:p>
          <a:p>
            <a:pPr marL="690879" lvl="1" indent="-345439" algn="l">
              <a:lnSpc>
                <a:spcPts val="4479"/>
              </a:lnSpc>
              <a:buFont typeface="Arial"/>
              <a:buChar char="•"/>
            </a:pPr>
            <a:r>
              <a:rPr lang="en-US" sz="3199">
                <a:solidFill>
                  <a:srgbClr val="000000"/>
                </a:solidFill>
                <a:latin typeface="Montserrat"/>
                <a:ea typeface="Montserrat"/>
                <a:cs typeface="Montserrat"/>
                <a:sym typeface="Montserrat"/>
              </a:rPr>
              <a:t>Constant phone calls or emails that interrupt deep work </a:t>
            </a:r>
          </a:p>
          <a:p>
            <a:pPr marL="690879" lvl="1" indent="-345439" algn="l">
              <a:lnSpc>
                <a:spcPts val="4479"/>
              </a:lnSpc>
              <a:buFont typeface="Arial"/>
              <a:buChar char="•"/>
            </a:pPr>
            <a:r>
              <a:rPr lang="en-US" sz="3199">
                <a:solidFill>
                  <a:srgbClr val="000000"/>
                </a:solidFill>
                <a:latin typeface="Montserrat"/>
                <a:ea typeface="Montserrat"/>
                <a:cs typeface="Montserrat"/>
                <a:sym typeface="Montserrat"/>
              </a:rPr>
              <a:t>Routine meeting requests without clear agenda </a:t>
            </a:r>
          </a:p>
          <a:p>
            <a:pPr algn="l">
              <a:lnSpc>
                <a:spcPts val="4479"/>
              </a:lnSpc>
            </a:pPr>
            <a:endParaRPr lang="en-US" sz="3199">
              <a:solidFill>
                <a:srgbClr val="000000"/>
              </a:solidFill>
              <a:latin typeface="Montserrat"/>
              <a:ea typeface="Montserrat"/>
              <a:cs typeface="Montserrat"/>
              <a:sym typeface="Montserrat"/>
            </a:endParaRPr>
          </a:p>
          <a:p>
            <a:pPr algn="l">
              <a:lnSpc>
                <a:spcPts val="4479"/>
              </a:lnSpc>
            </a:pPr>
            <a:r>
              <a:rPr lang="en-US" sz="3199" b="1" i="1">
                <a:solidFill>
                  <a:srgbClr val="000000"/>
                </a:solidFill>
                <a:latin typeface="Montserrat Bold Italics"/>
                <a:ea typeface="Montserrat Bold Italics"/>
                <a:cs typeface="Montserrat Bold Italics"/>
                <a:sym typeface="Montserrat Bold Italics"/>
              </a:rPr>
              <a:t>Key Insight:</a:t>
            </a:r>
          </a:p>
          <a:p>
            <a:pPr algn="l">
              <a:lnSpc>
                <a:spcPts val="4479"/>
              </a:lnSpc>
            </a:pPr>
            <a:r>
              <a:rPr lang="en-US" sz="3199">
                <a:solidFill>
                  <a:srgbClr val="000000"/>
                </a:solidFill>
                <a:latin typeface="Montserrat"/>
                <a:ea typeface="Montserrat"/>
                <a:cs typeface="Montserrat"/>
                <a:sym typeface="Montserrat"/>
              </a:rPr>
              <a:t>These tasks steal your time if not managed.</a:t>
            </a:r>
          </a:p>
          <a:p>
            <a:pPr algn="l">
              <a:lnSpc>
                <a:spcPts val="4479"/>
              </a:lnSpc>
            </a:pPr>
            <a:r>
              <a:rPr lang="en-US" sz="3199" b="1">
                <a:solidFill>
                  <a:srgbClr val="000000"/>
                </a:solidFill>
                <a:latin typeface="Montserrat Bold"/>
                <a:ea typeface="Montserrat Bold"/>
                <a:cs typeface="Montserrat Bold"/>
                <a:sym typeface="Montserrat Bold"/>
              </a:rPr>
              <a:t>Best action: </a:t>
            </a:r>
            <a:r>
              <a:rPr lang="en-US" sz="3199">
                <a:solidFill>
                  <a:srgbClr val="000000"/>
                </a:solidFill>
                <a:latin typeface="Montserrat"/>
                <a:ea typeface="Montserrat"/>
                <a:cs typeface="Montserrat"/>
                <a:sym typeface="Montserrat"/>
              </a:rPr>
              <a:t>Delegate, automate, or streamline</a:t>
            </a:r>
          </a:p>
          <a:p>
            <a:pPr algn="l">
              <a:lnSpc>
                <a:spcPts val="4479"/>
              </a:lnSpc>
            </a:pPr>
            <a:endParaRPr lang="en-US" sz="3199">
              <a:solidFill>
                <a:srgbClr val="000000"/>
              </a:solidFill>
              <a:latin typeface="Montserrat"/>
              <a:ea typeface="Montserrat"/>
              <a:cs typeface="Montserrat"/>
              <a:sym typeface="Montserrat"/>
            </a:endParaRPr>
          </a:p>
        </p:txBody>
      </p:sp>
      <p:sp>
        <p:nvSpPr>
          <p:cNvPr id="13" name="TextBox 13"/>
          <p:cNvSpPr txBox="1"/>
          <p:nvPr/>
        </p:nvSpPr>
        <p:spPr>
          <a:xfrm>
            <a:off x="639933" y="334010"/>
            <a:ext cx="7774845" cy="1313180"/>
          </a:xfrm>
          <a:prstGeom prst="rect">
            <a:avLst/>
          </a:prstGeom>
        </p:spPr>
        <p:txBody>
          <a:bodyPr lIns="0" tIns="0" rIns="0" bIns="0" rtlCol="0" anchor="t">
            <a:spAutoFit/>
          </a:bodyPr>
          <a:lstStyle/>
          <a:p>
            <a:pPr algn="l">
              <a:lnSpc>
                <a:spcPts val="5320"/>
              </a:lnSpc>
            </a:pPr>
            <a:r>
              <a:rPr lang="en-US" sz="3800" b="1">
                <a:solidFill>
                  <a:srgbClr val="000000"/>
                </a:solidFill>
                <a:latin typeface="Montserrat Bold"/>
                <a:ea typeface="Montserrat Bold"/>
                <a:cs typeface="Montserrat Bold"/>
                <a:sym typeface="Montserrat Bold"/>
              </a:rPr>
              <a:t>🟡 QUADRANT 3: URGENT + NOT IMPORTANT (DELEGATE)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202966" y="4219499"/>
            <a:ext cx="4204350" cy="5851901"/>
            <a:chOff x="0" y="0"/>
            <a:chExt cx="1107319" cy="1541241"/>
          </a:xfrm>
        </p:grpSpPr>
        <p:sp>
          <p:nvSpPr>
            <p:cNvPr id="3" name="Freeform 3"/>
            <p:cNvSpPr/>
            <p:nvPr/>
          </p:nvSpPr>
          <p:spPr>
            <a:xfrm>
              <a:off x="0" y="0"/>
              <a:ext cx="1107319" cy="1541241"/>
            </a:xfrm>
            <a:custGeom>
              <a:avLst/>
              <a:gdLst/>
              <a:ahLst/>
              <a:cxnLst/>
              <a:rect l="l" t="t" r="r" b="b"/>
              <a:pathLst>
                <a:path w="1107319" h="1541241">
                  <a:moveTo>
                    <a:pt x="0" y="0"/>
                  </a:moveTo>
                  <a:lnTo>
                    <a:pt x="1107319" y="0"/>
                  </a:lnTo>
                  <a:lnTo>
                    <a:pt x="1107319" y="1541241"/>
                  </a:lnTo>
                  <a:lnTo>
                    <a:pt x="0" y="1541241"/>
                  </a:lnTo>
                  <a:close/>
                </a:path>
              </a:pathLst>
            </a:custGeom>
            <a:solidFill>
              <a:srgbClr val="060B37"/>
            </a:solidFill>
          </p:spPr>
          <p:txBody>
            <a:bodyPr/>
            <a:lstStyle/>
            <a:p>
              <a:endParaRPr lang="en-US"/>
            </a:p>
          </p:txBody>
        </p:sp>
        <p:sp>
          <p:nvSpPr>
            <p:cNvPr id="4" name="TextBox 4"/>
            <p:cNvSpPr txBox="1"/>
            <p:nvPr/>
          </p:nvSpPr>
          <p:spPr>
            <a:xfrm>
              <a:off x="0" y="-66675"/>
              <a:ext cx="1107319" cy="1607916"/>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Scrolling WhatsApp during work hours → </a:t>
              </a:r>
            </a:p>
          </p:txBody>
        </p:sp>
      </p:grpSp>
      <p:grpSp>
        <p:nvGrpSpPr>
          <p:cNvPr id="5" name="Group 5"/>
          <p:cNvGrpSpPr/>
          <p:nvPr/>
        </p:nvGrpSpPr>
        <p:grpSpPr>
          <a:xfrm>
            <a:off x="305716" y="2845429"/>
            <a:ext cx="4204350" cy="1374070"/>
            <a:chOff x="0" y="0"/>
            <a:chExt cx="1215765" cy="397338"/>
          </a:xfrm>
        </p:grpSpPr>
        <p:sp>
          <p:nvSpPr>
            <p:cNvPr id="6" name="Freeform 6"/>
            <p:cNvSpPr/>
            <p:nvPr/>
          </p:nvSpPr>
          <p:spPr>
            <a:xfrm>
              <a:off x="0" y="0"/>
              <a:ext cx="1215765" cy="397338"/>
            </a:xfrm>
            <a:custGeom>
              <a:avLst/>
              <a:gdLst/>
              <a:ahLst/>
              <a:cxnLst/>
              <a:rect l="l" t="t" r="r" b="b"/>
              <a:pathLst>
                <a:path w="1215765" h="397338">
                  <a:moveTo>
                    <a:pt x="0" y="0"/>
                  </a:moveTo>
                  <a:lnTo>
                    <a:pt x="1215765" y="0"/>
                  </a:lnTo>
                  <a:lnTo>
                    <a:pt x="1215765" y="397338"/>
                  </a:lnTo>
                  <a:lnTo>
                    <a:pt x="0" y="397338"/>
                  </a:lnTo>
                  <a:close/>
                </a:path>
              </a:pathLst>
            </a:custGeom>
            <a:solidFill>
              <a:srgbClr val="EC6D32"/>
            </a:solidFill>
          </p:spPr>
          <p:txBody>
            <a:bodyPr/>
            <a:lstStyle/>
            <a:p>
              <a:endParaRPr lang="en-US"/>
            </a:p>
          </p:txBody>
        </p:sp>
      </p:grpSp>
      <p:sp>
        <p:nvSpPr>
          <p:cNvPr id="7" name="TextBox 7"/>
          <p:cNvSpPr txBox="1"/>
          <p:nvPr/>
        </p:nvSpPr>
        <p:spPr>
          <a:xfrm>
            <a:off x="4038532" y="398733"/>
            <a:ext cx="11613264" cy="1216026"/>
          </a:xfrm>
          <a:prstGeom prst="rect">
            <a:avLst/>
          </a:prstGeom>
        </p:spPr>
        <p:txBody>
          <a:bodyPr wrap="square" lIns="0" tIns="0" rIns="0" bIns="0" rtlCol="0" anchor="t">
            <a:spAutoFit/>
          </a:bodyPr>
          <a:lstStyle/>
          <a:p>
            <a:pPr algn="l">
              <a:lnSpc>
                <a:spcPts val="4899"/>
              </a:lnSpc>
            </a:pPr>
            <a:r>
              <a:rPr lang="en-US" sz="3499" b="1" dirty="0">
                <a:solidFill>
                  <a:srgbClr val="000000"/>
                </a:solidFill>
                <a:latin typeface="Montserrat Bold"/>
                <a:ea typeface="Montserrat Bold"/>
                <a:cs typeface="Montserrat Bold"/>
                <a:sym typeface="Montserrat Bold"/>
              </a:rPr>
              <a:t>LET’S TAKE A LOOK AT REAL-LIFE IITA SCENARIO</a:t>
            </a:r>
          </a:p>
          <a:p>
            <a:pPr algn="l">
              <a:lnSpc>
                <a:spcPts val="4899"/>
              </a:lnSpc>
              <a:spcBef>
                <a:spcPct val="0"/>
              </a:spcBef>
            </a:pPr>
            <a:endParaRPr lang="en-US" sz="3499" b="1" dirty="0">
              <a:solidFill>
                <a:srgbClr val="000000"/>
              </a:solidFill>
              <a:latin typeface="Montserrat Bold"/>
              <a:ea typeface="Montserrat Bold"/>
              <a:cs typeface="Montserrat Bold"/>
              <a:sym typeface="Montserrat Bold"/>
            </a:endParaRPr>
          </a:p>
        </p:txBody>
      </p:sp>
      <p:sp>
        <p:nvSpPr>
          <p:cNvPr id="8" name="TextBox 8"/>
          <p:cNvSpPr txBox="1"/>
          <p:nvPr/>
        </p:nvSpPr>
        <p:spPr>
          <a:xfrm>
            <a:off x="1772582" y="1279843"/>
            <a:ext cx="14860769" cy="580391"/>
          </a:xfrm>
          <a:prstGeom prst="rect">
            <a:avLst/>
          </a:prstGeom>
        </p:spPr>
        <p:txBody>
          <a:bodyPr lIns="0" tIns="0" rIns="0" bIns="0" rtlCol="0" anchor="t">
            <a:spAutoFit/>
          </a:bodyPr>
          <a:lstStyle/>
          <a:p>
            <a:pPr algn="ctr">
              <a:lnSpc>
                <a:spcPts val="4759"/>
              </a:lnSpc>
              <a:spcBef>
                <a:spcPct val="0"/>
              </a:spcBef>
            </a:pPr>
            <a:r>
              <a:rPr lang="en-US" sz="3399">
                <a:solidFill>
                  <a:srgbClr val="000000"/>
                </a:solidFill>
                <a:latin typeface="Montserrat"/>
                <a:ea typeface="Montserrat"/>
                <a:cs typeface="Montserrat"/>
                <a:sym typeface="Montserrat"/>
              </a:rPr>
              <a:t>In what order would a high-performing officer prioritize his day?</a:t>
            </a:r>
          </a:p>
        </p:txBody>
      </p:sp>
      <p:grpSp>
        <p:nvGrpSpPr>
          <p:cNvPr id="9" name="Group 9"/>
          <p:cNvGrpSpPr/>
          <p:nvPr/>
        </p:nvGrpSpPr>
        <p:grpSpPr>
          <a:xfrm>
            <a:off x="13680003" y="4219499"/>
            <a:ext cx="4204350" cy="5851901"/>
            <a:chOff x="0" y="0"/>
            <a:chExt cx="1107319" cy="1541241"/>
          </a:xfrm>
        </p:grpSpPr>
        <p:sp>
          <p:nvSpPr>
            <p:cNvPr id="10" name="Freeform 10"/>
            <p:cNvSpPr/>
            <p:nvPr/>
          </p:nvSpPr>
          <p:spPr>
            <a:xfrm>
              <a:off x="0" y="0"/>
              <a:ext cx="1107319" cy="1541241"/>
            </a:xfrm>
            <a:custGeom>
              <a:avLst/>
              <a:gdLst/>
              <a:ahLst/>
              <a:cxnLst/>
              <a:rect l="l" t="t" r="r" b="b"/>
              <a:pathLst>
                <a:path w="1107319" h="1541241">
                  <a:moveTo>
                    <a:pt x="0" y="0"/>
                  </a:moveTo>
                  <a:lnTo>
                    <a:pt x="1107319" y="0"/>
                  </a:lnTo>
                  <a:lnTo>
                    <a:pt x="1107319" y="1541241"/>
                  </a:lnTo>
                  <a:lnTo>
                    <a:pt x="0" y="1541241"/>
                  </a:lnTo>
                  <a:close/>
                </a:path>
              </a:pathLst>
            </a:custGeom>
            <a:solidFill>
              <a:srgbClr val="060B37"/>
            </a:solidFill>
          </p:spPr>
          <p:txBody>
            <a:bodyPr/>
            <a:lstStyle/>
            <a:p>
              <a:endParaRPr lang="en-US"/>
            </a:p>
          </p:txBody>
        </p:sp>
        <p:sp>
          <p:nvSpPr>
            <p:cNvPr id="11" name="TextBox 11"/>
            <p:cNvSpPr txBox="1"/>
            <p:nvPr/>
          </p:nvSpPr>
          <p:spPr>
            <a:xfrm>
              <a:off x="0" y="-66675"/>
              <a:ext cx="1107319" cy="1607916"/>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Morning crisis: Irrigation system fails in trial field → </a:t>
              </a:r>
            </a:p>
          </p:txBody>
        </p:sp>
      </p:grpSp>
      <p:grpSp>
        <p:nvGrpSpPr>
          <p:cNvPr id="12" name="Group 12"/>
          <p:cNvGrpSpPr/>
          <p:nvPr/>
        </p:nvGrpSpPr>
        <p:grpSpPr>
          <a:xfrm>
            <a:off x="305716" y="4219499"/>
            <a:ext cx="4204350" cy="5851901"/>
            <a:chOff x="0" y="0"/>
            <a:chExt cx="1107319" cy="1541241"/>
          </a:xfrm>
        </p:grpSpPr>
        <p:sp>
          <p:nvSpPr>
            <p:cNvPr id="13" name="Freeform 13"/>
            <p:cNvSpPr/>
            <p:nvPr/>
          </p:nvSpPr>
          <p:spPr>
            <a:xfrm>
              <a:off x="0" y="0"/>
              <a:ext cx="1107319" cy="1541241"/>
            </a:xfrm>
            <a:custGeom>
              <a:avLst/>
              <a:gdLst/>
              <a:ahLst/>
              <a:cxnLst/>
              <a:rect l="l" t="t" r="r" b="b"/>
              <a:pathLst>
                <a:path w="1107319" h="1541241">
                  <a:moveTo>
                    <a:pt x="0" y="0"/>
                  </a:moveTo>
                  <a:lnTo>
                    <a:pt x="1107319" y="0"/>
                  </a:lnTo>
                  <a:lnTo>
                    <a:pt x="1107319" y="1541241"/>
                  </a:lnTo>
                  <a:lnTo>
                    <a:pt x="0" y="1541241"/>
                  </a:lnTo>
                  <a:close/>
                </a:path>
              </a:pathLst>
            </a:custGeom>
            <a:solidFill>
              <a:srgbClr val="060B37"/>
            </a:solidFill>
          </p:spPr>
          <p:txBody>
            <a:bodyPr/>
            <a:lstStyle/>
            <a:p>
              <a:endParaRPr lang="en-US"/>
            </a:p>
          </p:txBody>
        </p:sp>
        <p:sp>
          <p:nvSpPr>
            <p:cNvPr id="14" name="TextBox 14"/>
            <p:cNvSpPr txBox="1"/>
            <p:nvPr/>
          </p:nvSpPr>
          <p:spPr>
            <a:xfrm>
              <a:off x="0" y="-66675"/>
              <a:ext cx="1107319" cy="1607916"/>
            </a:xfrm>
            <a:prstGeom prst="rect">
              <a:avLst/>
            </a:prstGeom>
          </p:spPr>
          <p:txBody>
            <a:bodyPr lIns="50800" tIns="50800" rIns="50800" bIns="50800" rtlCol="0" anchor="ctr"/>
            <a:lstStyle/>
            <a:p>
              <a:pPr algn="ctr">
                <a:lnSpc>
                  <a:spcPts val="4899"/>
                </a:lnSpc>
              </a:pPr>
              <a:endParaRPr/>
            </a:p>
            <a:p>
              <a:pPr algn="ctr">
                <a:lnSpc>
                  <a:spcPts val="4899"/>
                </a:lnSpc>
              </a:pPr>
              <a:r>
                <a:rPr lang="en-US" sz="3499">
                  <a:solidFill>
                    <a:srgbClr val="FFFFFF"/>
                  </a:solidFill>
                  <a:latin typeface="Montserrat"/>
                  <a:ea typeface="Montserrat"/>
                  <a:cs typeface="Montserrat"/>
                  <a:sym typeface="Montserrat"/>
                </a:rPr>
                <a:t>Repeated admin calls about transport bookings → </a:t>
              </a:r>
            </a:p>
            <a:p>
              <a:pPr algn="ctr">
                <a:lnSpc>
                  <a:spcPts val="4899"/>
                </a:lnSpc>
              </a:pPr>
              <a:r>
                <a:rPr lang="en-US" sz="3499">
                  <a:solidFill>
                    <a:srgbClr val="FFFFFF"/>
                  </a:solidFill>
                  <a:latin typeface="Montserrat"/>
                  <a:ea typeface="Montserrat"/>
                  <a:cs typeface="Montserrat"/>
                  <a:sym typeface="Montserrat"/>
                </a:rPr>
                <a:t> </a:t>
              </a:r>
            </a:p>
            <a:p>
              <a:pPr algn="ctr">
                <a:lnSpc>
                  <a:spcPts val="4899"/>
                </a:lnSpc>
              </a:pPr>
              <a:endParaRPr lang="en-US" sz="3499">
                <a:solidFill>
                  <a:srgbClr val="FFFFFF"/>
                </a:solidFill>
                <a:latin typeface="Montserrat"/>
                <a:ea typeface="Montserrat"/>
                <a:cs typeface="Montserrat"/>
                <a:sym typeface="Montserrat"/>
              </a:endParaRPr>
            </a:p>
          </p:txBody>
        </p:sp>
      </p:grpSp>
      <p:grpSp>
        <p:nvGrpSpPr>
          <p:cNvPr id="15" name="Group 15"/>
          <p:cNvGrpSpPr/>
          <p:nvPr/>
        </p:nvGrpSpPr>
        <p:grpSpPr>
          <a:xfrm>
            <a:off x="4725928" y="4219499"/>
            <a:ext cx="4204350" cy="5851901"/>
            <a:chOff x="0" y="0"/>
            <a:chExt cx="1107319" cy="1541241"/>
          </a:xfrm>
        </p:grpSpPr>
        <p:sp>
          <p:nvSpPr>
            <p:cNvPr id="16" name="Freeform 16"/>
            <p:cNvSpPr/>
            <p:nvPr/>
          </p:nvSpPr>
          <p:spPr>
            <a:xfrm>
              <a:off x="0" y="0"/>
              <a:ext cx="1107319" cy="1541241"/>
            </a:xfrm>
            <a:custGeom>
              <a:avLst/>
              <a:gdLst/>
              <a:ahLst/>
              <a:cxnLst/>
              <a:rect l="l" t="t" r="r" b="b"/>
              <a:pathLst>
                <a:path w="1107319" h="1541241">
                  <a:moveTo>
                    <a:pt x="0" y="0"/>
                  </a:moveTo>
                  <a:lnTo>
                    <a:pt x="1107319" y="0"/>
                  </a:lnTo>
                  <a:lnTo>
                    <a:pt x="1107319" y="1541241"/>
                  </a:lnTo>
                  <a:lnTo>
                    <a:pt x="0" y="1541241"/>
                  </a:lnTo>
                  <a:close/>
                </a:path>
              </a:pathLst>
            </a:custGeom>
            <a:solidFill>
              <a:srgbClr val="060B37"/>
            </a:solidFill>
          </p:spPr>
          <p:txBody>
            <a:bodyPr/>
            <a:lstStyle/>
            <a:p>
              <a:endParaRPr lang="en-US"/>
            </a:p>
          </p:txBody>
        </p:sp>
        <p:sp>
          <p:nvSpPr>
            <p:cNvPr id="17" name="TextBox 17"/>
            <p:cNvSpPr txBox="1"/>
            <p:nvPr/>
          </p:nvSpPr>
          <p:spPr>
            <a:xfrm>
              <a:off x="0" y="-66675"/>
              <a:ext cx="1107319" cy="1607916"/>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Upcoming grant proposal (due next month) → </a:t>
              </a:r>
            </a:p>
          </p:txBody>
        </p:sp>
      </p:grpSp>
      <p:grpSp>
        <p:nvGrpSpPr>
          <p:cNvPr id="18" name="Group 18"/>
          <p:cNvGrpSpPr/>
          <p:nvPr/>
        </p:nvGrpSpPr>
        <p:grpSpPr>
          <a:xfrm>
            <a:off x="4754341" y="2845429"/>
            <a:ext cx="4172400" cy="1374070"/>
            <a:chOff x="0" y="0"/>
            <a:chExt cx="1206526" cy="397338"/>
          </a:xfrm>
        </p:grpSpPr>
        <p:sp>
          <p:nvSpPr>
            <p:cNvPr id="19" name="Freeform 19"/>
            <p:cNvSpPr/>
            <p:nvPr/>
          </p:nvSpPr>
          <p:spPr>
            <a:xfrm>
              <a:off x="0" y="0"/>
              <a:ext cx="1206526" cy="397338"/>
            </a:xfrm>
            <a:custGeom>
              <a:avLst/>
              <a:gdLst/>
              <a:ahLst/>
              <a:cxnLst/>
              <a:rect l="l" t="t" r="r" b="b"/>
              <a:pathLst>
                <a:path w="1206526" h="397338">
                  <a:moveTo>
                    <a:pt x="0" y="0"/>
                  </a:moveTo>
                  <a:lnTo>
                    <a:pt x="1206526" y="0"/>
                  </a:lnTo>
                  <a:lnTo>
                    <a:pt x="1206526" y="397338"/>
                  </a:lnTo>
                  <a:lnTo>
                    <a:pt x="0" y="397338"/>
                  </a:lnTo>
                  <a:close/>
                </a:path>
              </a:pathLst>
            </a:custGeom>
            <a:solidFill>
              <a:srgbClr val="EC6D32"/>
            </a:solidFill>
          </p:spPr>
          <p:txBody>
            <a:bodyPr/>
            <a:lstStyle/>
            <a:p>
              <a:endParaRPr lang="en-US"/>
            </a:p>
          </p:txBody>
        </p:sp>
      </p:grpSp>
      <p:grpSp>
        <p:nvGrpSpPr>
          <p:cNvPr id="20" name="Group 20"/>
          <p:cNvGrpSpPr/>
          <p:nvPr/>
        </p:nvGrpSpPr>
        <p:grpSpPr>
          <a:xfrm>
            <a:off x="9202966" y="2845429"/>
            <a:ext cx="4204350" cy="1374070"/>
            <a:chOff x="0" y="0"/>
            <a:chExt cx="1215765" cy="397338"/>
          </a:xfrm>
        </p:grpSpPr>
        <p:sp>
          <p:nvSpPr>
            <p:cNvPr id="21" name="Freeform 21"/>
            <p:cNvSpPr/>
            <p:nvPr/>
          </p:nvSpPr>
          <p:spPr>
            <a:xfrm>
              <a:off x="0" y="0"/>
              <a:ext cx="1215765" cy="397338"/>
            </a:xfrm>
            <a:custGeom>
              <a:avLst/>
              <a:gdLst/>
              <a:ahLst/>
              <a:cxnLst/>
              <a:rect l="l" t="t" r="r" b="b"/>
              <a:pathLst>
                <a:path w="1215765" h="397338">
                  <a:moveTo>
                    <a:pt x="0" y="0"/>
                  </a:moveTo>
                  <a:lnTo>
                    <a:pt x="1215765" y="0"/>
                  </a:lnTo>
                  <a:lnTo>
                    <a:pt x="1215765" y="397338"/>
                  </a:lnTo>
                  <a:lnTo>
                    <a:pt x="0" y="397338"/>
                  </a:lnTo>
                  <a:close/>
                </a:path>
              </a:pathLst>
            </a:custGeom>
            <a:solidFill>
              <a:srgbClr val="EC6D32"/>
            </a:solidFill>
          </p:spPr>
          <p:txBody>
            <a:bodyPr/>
            <a:lstStyle/>
            <a:p>
              <a:endParaRPr lang="en-US"/>
            </a:p>
          </p:txBody>
        </p:sp>
      </p:grpSp>
      <p:grpSp>
        <p:nvGrpSpPr>
          <p:cNvPr id="22" name="Group 22"/>
          <p:cNvGrpSpPr/>
          <p:nvPr/>
        </p:nvGrpSpPr>
        <p:grpSpPr>
          <a:xfrm>
            <a:off x="13683541" y="2845429"/>
            <a:ext cx="4204350" cy="1374070"/>
            <a:chOff x="0" y="0"/>
            <a:chExt cx="1215765" cy="397338"/>
          </a:xfrm>
        </p:grpSpPr>
        <p:sp>
          <p:nvSpPr>
            <p:cNvPr id="23" name="Freeform 23"/>
            <p:cNvSpPr/>
            <p:nvPr/>
          </p:nvSpPr>
          <p:spPr>
            <a:xfrm>
              <a:off x="0" y="0"/>
              <a:ext cx="1215765" cy="397338"/>
            </a:xfrm>
            <a:custGeom>
              <a:avLst/>
              <a:gdLst/>
              <a:ahLst/>
              <a:cxnLst/>
              <a:rect l="l" t="t" r="r" b="b"/>
              <a:pathLst>
                <a:path w="1215765" h="397338">
                  <a:moveTo>
                    <a:pt x="0" y="0"/>
                  </a:moveTo>
                  <a:lnTo>
                    <a:pt x="1215765" y="0"/>
                  </a:lnTo>
                  <a:lnTo>
                    <a:pt x="1215765" y="397338"/>
                  </a:lnTo>
                  <a:lnTo>
                    <a:pt x="0" y="397338"/>
                  </a:lnTo>
                  <a:close/>
                </a:path>
              </a:pathLst>
            </a:custGeom>
            <a:solidFill>
              <a:srgbClr val="EC6D32"/>
            </a:solidFill>
          </p:spPr>
          <p:txBody>
            <a:bodyPr/>
            <a:lstStyle/>
            <a:p>
              <a:endParaRPr lang="en-US"/>
            </a:p>
          </p:txBody>
        </p:sp>
      </p:grpSp>
      <p:sp>
        <p:nvSpPr>
          <p:cNvPr id="24" name="TextBox 24"/>
          <p:cNvSpPr txBox="1"/>
          <p:nvPr/>
        </p:nvSpPr>
        <p:spPr>
          <a:xfrm>
            <a:off x="397202" y="3304401"/>
            <a:ext cx="4021378" cy="603934"/>
          </a:xfrm>
          <a:prstGeom prst="rect">
            <a:avLst/>
          </a:prstGeom>
        </p:spPr>
        <p:txBody>
          <a:bodyPr lIns="0" tIns="0" rIns="0" bIns="0" rtlCol="0" anchor="t">
            <a:spAutoFit/>
          </a:bodyPr>
          <a:lstStyle/>
          <a:p>
            <a:pPr algn="ctr">
              <a:lnSpc>
                <a:spcPts val="4978"/>
              </a:lnSpc>
              <a:spcBef>
                <a:spcPct val="0"/>
              </a:spcBef>
            </a:pPr>
            <a:r>
              <a:rPr lang="en-US" sz="3555" b="1">
                <a:solidFill>
                  <a:srgbClr val="FFFFFF"/>
                </a:solidFill>
                <a:latin typeface="Montserrat Bold"/>
                <a:ea typeface="Montserrat Bold"/>
                <a:cs typeface="Montserrat Bold"/>
                <a:sym typeface="Montserrat Bold"/>
              </a:rPr>
              <a:t>A</a:t>
            </a:r>
          </a:p>
        </p:txBody>
      </p:sp>
      <p:sp>
        <p:nvSpPr>
          <p:cNvPr id="25" name="TextBox 25"/>
          <p:cNvSpPr txBox="1"/>
          <p:nvPr/>
        </p:nvSpPr>
        <p:spPr>
          <a:xfrm>
            <a:off x="4937313" y="3304401"/>
            <a:ext cx="4021378" cy="603934"/>
          </a:xfrm>
          <a:prstGeom prst="rect">
            <a:avLst/>
          </a:prstGeom>
        </p:spPr>
        <p:txBody>
          <a:bodyPr lIns="0" tIns="0" rIns="0" bIns="0" rtlCol="0" anchor="t">
            <a:spAutoFit/>
          </a:bodyPr>
          <a:lstStyle/>
          <a:p>
            <a:pPr algn="ctr">
              <a:lnSpc>
                <a:spcPts val="4978"/>
              </a:lnSpc>
              <a:spcBef>
                <a:spcPct val="0"/>
              </a:spcBef>
            </a:pPr>
            <a:r>
              <a:rPr lang="en-US" sz="3555" b="1">
                <a:solidFill>
                  <a:srgbClr val="FFFFFF"/>
                </a:solidFill>
                <a:latin typeface="Montserrat Bold"/>
                <a:ea typeface="Montserrat Bold"/>
                <a:cs typeface="Montserrat Bold"/>
                <a:sym typeface="Montserrat Bold"/>
              </a:rPr>
              <a:t>B</a:t>
            </a:r>
          </a:p>
        </p:txBody>
      </p:sp>
      <p:sp>
        <p:nvSpPr>
          <p:cNvPr id="26" name="TextBox 26"/>
          <p:cNvSpPr txBox="1"/>
          <p:nvPr/>
        </p:nvSpPr>
        <p:spPr>
          <a:xfrm>
            <a:off x="9385938" y="3304401"/>
            <a:ext cx="4021378" cy="603934"/>
          </a:xfrm>
          <a:prstGeom prst="rect">
            <a:avLst/>
          </a:prstGeom>
        </p:spPr>
        <p:txBody>
          <a:bodyPr lIns="0" tIns="0" rIns="0" bIns="0" rtlCol="0" anchor="t">
            <a:spAutoFit/>
          </a:bodyPr>
          <a:lstStyle/>
          <a:p>
            <a:pPr algn="ctr">
              <a:lnSpc>
                <a:spcPts val="4978"/>
              </a:lnSpc>
              <a:spcBef>
                <a:spcPct val="0"/>
              </a:spcBef>
            </a:pPr>
            <a:r>
              <a:rPr lang="en-US" sz="3555" b="1">
                <a:solidFill>
                  <a:srgbClr val="FFFFFF"/>
                </a:solidFill>
                <a:latin typeface="Montserrat Bold"/>
                <a:ea typeface="Montserrat Bold"/>
                <a:cs typeface="Montserrat Bold"/>
                <a:sym typeface="Montserrat Bold"/>
              </a:rPr>
              <a:t>C</a:t>
            </a:r>
          </a:p>
        </p:txBody>
      </p:sp>
      <p:sp>
        <p:nvSpPr>
          <p:cNvPr id="27" name="TextBox 27"/>
          <p:cNvSpPr txBox="1"/>
          <p:nvPr/>
        </p:nvSpPr>
        <p:spPr>
          <a:xfrm>
            <a:off x="13683541" y="3152001"/>
            <a:ext cx="4021378" cy="603934"/>
          </a:xfrm>
          <a:prstGeom prst="rect">
            <a:avLst/>
          </a:prstGeom>
        </p:spPr>
        <p:txBody>
          <a:bodyPr lIns="0" tIns="0" rIns="0" bIns="0" rtlCol="0" anchor="t">
            <a:spAutoFit/>
          </a:bodyPr>
          <a:lstStyle/>
          <a:p>
            <a:pPr algn="ctr">
              <a:lnSpc>
                <a:spcPts val="4978"/>
              </a:lnSpc>
              <a:spcBef>
                <a:spcPct val="0"/>
              </a:spcBef>
            </a:pPr>
            <a:r>
              <a:rPr lang="en-US" sz="3555" b="1">
                <a:solidFill>
                  <a:srgbClr val="FFFFFF"/>
                </a:solidFill>
                <a:latin typeface="Montserrat Bold"/>
                <a:ea typeface="Montserrat Bold"/>
                <a:cs typeface="Montserrat Bold"/>
                <a:sym typeface="Montserrat Bold"/>
              </a:rPr>
              <a:t>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326593" y="90901"/>
            <a:ext cx="15634813" cy="937799"/>
          </a:xfrm>
          <a:prstGeom prst="rect">
            <a:avLst/>
          </a:prstGeom>
        </p:spPr>
        <p:txBody>
          <a:bodyPr lIns="0" tIns="0" rIns="0" bIns="0" rtlCol="0" anchor="t">
            <a:spAutoFit/>
          </a:bodyPr>
          <a:lstStyle/>
          <a:p>
            <a:pPr algn="l">
              <a:lnSpc>
                <a:spcPts val="7635"/>
              </a:lnSpc>
              <a:spcBef>
                <a:spcPct val="0"/>
              </a:spcBef>
            </a:pPr>
            <a:r>
              <a:rPr lang="en-US" sz="5453">
                <a:solidFill>
                  <a:srgbClr val="000000"/>
                </a:solidFill>
                <a:latin typeface="Montserrat"/>
                <a:ea typeface="Montserrat"/>
                <a:cs typeface="Montserrat"/>
                <a:sym typeface="Montserrat"/>
              </a:rPr>
              <a:t>SITUATION: A RESEARCH OFFICER’S DAY</a:t>
            </a:r>
          </a:p>
        </p:txBody>
      </p:sp>
      <p:sp>
        <p:nvSpPr>
          <p:cNvPr id="3" name="TextBox 3"/>
          <p:cNvSpPr txBox="1"/>
          <p:nvPr/>
        </p:nvSpPr>
        <p:spPr>
          <a:xfrm>
            <a:off x="1028700" y="1228510"/>
            <a:ext cx="16230600" cy="5418122"/>
          </a:xfrm>
          <a:prstGeom prst="rect">
            <a:avLst/>
          </a:prstGeom>
        </p:spPr>
        <p:txBody>
          <a:bodyPr lIns="0" tIns="0" rIns="0" bIns="0" rtlCol="0" anchor="t">
            <a:spAutoFit/>
          </a:bodyPr>
          <a:lstStyle/>
          <a:p>
            <a:pPr algn="l">
              <a:lnSpc>
                <a:spcPts val="4332"/>
              </a:lnSpc>
            </a:pPr>
            <a:r>
              <a:rPr lang="en-US" sz="3162">
                <a:solidFill>
                  <a:srgbClr val="000000"/>
                </a:solidFill>
                <a:latin typeface="Montserrat"/>
                <a:ea typeface="Montserrat"/>
                <a:cs typeface="Montserrat"/>
                <a:sym typeface="Montserrat"/>
              </a:rPr>
              <a:t>A. (D) Morning crisis: Irrigation system fails in trial field → 🔴 Q1 </a:t>
            </a:r>
          </a:p>
          <a:p>
            <a:pPr algn="l">
              <a:lnSpc>
                <a:spcPts val="4332"/>
              </a:lnSpc>
            </a:pPr>
            <a:r>
              <a:rPr lang="en-US" sz="3162">
                <a:solidFill>
                  <a:srgbClr val="000000"/>
                </a:solidFill>
                <a:latin typeface="Montserrat"/>
                <a:ea typeface="Montserrat"/>
                <a:cs typeface="Montserrat"/>
                <a:sym typeface="Montserrat"/>
              </a:rPr>
              <a:t>B. (B) Upcoming grant proposal (due next month) → 🟢 Q2 </a:t>
            </a:r>
          </a:p>
          <a:p>
            <a:pPr algn="l">
              <a:lnSpc>
                <a:spcPts val="4332"/>
              </a:lnSpc>
            </a:pPr>
            <a:r>
              <a:rPr lang="en-US" sz="3162">
                <a:solidFill>
                  <a:srgbClr val="000000"/>
                </a:solidFill>
                <a:latin typeface="Montserrat"/>
                <a:ea typeface="Montserrat"/>
                <a:cs typeface="Montserrat"/>
                <a:sym typeface="Montserrat"/>
              </a:rPr>
              <a:t>C. (A) Repeated admin calls about transport bookings → 🟡 Q3 </a:t>
            </a:r>
          </a:p>
          <a:p>
            <a:pPr algn="l">
              <a:lnSpc>
                <a:spcPts val="4332"/>
              </a:lnSpc>
            </a:pPr>
            <a:r>
              <a:rPr lang="en-US" sz="3162">
                <a:solidFill>
                  <a:srgbClr val="000000"/>
                </a:solidFill>
                <a:latin typeface="Montserrat"/>
                <a:ea typeface="Montserrat"/>
                <a:cs typeface="Montserrat"/>
                <a:sym typeface="Montserrat"/>
              </a:rPr>
              <a:t>D. ( C) Scrolling WhatsApp during work hours → ⚪ Q4 </a:t>
            </a:r>
          </a:p>
          <a:p>
            <a:pPr algn="l">
              <a:lnSpc>
                <a:spcPts val="4332"/>
              </a:lnSpc>
            </a:pPr>
            <a:endParaRPr lang="en-US" sz="3162">
              <a:solidFill>
                <a:srgbClr val="000000"/>
              </a:solidFill>
              <a:latin typeface="Montserrat"/>
              <a:ea typeface="Montserrat"/>
              <a:cs typeface="Montserrat"/>
              <a:sym typeface="Montserrat"/>
            </a:endParaRPr>
          </a:p>
          <a:p>
            <a:pPr algn="l">
              <a:lnSpc>
                <a:spcPts val="4332"/>
              </a:lnSpc>
            </a:pPr>
            <a:r>
              <a:rPr lang="en-US" sz="3162">
                <a:solidFill>
                  <a:srgbClr val="000000"/>
                </a:solidFill>
                <a:latin typeface="Montserrat"/>
                <a:ea typeface="Montserrat"/>
                <a:cs typeface="Montserrat"/>
                <a:sym typeface="Montserrat"/>
              </a:rPr>
              <a:t> A high-performing IITA officer will:</a:t>
            </a:r>
          </a:p>
          <a:p>
            <a:pPr marL="682776" lvl="1" indent="-341388" algn="l">
              <a:lnSpc>
                <a:spcPts val="4332"/>
              </a:lnSpc>
              <a:buFont typeface="Arial"/>
              <a:buChar char="•"/>
            </a:pPr>
            <a:r>
              <a:rPr lang="en-US" sz="3162" i="1">
                <a:solidFill>
                  <a:srgbClr val="000000"/>
                </a:solidFill>
                <a:latin typeface="Montserrat Italics"/>
                <a:ea typeface="Montserrat Italics"/>
                <a:cs typeface="Montserrat Italics"/>
                <a:sym typeface="Montserrat Italics"/>
              </a:rPr>
              <a:t>Fix the irrigation issue immediately </a:t>
            </a:r>
          </a:p>
          <a:p>
            <a:pPr marL="682776" lvl="1" indent="-341388" algn="l">
              <a:lnSpc>
                <a:spcPts val="4332"/>
              </a:lnSpc>
              <a:buFont typeface="Arial"/>
              <a:buChar char="•"/>
            </a:pPr>
            <a:r>
              <a:rPr lang="en-US" sz="3162" i="1">
                <a:solidFill>
                  <a:srgbClr val="000000"/>
                </a:solidFill>
                <a:latin typeface="Montserrat Italics"/>
                <a:ea typeface="Montserrat Italics"/>
                <a:cs typeface="Montserrat Italics"/>
                <a:sym typeface="Montserrat Italics"/>
              </a:rPr>
              <a:t>Block time later to work on the proposal </a:t>
            </a:r>
          </a:p>
          <a:p>
            <a:pPr marL="682776" lvl="1" indent="-341388" algn="l">
              <a:lnSpc>
                <a:spcPts val="4332"/>
              </a:lnSpc>
              <a:buFont typeface="Arial"/>
              <a:buChar char="•"/>
            </a:pPr>
            <a:r>
              <a:rPr lang="en-US" sz="3162" i="1">
                <a:solidFill>
                  <a:srgbClr val="000000"/>
                </a:solidFill>
                <a:latin typeface="Montserrat Italics"/>
                <a:ea typeface="Montserrat Italics"/>
                <a:cs typeface="Montserrat Italics"/>
                <a:sym typeface="Montserrat Italics"/>
              </a:rPr>
              <a:t>Delegate transport coordination </a:t>
            </a:r>
          </a:p>
          <a:p>
            <a:pPr marL="682776" lvl="1" indent="-341388" algn="l">
              <a:lnSpc>
                <a:spcPts val="4332"/>
              </a:lnSpc>
              <a:buFont typeface="Arial"/>
              <a:buChar char="•"/>
            </a:pPr>
            <a:r>
              <a:rPr lang="en-US" sz="3162" i="1">
                <a:solidFill>
                  <a:srgbClr val="000000"/>
                </a:solidFill>
                <a:latin typeface="Montserrat Italics"/>
                <a:ea typeface="Montserrat Italics"/>
                <a:cs typeface="Montserrat Italics"/>
                <a:sym typeface="Montserrat Italics"/>
              </a:rPr>
              <a:t>Avoid distractions </a:t>
            </a:r>
          </a:p>
        </p:txBody>
      </p:sp>
      <p:sp>
        <p:nvSpPr>
          <p:cNvPr id="4" name="TextBox 4"/>
          <p:cNvSpPr txBox="1"/>
          <p:nvPr/>
        </p:nvSpPr>
        <p:spPr>
          <a:xfrm>
            <a:off x="2260701" y="7059814"/>
            <a:ext cx="13098643" cy="2887981"/>
          </a:xfrm>
          <a:prstGeom prst="rect">
            <a:avLst/>
          </a:prstGeom>
        </p:spPr>
        <p:txBody>
          <a:bodyPr lIns="0" tIns="0" rIns="0" bIns="0" rtlCol="0" anchor="t">
            <a:spAutoFit/>
          </a:bodyPr>
          <a:lstStyle/>
          <a:p>
            <a:pPr algn="ctr">
              <a:lnSpc>
                <a:spcPts val="4619"/>
              </a:lnSpc>
              <a:spcBef>
                <a:spcPct val="0"/>
              </a:spcBef>
            </a:pPr>
            <a:r>
              <a:rPr lang="en-US" sz="3299" b="1">
                <a:solidFill>
                  <a:srgbClr val="000000"/>
                </a:solidFill>
                <a:latin typeface="Montserrat Bold"/>
                <a:ea typeface="Montserrat Bold"/>
                <a:cs typeface="Montserrat Bold"/>
                <a:sym typeface="Montserrat Bold"/>
              </a:rPr>
              <a:t>Most people spend their time in:</a:t>
            </a:r>
          </a:p>
          <a:p>
            <a:pPr algn="ctr">
              <a:lnSpc>
                <a:spcPts val="4619"/>
              </a:lnSpc>
              <a:spcBef>
                <a:spcPct val="0"/>
              </a:spcBef>
            </a:pPr>
            <a:r>
              <a:rPr lang="en-US" sz="3299">
                <a:solidFill>
                  <a:srgbClr val="000000"/>
                </a:solidFill>
                <a:latin typeface="Montserrat"/>
                <a:ea typeface="Montserrat"/>
                <a:cs typeface="Montserrat"/>
                <a:sym typeface="Montserrat"/>
              </a:rPr>
              <a:t>🔴 Q1 (firefighting) and </a:t>
            </a:r>
          </a:p>
          <a:p>
            <a:pPr algn="ctr">
              <a:lnSpc>
                <a:spcPts val="4619"/>
              </a:lnSpc>
              <a:spcBef>
                <a:spcPct val="0"/>
              </a:spcBef>
            </a:pPr>
            <a:r>
              <a:rPr lang="en-US" sz="3299">
                <a:solidFill>
                  <a:srgbClr val="000000"/>
                </a:solidFill>
                <a:latin typeface="Montserrat"/>
                <a:ea typeface="Montserrat"/>
                <a:cs typeface="Montserrat"/>
                <a:sym typeface="Montserrat"/>
              </a:rPr>
              <a:t>🟡 Q3 (distractions disguised as urgency) </a:t>
            </a:r>
          </a:p>
          <a:p>
            <a:pPr algn="ctr">
              <a:lnSpc>
                <a:spcPts val="4619"/>
              </a:lnSpc>
              <a:spcBef>
                <a:spcPct val="0"/>
              </a:spcBef>
            </a:pPr>
            <a:r>
              <a:rPr lang="en-US" sz="3299">
                <a:solidFill>
                  <a:srgbClr val="000000"/>
                </a:solidFill>
                <a:latin typeface="Montserrat"/>
                <a:ea typeface="Montserrat"/>
                <a:cs typeface="Montserrat"/>
                <a:sym typeface="Montserrat"/>
              </a:rPr>
              <a:t>But the most effective professionals at IITA focus on:</a:t>
            </a:r>
          </a:p>
          <a:p>
            <a:pPr algn="ctr">
              <a:lnSpc>
                <a:spcPts val="4619"/>
              </a:lnSpc>
              <a:spcBef>
                <a:spcPct val="0"/>
              </a:spcBef>
            </a:pPr>
            <a:r>
              <a:rPr lang="en-US" sz="3299">
                <a:solidFill>
                  <a:srgbClr val="000000"/>
                </a:solidFill>
                <a:latin typeface="Montserrat"/>
                <a:ea typeface="Montserrat"/>
                <a:cs typeface="Montserrat"/>
                <a:sym typeface="Montserrat"/>
              </a:rPr>
              <a:t>  🟢 Q2 (planning, prevention, growth)</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rot="-1703975">
            <a:off x="878281" y="2111903"/>
            <a:ext cx="4034154" cy="3561224"/>
            <a:chOff x="0" y="0"/>
            <a:chExt cx="633009" cy="558800"/>
          </a:xfrm>
        </p:grpSpPr>
        <p:sp>
          <p:nvSpPr>
            <p:cNvPr id="3" name="Freeform 3"/>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4" name="TextBox 4"/>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FFFFFF"/>
                  </a:solidFill>
                  <a:latin typeface="Montserrat Bold"/>
                  <a:ea typeface="Montserrat Bold"/>
                  <a:cs typeface="Montserrat Bold"/>
                  <a:sym typeface="Montserrat Bold"/>
                </a:rPr>
                <a:t>Missed deadlines</a:t>
              </a:r>
            </a:p>
          </p:txBody>
        </p:sp>
      </p:grpSp>
      <p:sp>
        <p:nvSpPr>
          <p:cNvPr id="5" name="TextBox 5"/>
          <p:cNvSpPr txBox="1"/>
          <p:nvPr/>
        </p:nvSpPr>
        <p:spPr>
          <a:xfrm>
            <a:off x="3434523" y="998538"/>
            <a:ext cx="12594973" cy="669926"/>
          </a:xfrm>
          <a:prstGeom prst="rect">
            <a:avLst/>
          </a:prstGeom>
        </p:spPr>
        <p:txBody>
          <a:bodyPr lIns="0" tIns="0" rIns="0" bIns="0" rtlCol="0" anchor="t">
            <a:spAutoFit/>
          </a:bodyPr>
          <a:lstStyle/>
          <a:p>
            <a:pPr algn="l">
              <a:lnSpc>
                <a:spcPts val="5599"/>
              </a:lnSpc>
              <a:spcBef>
                <a:spcPct val="0"/>
              </a:spcBef>
            </a:pPr>
            <a:r>
              <a:rPr lang="en-US" sz="3999" b="1">
                <a:solidFill>
                  <a:srgbClr val="FFFFFF"/>
                </a:solidFill>
                <a:latin typeface="Montserrat Bold"/>
                <a:ea typeface="Montserrat Bold"/>
                <a:cs typeface="Montserrat Bold"/>
                <a:sym typeface="Montserrat Bold"/>
              </a:rPr>
              <a:t>Consequences of Poor Priority Management</a:t>
            </a:r>
          </a:p>
        </p:txBody>
      </p:sp>
      <p:grpSp>
        <p:nvGrpSpPr>
          <p:cNvPr id="6" name="Group 6"/>
          <p:cNvGrpSpPr/>
          <p:nvPr/>
        </p:nvGrpSpPr>
        <p:grpSpPr>
          <a:xfrm rot="1444007">
            <a:off x="2769839" y="6079142"/>
            <a:ext cx="4034154" cy="3561224"/>
            <a:chOff x="0" y="0"/>
            <a:chExt cx="633009" cy="558800"/>
          </a:xfrm>
        </p:grpSpPr>
        <p:sp>
          <p:nvSpPr>
            <p:cNvPr id="7" name="Freeform 7"/>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8" name="TextBox 8"/>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FFFFFF"/>
                  </a:solidFill>
                  <a:latin typeface="Montserrat Bold"/>
                  <a:ea typeface="Montserrat Bold"/>
                  <a:cs typeface="Montserrat Bold"/>
                  <a:sym typeface="Montserrat Bold"/>
                </a:rPr>
                <a:t>Burnout and stress</a:t>
              </a:r>
            </a:p>
          </p:txBody>
        </p:sp>
      </p:grpSp>
      <p:grpSp>
        <p:nvGrpSpPr>
          <p:cNvPr id="9" name="Group 9"/>
          <p:cNvGrpSpPr/>
          <p:nvPr/>
        </p:nvGrpSpPr>
        <p:grpSpPr>
          <a:xfrm rot="1867199">
            <a:off x="14012419" y="2111903"/>
            <a:ext cx="4034154" cy="3561224"/>
            <a:chOff x="0" y="0"/>
            <a:chExt cx="633009" cy="558800"/>
          </a:xfrm>
        </p:grpSpPr>
        <p:sp>
          <p:nvSpPr>
            <p:cNvPr id="10" name="Freeform 10"/>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11" name="TextBox 11"/>
            <p:cNvSpPr txBox="1"/>
            <p:nvPr/>
          </p:nvSpPr>
          <p:spPr>
            <a:xfrm>
              <a:off x="50353" y="101600"/>
              <a:ext cx="532303" cy="412750"/>
            </a:xfrm>
            <a:prstGeom prst="rect">
              <a:avLst/>
            </a:prstGeom>
          </p:spPr>
          <p:txBody>
            <a:bodyPr lIns="50800" tIns="50800" rIns="50800" bIns="50800" rtlCol="0" anchor="ctr"/>
            <a:lstStyle/>
            <a:p>
              <a:pPr algn="ctr">
                <a:lnSpc>
                  <a:spcPts val="3264"/>
                </a:lnSpc>
              </a:pPr>
              <a:endParaRPr/>
            </a:p>
            <a:p>
              <a:pPr algn="ctr">
                <a:lnSpc>
                  <a:spcPts val="3264"/>
                </a:lnSpc>
              </a:pPr>
              <a:r>
                <a:rPr lang="en-US" sz="3200" b="1">
                  <a:solidFill>
                    <a:srgbClr val="FFFFFF"/>
                  </a:solidFill>
                  <a:latin typeface="Montserrat Bold"/>
                  <a:ea typeface="Montserrat Bold"/>
                  <a:cs typeface="Montserrat Bold"/>
                  <a:sym typeface="Montserrat Bold"/>
                </a:rPr>
                <a:t>Increased errors and rework</a:t>
              </a:r>
            </a:p>
            <a:p>
              <a:pPr algn="ctr">
                <a:lnSpc>
                  <a:spcPts val="3264"/>
                </a:lnSpc>
              </a:pPr>
              <a:endParaRPr lang="en-US" sz="3200" b="1">
                <a:solidFill>
                  <a:srgbClr val="FFFFFF"/>
                </a:solidFill>
                <a:latin typeface="Montserrat Bold"/>
                <a:ea typeface="Montserrat Bold"/>
                <a:cs typeface="Montserrat Bold"/>
                <a:sym typeface="Montserrat Bold"/>
              </a:endParaRPr>
            </a:p>
            <a:p>
              <a:pPr algn="ctr">
                <a:lnSpc>
                  <a:spcPts val="3264"/>
                </a:lnSpc>
              </a:pPr>
              <a:endParaRPr lang="en-US" sz="3200" b="1">
                <a:solidFill>
                  <a:srgbClr val="FFFFFF"/>
                </a:solidFill>
                <a:latin typeface="Montserrat Bold"/>
                <a:ea typeface="Montserrat Bold"/>
                <a:cs typeface="Montserrat Bold"/>
                <a:sym typeface="Montserrat Bold"/>
              </a:endParaRPr>
            </a:p>
          </p:txBody>
        </p:sp>
      </p:grpSp>
      <p:grpSp>
        <p:nvGrpSpPr>
          <p:cNvPr id="12" name="Group 12"/>
          <p:cNvGrpSpPr/>
          <p:nvPr/>
        </p:nvGrpSpPr>
        <p:grpSpPr>
          <a:xfrm>
            <a:off x="7126923" y="3630750"/>
            <a:ext cx="4034154" cy="3561224"/>
            <a:chOff x="0" y="0"/>
            <a:chExt cx="633009" cy="558800"/>
          </a:xfrm>
        </p:grpSpPr>
        <p:sp>
          <p:nvSpPr>
            <p:cNvPr id="13" name="Freeform 13"/>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14" name="TextBox 14"/>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FFFFFF"/>
                  </a:solidFill>
                  <a:latin typeface="Montserrat Bold"/>
                  <a:ea typeface="Montserrat Bold"/>
                  <a:cs typeface="Montserrat Bold"/>
                  <a:sym typeface="Montserrat Bold"/>
                </a:rPr>
                <a:t>Reduced research credibility</a:t>
              </a:r>
            </a:p>
          </p:txBody>
        </p:sp>
      </p:grpSp>
      <p:grpSp>
        <p:nvGrpSpPr>
          <p:cNvPr id="15" name="Group 15"/>
          <p:cNvGrpSpPr/>
          <p:nvPr/>
        </p:nvGrpSpPr>
        <p:grpSpPr>
          <a:xfrm rot="-2330656">
            <a:off x="10687748" y="6435109"/>
            <a:ext cx="4034154" cy="3561224"/>
            <a:chOff x="0" y="0"/>
            <a:chExt cx="633009" cy="558800"/>
          </a:xfrm>
        </p:grpSpPr>
        <p:sp>
          <p:nvSpPr>
            <p:cNvPr id="16" name="Freeform 16"/>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17" name="TextBox 17"/>
            <p:cNvSpPr txBox="1"/>
            <p:nvPr/>
          </p:nvSpPr>
          <p:spPr>
            <a:xfrm>
              <a:off x="50353" y="101600"/>
              <a:ext cx="532303" cy="412750"/>
            </a:xfrm>
            <a:prstGeom prst="rect">
              <a:avLst/>
            </a:prstGeom>
          </p:spPr>
          <p:txBody>
            <a:bodyPr lIns="50800" tIns="50800" rIns="50800" bIns="50800" rtlCol="0" anchor="ctr"/>
            <a:lstStyle/>
            <a:p>
              <a:pPr algn="ctr">
                <a:lnSpc>
                  <a:spcPts val="2958"/>
                </a:lnSpc>
              </a:pPr>
              <a:r>
                <a:rPr lang="en-US" sz="2900" b="1">
                  <a:solidFill>
                    <a:srgbClr val="FFFFFF"/>
                  </a:solidFill>
                  <a:latin typeface="Montserrat Bold"/>
                  <a:ea typeface="Montserrat Bold"/>
                  <a:cs typeface="Montserrat Bold"/>
                  <a:sym typeface="Montserrat Bold"/>
                </a:rPr>
                <a:t>Institutional reputation damage</a:t>
              </a:r>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393536"/>
        </a:solidFill>
        <a:effectLst/>
      </p:bgPr>
    </p:bg>
    <p:spTree>
      <p:nvGrpSpPr>
        <p:cNvPr id="1" name=""/>
        <p:cNvGrpSpPr/>
        <p:nvPr/>
      </p:nvGrpSpPr>
      <p:grpSpPr>
        <a:xfrm>
          <a:off x="0" y="0"/>
          <a:ext cx="0" cy="0"/>
          <a:chOff x="0" y="0"/>
          <a:chExt cx="0" cy="0"/>
        </a:xfrm>
      </p:grpSpPr>
      <p:sp>
        <p:nvSpPr>
          <p:cNvPr id="2" name="TextBox 2"/>
          <p:cNvSpPr txBox="1"/>
          <p:nvPr/>
        </p:nvSpPr>
        <p:spPr>
          <a:xfrm>
            <a:off x="3128152" y="1757273"/>
            <a:ext cx="11153201" cy="5524183"/>
          </a:xfrm>
          <a:prstGeom prst="rect">
            <a:avLst/>
          </a:prstGeom>
        </p:spPr>
        <p:txBody>
          <a:bodyPr lIns="0" tIns="0" rIns="0" bIns="0" rtlCol="0" anchor="t">
            <a:spAutoFit/>
          </a:bodyPr>
          <a:lstStyle/>
          <a:p>
            <a:pPr algn="ctr">
              <a:lnSpc>
                <a:spcPts val="3954"/>
              </a:lnSpc>
              <a:spcBef>
                <a:spcPct val="0"/>
              </a:spcBef>
            </a:pPr>
            <a:r>
              <a:rPr lang="en-US" sz="3499">
                <a:solidFill>
                  <a:srgbClr val="FFFFFF"/>
                </a:solidFill>
                <a:latin typeface="Montserrat"/>
                <a:ea typeface="Montserrat"/>
                <a:cs typeface="Montserrat"/>
                <a:sym typeface="Montserrat"/>
              </a:rPr>
              <a:t>When a task comes in, ask yourself:</a:t>
            </a:r>
          </a:p>
          <a:p>
            <a:pPr algn="ctr">
              <a:lnSpc>
                <a:spcPts val="3954"/>
              </a:lnSpc>
              <a:spcBef>
                <a:spcPct val="0"/>
              </a:spcBef>
            </a:pPr>
            <a:endParaRPr lang="en-US" sz="3499">
              <a:solidFill>
                <a:srgbClr val="FFFFFF"/>
              </a:solidFill>
              <a:latin typeface="Montserrat"/>
              <a:ea typeface="Montserrat"/>
              <a:cs typeface="Montserrat"/>
              <a:sym typeface="Montserrat"/>
            </a:endParaRPr>
          </a:p>
          <a:p>
            <a:pPr marL="755644" lvl="1" indent="-377822" algn="ctr">
              <a:lnSpc>
                <a:spcPts val="3954"/>
              </a:lnSpc>
              <a:spcBef>
                <a:spcPct val="0"/>
              </a:spcBef>
              <a:buAutoNum type="arabicPeriod"/>
            </a:pPr>
            <a:r>
              <a:rPr lang="en-US" sz="3499">
                <a:solidFill>
                  <a:srgbClr val="FFFFFF"/>
                </a:solidFill>
                <a:latin typeface="Montserrat"/>
                <a:ea typeface="Montserrat"/>
                <a:cs typeface="Montserrat"/>
                <a:sym typeface="Montserrat"/>
              </a:rPr>
              <a:t>Is this important to my goals or IITA’s mission?</a:t>
            </a:r>
          </a:p>
          <a:p>
            <a:pPr marL="755644" lvl="1" indent="-377822" algn="ctr">
              <a:lnSpc>
                <a:spcPts val="3954"/>
              </a:lnSpc>
              <a:spcBef>
                <a:spcPct val="0"/>
              </a:spcBef>
              <a:buAutoNum type="arabicPeriod"/>
            </a:pPr>
            <a:r>
              <a:rPr lang="en-US" sz="3499">
                <a:solidFill>
                  <a:srgbClr val="FFFFFF"/>
                </a:solidFill>
                <a:latin typeface="Montserrat"/>
                <a:ea typeface="Montserrat"/>
                <a:cs typeface="Montserrat"/>
                <a:sym typeface="Montserrat"/>
              </a:rPr>
              <a:t>Is this urgent right now?</a:t>
            </a:r>
          </a:p>
          <a:p>
            <a:pPr algn="ctr">
              <a:lnSpc>
                <a:spcPts val="3954"/>
              </a:lnSpc>
              <a:spcBef>
                <a:spcPct val="0"/>
              </a:spcBef>
            </a:pPr>
            <a:endParaRPr lang="en-US" sz="3499">
              <a:solidFill>
                <a:srgbClr val="FFFFFF"/>
              </a:solidFill>
              <a:latin typeface="Montserrat"/>
              <a:ea typeface="Montserrat"/>
              <a:cs typeface="Montserrat"/>
              <a:sym typeface="Montserrat"/>
            </a:endParaRPr>
          </a:p>
          <a:p>
            <a:pPr algn="ctr">
              <a:lnSpc>
                <a:spcPts val="3954"/>
              </a:lnSpc>
              <a:spcBef>
                <a:spcPct val="0"/>
              </a:spcBef>
            </a:pPr>
            <a:r>
              <a:rPr lang="en-US" sz="3499">
                <a:solidFill>
                  <a:srgbClr val="FFFFFF"/>
                </a:solidFill>
                <a:latin typeface="Montserrat"/>
                <a:ea typeface="Montserrat"/>
                <a:cs typeface="Montserrat"/>
                <a:sym typeface="Montserrat"/>
              </a:rPr>
              <a:t>Then decide:</a:t>
            </a:r>
          </a:p>
          <a:p>
            <a:pPr algn="ctr">
              <a:lnSpc>
                <a:spcPts val="3954"/>
              </a:lnSpc>
              <a:spcBef>
                <a:spcPct val="0"/>
              </a:spcBef>
            </a:pPr>
            <a:r>
              <a:rPr lang="en-US" sz="3499">
                <a:solidFill>
                  <a:srgbClr val="FFFFFF"/>
                </a:solidFill>
                <a:latin typeface="Montserrat"/>
                <a:ea typeface="Montserrat"/>
                <a:cs typeface="Montserrat"/>
                <a:sym typeface="Montserrat"/>
              </a:rPr>
              <a:t>If YES + YES → Do</a:t>
            </a:r>
          </a:p>
          <a:p>
            <a:pPr algn="ctr">
              <a:lnSpc>
                <a:spcPts val="3954"/>
              </a:lnSpc>
              <a:spcBef>
                <a:spcPct val="0"/>
              </a:spcBef>
            </a:pPr>
            <a:r>
              <a:rPr lang="en-US" sz="3499">
                <a:solidFill>
                  <a:srgbClr val="FFFFFF"/>
                </a:solidFill>
                <a:latin typeface="Montserrat"/>
                <a:ea typeface="Montserrat"/>
                <a:cs typeface="Montserrat"/>
                <a:sym typeface="Montserrat"/>
              </a:rPr>
              <a:t>If YES + NO → Plan</a:t>
            </a:r>
          </a:p>
          <a:p>
            <a:pPr algn="ctr">
              <a:lnSpc>
                <a:spcPts val="3954"/>
              </a:lnSpc>
              <a:spcBef>
                <a:spcPct val="0"/>
              </a:spcBef>
            </a:pPr>
            <a:r>
              <a:rPr lang="en-US" sz="3499">
                <a:solidFill>
                  <a:srgbClr val="FFFFFF"/>
                </a:solidFill>
                <a:latin typeface="Montserrat"/>
                <a:ea typeface="Montserrat"/>
                <a:cs typeface="Montserrat"/>
                <a:sym typeface="Montserrat"/>
              </a:rPr>
              <a:t>If NO + YES → Delegate</a:t>
            </a:r>
          </a:p>
          <a:p>
            <a:pPr algn="ctr">
              <a:lnSpc>
                <a:spcPts val="3954"/>
              </a:lnSpc>
            </a:pPr>
            <a:r>
              <a:rPr lang="en-US" sz="3499">
                <a:solidFill>
                  <a:srgbClr val="FFFFFF"/>
                </a:solidFill>
                <a:latin typeface="Montserrat"/>
                <a:ea typeface="Montserrat"/>
                <a:cs typeface="Montserrat"/>
                <a:sym typeface="Montserrat"/>
              </a:rPr>
              <a:t>If NO + NO → Eliminate</a:t>
            </a:r>
          </a:p>
          <a:p>
            <a:pPr algn="ctr">
              <a:lnSpc>
                <a:spcPts val="4899"/>
              </a:lnSpc>
            </a:pPr>
            <a:endParaRPr lang="en-US" sz="3499">
              <a:solidFill>
                <a:srgbClr val="FFFFFF"/>
              </a:solidFill>
              <a:latin typeface="Montserrat"/>
              <a:ea typeface="Montserrat"/>
              <a:cs typeface="Montserrat"/>
              <a:sym typeface="Montserrat"/>
            </a:endParaRPr>
          </a:p>
        </p:txBody>
      </p:sp>
      <p:sp>
        <p:nvSpPr>
          <p:cNvPr id="3" name="TextBox 3"/>
          <p:cNvSpPr txBox="1"/>
          <p:nvPr/>
        </p:nvSpPr>
        <p:spPr>
          <a:xfrm>
            <a:off x="4856563" y="660399"/>
            <a:ext cx="8574874" cy="669926"/>
          </a:xfrm>
          <a:prstGeom prst="rect">
            <a:avLst/>
          </a:prstGeom>
        </p:spPr>
        <p:txBody>
          <a:bodyPr lIns="0" tIns="0" rIns="0" bIns="0" rtlCol="0" anchor="t">
            <a:spAutoFit/>
          </a:bodyPr>
          <a:lstStyle/>
          <a:p>
            <a:pPr algn="l">
              <a:lnSpc>
                <a:spcPts val="5599"/>
              </a:lnSpc>
              <a:spcBef>
                <a:spcPct val="0"/>
              </a:spcBef>
            </a:pPr>
            <a:r>
              <a:rPr lang="en-US" sz="3999" b="1">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Practical Workflow (Daily Use)</a:t>
            </a:r>
          </a:p>
        </p:txBody>
      </p:sp>
      <p:sp>
        <p:nvSpPr>
          <p:cNvPr id="4" name="TextBox 4"/>
          <p:cNvSpPr txBox="1"/>
          <p:nvPr/>
        </p:nvSpPr>
        <p:spPr>
          <a:xfrm>
            <a:off x="655286" y="6853027"/>
            <a:ext cx="17139847" cy="3078480"/>
          </a:xfrm>
          <a:prstGeom prst="rect">
            <a:avLst/>
          </a:prstGeom>
        </p:spPr>
        <p:txBody>
          <a:bodyPr lIns="0" tIns="0" rIns="0" bIns="0" rtlCol="0" anchor="t">
            <a:spAutoFit/>
          </a:bodyPr>
          <a:lstStyle/>
          <a:p>
            <a:pPr algn="l">
              <a:lnSpc>
                <a:spcPts val="4519"/>
              </a:lnSpc>
              <a:spcBef>
                <a:spcPct val="0"/>
              </a:spcBef>
            </a:pPr>
            <a:endParaRPr/>
          </a:p>
          <a:p>
            <a:pPr algn="l">
              <a:lnSpc>
                <a:spcPts val="5599"/>
              </a:lnSpc>
            </a:pPr>
            <a:r>
              <a:rPr lang="en-US" sz="3999" b="1" i="1">
                <a:solidFill>
                  <a:srgbClr val="FF2828"/>
                </a:solidFill>
                <a:latin typeface="Montserrat Bold Italics"/>
                <a:ea typeface="Montserrat Bold Italics"/>
                <a:cs typeface="Montserrat Bold Italics"/>
                <a:sym typeface="Montserrat Bold Italics"/>
              </a:rPr>
              <a:t>Key Insight:</a:t>
            </a:r>
          </a:p>
          <a:p>
            <a:pPr algn="l">
              <a:lnSpc>
                <a:spcPts val="4899"/>
              </a:lnSpc>
            </a:pPr>
            <a:r>
              <a:rPr lang="en-US" sz="3499">
                <a:solidFill>
                  <a:srgbClr val="FFFFFF"/>
                </a:solidFill>
                <a:latin typeface="Courgette"/>
                <a:ea typeface="Courgette"/>
                <a:cs typeface="Courgette"/>
                <a:sym typeface="Courgette"/>
              </a:rPr>
              <a:t> Productivity is not just about doing more—it’s about doing what matters most, at the right time, in the right way.</a:t>
            </a:r>
          </a:p>
          <a:p>
            <a:pPr algn="l">
              <a:lnSpc>
                <a:spcPts val="4899"/>
              </a:lnSpc>
            </a:pPr>
            <a:endParaRPr lang="en-US" sz="3499">
              <a:solidFill>
                <a:srgbClr val="FFFFFF"/>
              </a:solidFill>
              <a:latin typeface="Courgette"/>
              <a:ea typeface="Courgette"/>
              <a:cs typeface="Courgette"/>
              <a:sym typeface="Courgette"/>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840330" y="538709"/>
            <a:ext cx="14053637" cy="3591199"/>
            <a:chOff x="0" y="0"/>
            <a:chExt cx="3701369" cy="945830"/>
          </a:xfrm>
        </p:grpSpPr>
        <p:sp>
          <p:nvSpPr>
            <p:cNvPr id="3" name="Freeform 3"/>
            <p:cNvSpPr/>
            <p:nvPr/>
          </p:nvSpPr>
          <p:spPr>
            <a:xfrm>
              <a:off x="0" y="0"/>
              <a:ext cx="3701369" cy="945830"/>
            </a:xfrm>
            <a:custGeom>
              <a:avLst/>
              <a:gdLst/>
              <a:ahLst/>
              <a:cxnLst/>
              <a:rect l="l" t="t" r="r" b="b"/>
              <a:pathLst>
                <a:path w="3701369" h="945830">
                  <a:moveTo>
                    <a:pt x="0" y="0"/>
                  </a:moveTo>
                  <a:lnTo>
                    <a:pt x="3701369" y="0"/>
                  </a:lnTo>
                  <a:lnTo>
                    <a:pt x="3701369" y="945830"/>
                  </a:lnTo>
                  <a:lnTo>
                    <a:pt x="0" y="945830"/>
                  </a:lnTo>
                  <a:close/>
                </a:path>
              </a:pathLst>
            </a:custGeom>
            <a:solidFill>
              <a:srgbClr val="000000"/>
            </a:solidFill>
          </p:spPr>
          <p:txBody>
            <a:bodyPr/>
            <a:lstStyle/>
            <a:p>
              <a:endParaRPr lang="en-US"/>
            </a:p>
          </p:txBody>
        </p:sp>
        <p:sp>
          <p:nvSpPr>
            <p:cNvPr id="4" name="TextBox 4"/>
            <p:cNvSpPr txBox="1"/>
            <p:nvPr/>
          </p:nvSpPr>
          <p:spPr>
            <a:xfrm>
              <a:off x="0" y="-38100"/>
              <a:ext cx="3701369" cy="98393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2333131" y="258699"/>
            <a:ext cx="13068036" cy="3498799"/>
            <a:chOff x="0" y="0"/>
            <a:chExt cx="3441787" cy="921494"/>
          </a:xfrm>
        </p:grpSpPr>
        <p:sp>
          <p:nvSpPr>
            <p:cNvPr id="6" name="Freeform 6"/>
            <p:cNvSpPr/>
            <p:nvPr/>
          </p:nvSpPr>
          <p:spPr>
            <a:xfrm>
              <a:off x="0" y="0"/>
              <a:ext cx="3441787" cy="921495"/>
            </a:xfrm>
            <a:custGeom>
              <a:avLst/>
              <a:gdLst/>
              <a:ahLst/>
              <a:cxnLst/>
              <a:rect l="l" t="t" r="r" b="b"/>
              <a:pathLst>
                <a:path w="3441787" h="921495">
                  <a:moveTo>
                    <a:pt x="0" y="0"/>
                  </a:moveTo>
                  <a:lnTo>
                    <a:pt x="3441787" y="0"/>
                  </a:lnTo>
                  <a:lnTo>
                    <a:pt x="3441787" y="921495"/>
                  </a:lnTo>
                  <a:lnTo>
                    <a:pt x="0" y="921495"/>
                  </a:lnTo>
                  <a:close/>
                </a:path>
              </a:pathLst>
            </a:custGeom>
            <a:solidFill>
              <a:srgbClr val="FF751F"/>
            </a:solidFill>
          </p:spPr>
          <p:txBody>
            <a:bodyPr/>
            <a:lstStyle/>
            <a:p>
              <a:endParaRPr lang="en-US"/>
            </a:p>
          </p:txBody>
        </p:sp>
        <p:sp>
          <p:nvSpPr>
            <p:cNvPr id="7" name="TextBox 7"/>
            <p:cNvSpPr txBox="1"/>
            <p:nvPr/>
          </p:nvSpPr>
          <p:spPr>
            <a:xfrm>
              <a:off x="0" y="-38100"/>
              <a:ext cx="3441787" cy="959594"/>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p:nvPr/>
        </p:nvSpPr>
        <p:spPr>
          <a:xfrm>
            <a:off x="2333131" y="452984"/>
            <a:ext cx="12312096" cy="3024504"/>
          </a:xfrm>
          <a:prstGeom prst="rect">
            <a:avLst/>
          </a:prstGeom>
        </p:spPr>
        <p:txBody>
          <a:bodyPr lIns="0" tIns="0" rIns="0" bIns="0" rtlCol="0" anchor="t">
            <a:spAutoFit/>
          </a:bodyPr>
          <a:lstStyle/>
          <a:p>
            <a:pPr algn="ctr">
              <a:lnSpc>
                <a:spcPts val="6020"/>
              </a:lnSpc>
            </a:pPr>
            <a:r>
              <a:rPr lang="en-US" sz="4300">
                <a:solidFill>
                  <a:srgbClr val="000000"/>
                </a:solidFill>
                <a:latin typeface="Montserrat"/>
                <a:ea typeface="Montserrat"/>
                <a:cs typeface="Montserrat"/>
                <a:sym typeface="Montserrat"/>
              </a:rPr>
              <a:t>“Let’s start with a simple question—how many of us have had a day where we were busy from morning till evening, but still felt we didn’t achieve much?”</a:t>
            </a:r>
          </a:p>
        </p:txBody>
      </p:sp>
      <p:sp>
        <p:nvSpPr>
          <p:cNvPr id="9" name="TextBox 9"/>
          <p:cNvSpPr txBox="1"/>
          <p:nvPr/>
        </p:nvSpPr>
        <p:spPr>
          <a:xfrm>
            <a:off x="718781" y="5086350"/>
            <a:ext cx="6439684" cy="3292093"/>
          </a:xfrm>
          <a:prstGeom prst="rect">
            <a:avLst/>
          </a:prstGeom>
        </p:spPr>
        <p:txBody>
          <a:bodyPr lIns="0" tIns="0" rIns="0" bIns="0" rtlCol="0" anchor="t">
            <a:spAutoFit/>
          </a:bodyPr>
          <a:lstStyle/>
          <a:p>
            <a:pPr algn="l">
              <a:lnSpc>
                <a:spcPts val="4396"/>
              </a:lnSpc>
            </a:pPr>
            <a:r>
              <a:rPr lang="en-US" sz="3140">
                <a:solidFill>
                  <a:srgbClr val="2E3542"/>
                </a:solidFill>
                <a:latin typeface="Montserrat"/>
                <a:ea typeface="Montserrat"/>
                <a:cs typeface="Montserrat"/>
                <a:sym typeface="Montserrat"/>
              </a:rPr>
              <a:t>Participants should share-</a:t>
            </a:r>
          </a:p>
          <a:p>
            <a:pPr algn="l">
              <a:lnSpc>
                <a:spcPts val="4396"/>
              </a:lnSpc>
            </a:pPr>
            <a:endParaRPr lang="en-US" sz="3140">
              <a:solidFill>
                <a:srgbClr val="2E3542"/>
              </a:solidFill>
              <a:latin typeface="Montserrat"/>
              <a:ea typeface="Montserrat"/>
              <a:cs typeface="Montserrat"/>
              <a:sym typeface="Montserrat"/>
            </a:endParaRPr>
          </a:p>
          <a:p>
            <a:pPr marL="677935" lvl="1" indent="-338967" algn="l">
              <a:lnSpc>
                <a:spcPts val="4396"/>
              </a:lnSpc>
              <a:buFont typeface="Arial"/>
              <a:buChar char="•"/>
            </a:pPr>
            <a:r>
              <a:rPr lang="en-US" sz="3140">
                <a:solidFill>
                  <a:srgbClr val="2E3542"/>
                </a:solidFill>
                <a:latin typeface="Montserrat"/>
                <a:ea typeface="Montserrat"/>
                <a:cs typeface="Montserrat"/>
                <a:sym typeface="Montserrat"/>
              </a:rPr>
              <a:t>One task they did yesterday</a:t>
            </a:r>
          </a:p>
          <a:p>
            <a:pPr marL="677935" lvl="1" indent="-338967" algn="l">
              <a:lnSpc>
                <a:spcPts val="4396"/>
              </a:lnSpc>
              <a:buFont typeface="Arial"/>
              <a:buChar char="•"/>
            </a:pPr>
            <a:r>
              <a:rPr lang="en-US" sz="3140">
                <a:solidFill>
                  <a:srgbClr val="2E3542"/>
                </a:solidFill>
                <a:latin typeface="Montserrat"/>
                <a:ea typeface="Montserrat"/>
                <a:cs typeface="Montserrat"/>
                <a:sym typeface="Montserrat"/>
              </a:rPr>
              <a:t>Whether it was important or just urgent</a:t>
            </a:r>
          </a:p>
          <a:p>
            <a:pPr algn="l">
              <a:lnSpc>
                <a:spcPts val="4396"/>
              </a:lnSpc>
            </a:pPr>
            <a:endParaRPr lang="en-US" sz="3140">
              <a:solidFill>
                <a:srgbClr val="2E3542"/>
              </a:solidFill>
              <a:latin typeface="Montserrat"/>
              <a:ea typeface="Montserrat"/>
              <a:cs typeface="Montserrat"/>
              <a:sym typeface="Montserrat"/>
            </a:endParaRPr>
          </a:p>
        </p:txBody>
      </p:sp>
      <p:sp>
        <p:nvSpPr>
          <p:cNvPr id="10" name="TextBox 10"/>
          <p:cNvSpPr txBox="1"/>
          <p:nvPr/>
        </p:nvSpPr>
        <p:spPr>
          <a:xfrm>
            <a:off x="5910284" y="4288407"/>
            <a:ext cx="5976915" cy="617348"/>
          </a:xfrm>
          <a:prstGeom prst="rect">
            <a:avLst/>
          </a:prstGeom>
        </p:spPr>
        <p:txBody>
          <a:bodyPr wrap="square" lIns="0" tIns="0" rIns="0" bIns="0" rtlCol="0" anchor="t">
            <a:spAutoFit/>
          </a:bodyPr>
          <a:lstStyle/>
          <a:p>
            <a:pPr algn="ctr">
              <a:lnSpc>
                <a:spcPts val="5179"/>
              </a:lnSpc>
              <a:spcBef>
                <a:spcPct val="0"/>
              </a:spcBef>
            </a:pPr>
            <a:r>
              <a:rPr lang="en-US" sz="3699" b="1" i="1" dirty="0">
                <a:solidFill>
                  <a:srgbClr val="000000"/>
                </a:solidFill>
                <a:latin typeface="Montserrat Bold Italics"/>
                <a:ea typeface="Montserrat Bold Italics"/>
                <a:cs typeface="Montserrat Bold Italics"/>
                <a:sym typeface="Montserrat Bold Italics"/>
              </a:rPr>
              <a:t>“Busy vs Productive”</a:t>
            </a:r>
          </a:p>
        </p:txBody>
      </p:sp>
      <p:sp>
        <p:nvSpPr>
          <p:cNvPr id="11" name="TextBox 11"/>
          <p:cNvSpPr txBox="1"/>
          <p:nvPr/>
        </p:nvSpPr>
        <p:spPr>
          <a:xfrm>
            <a:off x="9144000" y="5086350"/>
            <a:ext cx="6439684" cy="3292093"/>
          </a:xfrm>
          <a:prstGeom prst="rect">
            <a:avLst/>
          </a:prstGeom>
        </p:spPr>
        <p:txBody>
          <a:bodyPr lIns="0" tIns="0" rIns="0" bIns="0" rtlCol="0" anchor="t">
            <a:spAutoFit/>
          </a:bodyPr>
          <a:lstStyle/>
          <a:p>
            <a:pPr algn="l">
              <a:lnSpc>
                <a:spcPts val="4396"/>
              </a:lnSpc>
            </a:pPr>
            <a:r>
              <a:rPr lang="en-US" sz="3140" i="1">
                <a:solidFill>
                  <a:srgbClr val="2E3542"/>
                </a:solidFill>
                <a:latin typeface="Montserrat Italics"/>
                <a:ea typeface="Montserrat Italics"/>
                <a:cs typeface="Montserrat Italics"/>
                <a:sym typeface="Montserrat Italics"/>
              </a:rPr>
              <a:t>Write responses on a flipchart under:</a:t>
            </a:r>
          </a:p>
          <a:p>
            <a:pPr marL="677935" lvl="1" indent="-338967" algn="l">
              <a:lnSpc>
                <a:spcPts val="4396"/>
              </a:lnSpc>
              <a:buFont typeface="Arial"/>
              <a:buChar char="•"/>
            </a:pPr>
            <a:r>
              <a:rPr lang="en-US" sz="3140">
                <a:solidFill>
                  <a:srgbClr val="2E3542"/>
                </a:solidFill>
                <a:latin typeface="Montserrat"/>
                <a:ea typeface="Montserrat"/>
                <a:cs typeface="Montserrat"/>
                <a:sym typeface="Montserrat"/>
              </a:rPr>
              <a:t>Important</a:t>
            </a:r>
          </a:p>
          <a:p>
            <a:pPr marL="677935" lvl="1" indent="-338967" algn="l">
              <a:lnSpc>
                <a:spcPts val="4396"/>
              </a:lnSpc>
              <a:buFont typeface="Arial"/>
              <a:buChar char="•"/>
            </a:pPr>
            <a:r>
              <a:rPr lang="en-US" sz="3140">
                <a:solidFill>
                  <a:srgbClr val="2E3542"/>
                </a:solidFill>
                <a:latin typeface="Montserrat"/>
                <a:ea typeface="Montserrat"/>
                <a:cs typeface="Montserrat"/>
                <a:sym typeface="Montserrat"/>
              </a:rPr>
              <a:t>Urgent</a:t>
            </a:r>
          </a:p>
          <a:p>
            <a:pPr marL="677935" lvl="1" indent="-338967" algn="l">
              <a:lnSpc>
                <a:spcPts val="4396"/>
              </a:lnSpc>
              <a:buFont typeface="Arial"/>
              <a:buChar char="•"/>
            </a:pPr>
            <a:r>
              <a:rPr lang="en-US" sz="3140">
                <a:solidFill>
                  <a:srgbClr val="2E3542"/>
                </a:solidFill>
                <a:latin typeface="Montserrat"/>
                <a:ea typeface="Montserrat"/>
                <a:cs typeface="Montserrat"/>
                <a:sym typeface="Montserrat"/>
              </a:rPr>
              <a:t>Both</a:t>
            </a:r>
          </a:p>
          <a:p>
            <a:pPr marL="677935" lvl="1" indent="-338967" algn="l">
              <a:lnSpc>
                <a:spcPts val="4396"/>
              </a:lnSpc>
              <a:buFont typeface="Arial"/>
              <a:buChar char="•"/>
            </a:pPr>
            <a:r>
              <a:rPr lang="en-US" sz="3140">
                <a:solidFill>
                  <a:srgbClr val="2E3542"/>
                </a:solidFill>
                <a:latin typeface="Montserrat"/>
                <a:ea typeface="Montserrat"/>
                <a:cs typeface="Montserrat"/>
                <a:sym typeface="Montserrat"/>
              </a:rPr>
              <a:t>Neither</a:t>
            </a:r>
          </a:p>
        </p:txBody>
      </p:sp>
      <p:sp>
        <p:nvSpPr>
          <p:cNvPr id="12" name="TextBox 12"/>
          <p:cNvSpPr txBox="1"/>
          <p:nvPr/>
        </p:nvSpPr>
        <p:spPr>
          <a:xfrm>
            <a:off x="385000" y="8911843"/>
            <a:ext cx="17517999"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ea typeface="Canva Sans"/>
                <a:cs typeface="Canva Sans"/>
                <a:sym typeface="Canva Sans"/>
              </a:rPr>
              <a:t>“Being busy is not the same as being effective. Today, we learn how to work with clarity and intention.”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5788687" y="753541"/>
            <a:ext cx="12229185" cy="2010266"/>
            <a:chOff x="0" y="0"/>
            <a:chExt cx="1894621" cy="311443"/>
          </a:xfrm>
        </p:grpSpPr>
        <p:sp>
          <p:nvSpPr>
            <p:cNvPr id="3" name="Freeform 3"/>
            <p:cNvSpPr/>
            <p:nvPr/>
          </p:nvSpPr>
          <p:spPr>
            <a:xfrm>
              <a:off x="0" y="0"/>
              <a:ext cx="1894621" cy="311443"/>
            </a:xfrm>
            <a:custGeom>
              <a:avLst/>
              <a:gdLst/>
              <a:ahLst/>
              <a:cxnLst/>
              <a:rect l="l" t="t" r="r" b="b"/>
              <a:pathLst>
                <a:path w="1894621" h="311443">
                  <a:moveTo>
                    <a:pt x="0" y="0"/>
                  </a:moveTo>
                  <a:lnTo>
                    <a:pt x="1894621" y="0"/>
                  </a:lnTo>
                  <a:lnTo>
                    <a:pt x="1894621" y="311443"/>
                  </a:lnTo>
                  <a:lnTo>
                    <a:pt x="0" y="311443"/>
                  </a:lnTo>
                  <a:close/>
                </a:path>
              </a:pathLst>
            </a:custGeom>
            <a:solidFill>
              <a:srgbClr val="000000"/>
            </a:solidFill>
          </p:spPr>
          <p:txBody>
            <a:bodyPr/>
            <a:lstStyle/>
            <a:p>
              <a:endParaRPr lang="en-US"/>
            </a:p>
          </p:txBody>
        </p:sp>
      </p:grpSp>
      <p:sp>
        <p:nvSpPr>
          <p:cNvPr id="4" name="TextBox 4"/>
          <p:cNvSpPr txBox="1"/>
          <p:nvPr/>
        </p:nvSpPr>
        <p:spPr>
          <a:xfrm>
            <a:off x="-1985824" y="-829697"/>
            <a:ext cx="12451859" cy="2793712"/>
          </a:xfrm>
          <a:prstGeom prst="rect">
            <a:avLst/>
          </a:prstGeom>
        </p:spPr>
        <p:txBody>
          <a:bodyPr lIns="0" tIns="0" rIns="0" bIns="0" rtlCol="0" anchor="t">
            <a:spAutoFit/>
          </a:bodyPr>
          <a:lstStyle/>
          <a:p>
            <a:pPr marL="866045" lvl="1" indent="-433022" algn="ctr">
              <a:lnSpc>
                <a:spcPts val="5615"/>
              </a:lnSpc>
              <a:buFont typeface="Arial"/>
              <a:buChar char="•"/>
            </a:pPr>
            <a:endParaRPr/>
          </a:p>
          <a:p>
            <a:pPr marL="866045" lvl="1" indent="-433022" algn="ctr">
              <a:lnSpc>
                <a:spcPts val="5615"/>
              </a:lnSpc>
              <a:buFont typeface="Arial"/>
              <a:buChar char="•"/>
            </a:pPr>
            <a:endParaRPr/>
          </a:p>
          <a:p>
            <a:pPr marL="866045" lvl="1" indent="-433022" algn="ctr">
              <a:lnSpc>
                <a:spcPts val="5615"/>
              </a:lnSpc>
              <a:buFont typeface="Arial"/>
              <a:buChar char="•"/>
            </a:pPr>
            <a:endParaRPr/>
          </a:p>
          <a:p>
            <a:pPr marL="866045" lvl="1" indent="-433022" algn="ctr">
              <a:lnSpc>
                <a:spcPts val="5615"/>
              </a:lnSpc>
              <a:buFont typeface="Arial"/>
              <a:buChar char="•"/>
            </a:pPr>
            <a:endParaRPr/>
          </a:p>
        </p:txBody>
      </p:sp>
      <p:sp>
        <p:nvSpPr>
          <p:cNvPr id="5" name="Freeform 5"/>
          <p:cNvSpPr/>
          <p:nvPr/>
        </p:nvSpPr>
        <p:spPr>
          <a:xfrm>
            <a:off x="478179" y="3181442"/>
            <a:ext cx="4872885" cy="4417697"/>
          </a:xfrm>
          <a:custGeom>
            <a:avLst/>
            <a:gdLst/>
            <a:ahLst/>
            <a:cxnLst/>
            <a:rect l="l" t="t" r="r" b="b"/>
            <a:pathLst>
              <a:path w="4872885" h="4417697">
                <a:moveTo>
                  <a:pt x="0" y="0"/>
                </a:moveTo>
                <a:lnTo>
                  <a:pt x="4872885" y="0"/>
                </a:lnTo>
                <a:lnTo>
                  <a:pt x="4872885" y="4417696"/>
                </a:lnTo>
                <a:lnTo>
                  <a:pt x="0" y="4417696"/>
                </a:lnTo>
                <a:lnTo>
                  <a:pt x="0" y="0"/>
                </a:lnTo>
                <a:close/>
              </a:path>
            </a:pathLst>
          </a:custGeom>
          <a:blipFill>
            <a:blip r:embed="rId2"/>
            <a:stretch>
              <a:fillRect l="-18873"/>
            </a:stretch>
          </a:blipFill>
        </p:spPr>
        <p:txBody>
          <a:bodyPr/>
          <a:lstStyle/>
          <a:p>
            <a:endParaRPr lang="en-US"/>
          </a:p>
        </p:txBody>
      </p:sp>
      <p:sp>
        <p:nvSpPr>
          <p:cNvPr id="6" name="TextBox 6"/>
          <p:cNvSpPr txBox="1"/>
          <p:nvPr/>
        </p:nvSpPr>
        <p:spPr>
          <a:xfrm>
            <a:off x="202162" y="570478"/>
            <a:ext cx="5424919" cy="1500218"/>
          </a:xfrm>
          <a:prstGeom prst="rect">
            <a:avLst/>
          </a:prstGeom>
        </p:spPr>
        <p:txBody>
          <a:bodyPr lIns="0" tIns="0" rIns="0" bIns="0" rtlCol="0" anchor="t">
            <a:spAutoFit/>
          </a:bodyPr>
          <a:lstStyle/>
          <a:p>
            <a:pPr algn="ctr">
              <a:lnSpc>
                <a:spcPts val="6035"/>
              </a:lnSpc>
            </a:pPr>
            <a:r>
              <a:rPr lang="en-US" sz="4311" b="1">
                <a:solidFill>
                  <a:srgbClr val="000000"/>
                </a:solidFill>
                <a:latin typeface="Montserrat Bold"/>
                <a:ea typeface="Montserrat Bold"/>
                <a:cs typeface="Montserrat Bold"/>
                <a:sym typeface="Montserrat Bold"/>
              </a:rPr>
              <a:t> THE FOUR-STEP PRIORITY MODEL </a:t>
            </a:r>
          </a:p>
        </p:txBody>
      </p:sp>
      <p:sp>
        <p:nvSpPr>
          <p:cNvPr id="7" name="TextBox 7"/>
          <p:cNvSpPr txBox="1"/>
          <p:nvPr/>
        </p:nvSpPr>
        <p:spPr>
          <a:xfrm>
            <a:off x="5788687" y="686866"/>
            <a:ext cx="12229185" cy="2380615"/>
          </a:xfrm>
          <a:prstGeom prst="rect">
            <a:avLst/>
          </a:prstGeom>
        </p:spPr>
        <p:txBody>
          <a:bodyPr lIns="0" tIns="0" rIns="0" bIns="0" rtlCol="0" anchor="t">
            <a:spAutoFit/>
          </a:bodyPr>
          <a:lstStyle/>
          <a:p>
            <a:pPr algn="ctr">
              <a:lnSpc>
                <a:spcPts val="4759"/>
              </a:lnSpc>
            </a:pPr>
            <a:r>
              <a:rPr lang="en-US" sz="3399" b="1" i="1">
                <a:gradFill>
                  <a:gsLst>
                    <a:gs pos="0">
                      <a:srgbClr val="FFFFFF">
                        <a:alpha val="100000"/>
                      </a:srgbClr>
                    </a:gs>
                    <a:gs pos="100000">
                      <a:srgbClr val="FFFFFF">
                        <a:alpha val="100000"/>
                      </a:srgbClr>
                    </a:gs>
                  </a:gsLst>
                  <a:lin ang="0"/>
                </a:gradFill>
                <a:latin typeface="Canva Sans Bold Italics"/>
                <a:ea typeface="Canva Sans Bold Italics"/>
                <a:cs typeface="Canva Sans Bold Italics"/>
                <a:sym typeface="Canva Sans Bold Italics"/>
              </a:rPr>
              <a:t>Step 1: Clarify Tasks</a:t>
            </a:r>
          </a:p>
          <a:p>
            <a:pPr algn="ctr">
              <a:lnSpc>
                <a:spcPts val="4759"/>
              </a:lnSpc>
            </a:pPr>
            <a:r>
              <a:rPr lang="en-US" sz="3399" b="1" i="1">
                <a:gradFill>
                  <a:gsLst>
                    <a:gs pos="0">
                      <a:srgbClr val="FFFFFF">
                        <a:alpha val="100000"/>
                      </a:srgbClr>
                    </a:gs>
                    <a:gs pos="100000">
                      <a:srgbClr val="FFFFFF">
                        <a:alpha val="100000"/>
                      </a:srgbClr>
                    </a:gs>
                  </a:gsLst>
                  <a:lin ang="0"/>
                </a:gradFill>
                <a:latin typeface="Canva Sans Bold Italics"/>
                <a:ea typeface="Canva Sans Bold Italics"/>
                <a:cs typeface="Canva Sans Bold Italics"/>
                <a:sym typeface="Canva Sans Bold Italics"/>
              </a:rPr>
              <a:t>Break assignments into manageable</a:t>
            </a:r>
          </a:p>
          <a:p>
            <a:pPr algn="ctr">
              <a:lnSpc>
                <a:spcPts val="4759"/>
              </a:lnSpc>
            </a:pPr>
            <a:r>
              <a:rPr lang="en-US" sz="3399" b="1" i="1">
                <a:gradFill>
                  <a:gsLst>
                    <a:gs pos="0">
                      <a:srgbClr val="FFFFFF">
                        <a:alpha val="100000"/>
                      </a:srgbClr>
                    </a:gs>
                    <a:gs pos="100000">
                      <a:srgbClr val="FFFFFF">
                        <a:alpha val="100000"/>
                      </a:srgbClr>
                    </a:gs>
                  </a:gsLst>
                  <a:lin ang="0"/>
                </a:gradFill>
                <a:latin typeface="Canva Sans Bold Italics"/>
                <a:ea typeface="Canva Sans Bold Italics"/>
                <a:cs typeface="Canva Sans Bold Italics"/>
                <a:sym typeface="Canva Sans Bold Italics"/>
              </a:rPr>
              <a:t> components.</a:t>
            </a:r>
          </a:p>
          <a:p>
            <a:pPr algn="ctr">
              <a:lnSpc>
                <a:spcPts val="4759"/>
              </a:lnSpc>
            </a:pPr>
            <a:endParaRPr lang="en-US" sz="3399" b="1" i="1">
              <a:gradFill>
                <a:gsLst>
                  <a:gs pos="0">
                    <a:srgbClr val="FFFFFF">
                      <a:alpha val="100000"/>
                    </a:srgbClr>
                  </a:gs>
                  <a:gs pos="100000">
                    <a:srgbClr val="FFFFFF">
                      <a:alpha val="100000"/>
                    </a:srgbClr>
                  </a:gs>
                </a:gsLst>
                <a:lin ang="0"/>
              </a:gradFill>
              <a:latin typeface="Canva Sans Bold Italics"/>
              <a:ea typeface="Canva Sans Bold Italics"/>
              <a:cs typeface="Canva Sans Bold Italics"/>
              <a:sym typeface="Canva Sans Bold Italics"/>
            </a:endParaRPr>
          </a:p>
        </p:txBody>
      </p:sp>
      <p:grpSp>
        <p:nvGrpSpPr>
          <p:cNvPr id="8" name="Group 8"/>
          <p:cNvGrpSpPr/>
          <p:nvPr/>
        </p:nvGrpSpPr>
        <p:grpSpPr>
          <a:xfrm>
            <a:off x="5806265" y="3133234"/>
            <a:ext cx="12229185" cy="2010266"/>
            <a:chOff x="0" y="0"/>
            <a:chExt cx="1894621" cy="311443"/>
          </a:xfrm>
        </p:grpSpPr>
        <p:sp>
          <p:nvSpPr>
            <p:cNvPr id="9" name="Freeform 9"/>
            <p:cNvSpPr/>
            <p:nvPr/>
          </p:nvSpPr>
          <p:spPr>
            <a:xfrm>
              <a:off x="0" y="0"/>
              <a:ext cx="1894621" cy="311443"/>
            </a:xfrm>
            <a:custGeom>
              <a:avLst/>
              <a:gdLst/>
              <a:ahLst/>
              <a:cxnLst/>
              <a:rect l="l" t="t" r="r" b="b"/>
              <a:pathLst>
                <a:path w="1894621" h="311443">
                  <a:moveTo>
                    <a:pt x="0" y="0"/>
                  </a:moveTo>
                  <a:lnTo>
                    <a:pt x="1894621" y="0"/>
                  </a:lnTo>
                  <a:lnTo>
                    <a:pt x="1894621" y="311443"/>
                  </a:lnTo>
                  <a:lnTo>
                    <a:pt x="0" y="311443"/>
                  </a:lnTo>
                  <a:close/>
                </a:path>
              </a:pathLst>
            </a:custGeom>
            <a:solidFill>
              <a:srgbClr val="000000"/>
            </a:solidFill>
          </p:spPr>
          <p:txBody>
            <a:bodyPr/>
            <a:lstStyle/>
            <a:p>
              <a:endParaRPr lang="en-US"/>
            </a:p>
          </p:txBody>
        </p:sp>
      </p:grpSp>
      <p:sp>
        <p:nvSpPr>
          <p:cNvPr id="10" name="TextBox 10"/>
          <p:cNvSpPr txBox="1"/>
          <p:nvPr/>
        </p:nvSpPr>
        <p:spPr>
          <a:xfrm>
            <a:off x="6058815" y="3362960"/>
            <a:ext cx="11724086" cy="1780540"/>
          </a:xfrm>
          <a:prstGeom prst="rect">
            <a:avLst/>
          </a:prstGeom>
        </p:spPr>
        <p:txBody>
          <a:bodyPr lIns="0" tIns="0" rIns="0" bIns="0" rtlCol="0" anchor="t">
            <a:spAutoFit/>
          </a:bodyPr>
          <a:lstStyle/>
          <a:p>
            <a:pPr algn="ctr">
              <a:lnSpc>
                <a:spcPts val="4759"/>
              </a:lnSpc>
            </a:pPr>
            <a:r>
              <a:rPr lang="en-US" sz="3399" b="1" i="1">
                <a:gradFill>
                  <a:gsLst>
                    <a:gs pos="0">
                      <a:srgbClr val="FFFFFF">
                        <a:alpha val="100000"/>
                      </a:srgbClr>
                    </a:gs>
                    <a:gs pos="100000">
                      <a:srgbClr val="FFFFFF">
                        <a:alpha val="100000"/>
                      </a:srgbClr>
                    </a:gs>
                  </a:gsLst>
                  <a:lin ang="0"/>
                </a:gradFill>
                <a:latin typeface="Canva Sans Bold Italics"/>
                <a:ea typeface="Canva Sans Bold Italics"/>
                <a:cs typeface="Canva Sans Bold Italics"/>
                <a:sym typeface="Canva Sans Bold Italics"/>
              </a:rPr>
              <a:t>Step 2: Estimate Effort</a:t>
            </a:r>
          </a:p>
          <a:p>
            <a:pPr algn="ctr">
              <a:lnSpc>
                <a:spcPts val="4759"/>
              </a:lnSpc>
            </a:pPr>
            <a:r>
              <a:rPr lang="en-US" sz="3399" b="1" i="1">
                <a:gradFill>
                  <a:gsLst>
                    <a:gs pos="0">
                      <a:srgbClr val="FFFFFF">
                        <a:alpha val="100000"/>
                      </a:srgbClr>
                    </a:gs>
                    <a:gs pos="100000">
                      <a:srgbClr val="FFFFFF">
                        <a:alpha val="100000"/>
                      </a:srgbClr>
                    </a:gs>
                  </a:gsLst>
                  <a:lin ang="0"/>
                </a:gradFill>
                <a:latin typeface="Canva Sans Bold Italics"/>
                <a:ea typeface="Canva Sans Bold Italics"/>
                <a:cs typeface="Canva Sans Bold Italics"/>
                <a:sym typeface="Canva Sans Bold Italics"/>
              </a:rPr>
              <a:t>Allocate realistic time frames.</a:t>
            </a:r>
          </a:p>
          <a:p>
            <a:pPr algn="ctr">
              <a:lnSpc>
                <a:spcPts val="4759"/>
              </a:lnSpc>
            </a:pPr>
            <a:endParaRPr lang="en-US" sz="3399" b="1" i="1">
              <a:gradFill>
                <a:gsLst>
                  <a:gs pos="0">
                    <a:srgbClr val="FFFFFF">
                      <a:alpha val="100000"/>
                    </a:srgbClr>
                  </a:gs>
                  <a:gs pos="100000">
                    <a:srgbClr val="FFFFFF">
                      <a:alpha val="100000"/>
                    </a:srgbClr>
                  </a:gs>
                </a:gsLst>
                <a:lin ang="0"/>
              </a:gradFill>
              <a:latin typeface="Canva Sans Bold Italics"/>
              <a:ea typeface="Canva Sans Bold Italics"/>
              <a:cs typeface="Canva Sans Bold Italics"/>
              <a:sym typeface="Canva Sans Bold Italics"/>
            </a:endParaRPr>
          </a:p>
        </p:txBody>
      </p:sp>
      <p:grpSp>
        <p:nvGrpSpPr>
          <p:cNvPr id="11" name="Group 11"/>
          <p:cNvGrpSpPr/>
          <p:nvPr/>
        </p:nvGrpSpPr>
        <p:grpSpPr>
          <a:xfrm>
            <a:off x="5788687" y="5437035"/>
            <a:ext cx="12229185" cy="2010266"/>
            <a:chOff x="0" y="0"/>
            <a:chExt cx="1894621" cy="311443"/>
          </a:xfrm>
        </p:grpSpPr>
        <p:sp>
          <p:nvSpPr>
            <p:cNvPr id="12" name="Freeform 12"/>
            <p:cNvSpPr/>
            <p:nvPr/>
          </p:nvSpPr>
          <p:spPr>
            <a:xfrm>
              <a:off x="0" y="0"/>
              <a:ext cx="1894621" cy="311443"/>
            </a:xfrm>
            <a:custGeom>
              <a:avLst/>
              <a:gdLst/>
              <a:ahLst/>
              <a:cxnLst/>
              <a:rect l="l" t="t" r="r" b="b"/>
              <a:pathLst>
                <a:path w="1894621" h="311443">
                  <a:moveTo>
                    <a:pt x="0" y="0"/>
                  </a:moveTo>
                  <a:lnTo>
                    <a:pt x="1894621" y="0"/>
                  </a:lnTo>
                  <a:lnTo>
                    <a:pt x="1894621" y="311443"/>
                  </a:lnTo>
                  <a:lnTo>
                    <a:pt x="0" y="311443"/>
                  </a:lnTo>
                  <a:close/>
                </a:path>
              </a:pathLst>
            </a:custGeom>
            <a:solidFill>
              <a:srgbClr val="000000"/>
            </a:solidFill>
          </p:spPr>
          <p:txBody>
            <a:bodyPr/>
            <a:lstStyle/>
            <a:p>
              <a:endParaRPr lang="en-US"/>
            </a:p>
          </p:txBody>
        </p:sp>
      </p:grpSp>
      <p:sp>
        <p:nvSpPr>
          <p:cNvPr id="13" name="TextBox 13"/>
          <p:cNvSpPr txBox="1"/>
          <p:nvPr/>
        </p:nvSpPr>
        <p:spPr>
          <a:xfrm>
            <a:off x="6058815" y="5475698"/>
            <a:ext cx="12229185" cy="2380615"/>
          </a:xfrm>
          <a:prstGeom prst="rect">
            <a:avLst/>
          </a:prstGeom>
        </p:spPr>
        <p:txBody>
          <a:bodyPr lIns="0" tIns="0" rIns="0" bIns="0" rtlCol="0" anchor="t">
            <a:spAutoFit/>
          </a:bodyPr>
          <a:lstStyle/>
          <a:p>
            <a:pPr algn="ctr">
              <a:lnSpc>
                <a:spcPts val="4759"/>
              </a:lnSpc>
            </a:pPr>
            <a:r>
              <a:rPr lang="en-US" sz="3399" b="1" i="1">
                <a:gradFill>
                  <a:gsLst>
                    <a:gs pos="0">
                      <a:srgbClr val="FFFFFF">
                        <a:alpha val="100000"/>
                      </a:srgbClr>
                    </a:gs>
                    <a:gs pos="100000">
                      <a:srgbClr val="FFFFFF">
                        <a:alpha val="100000"/>
                      </a:srgbClr>
                    </a:gs>
                  </a:gsLst>
                  <a:lin ang="0"/>
                </a:gradFill>
                <a:latin typeface="Canva Sans Bold Italics"/>
                <a:ea typeface="Canva Sans Bold Italics"/>
                <a:cs typeface="Canva Sans Bold Italics"/>
                <a:sym typeface="Canva Sans Bold Italics"/>
              </a:rPr>
              <a:t>Step 3: Sequence Tasks</a:t>
            </a:r>
          </a:p>
          <a:p>
            <a:pPr algn="ctr">
              <a:lnSpc>
                <a:spcPts val="4759"/>
              </a:lnSpc>
            </a:pPr>
            <a:r>
              <a:rPr lang="en-US" sz="3399" b="1" i="1">
                <a:gradFill>
                  <a:gsLst>
                    <a:gs pos="0">
                      <a:srgbClr val="FFFFFF">
                        <a:alpha val="100000"/>
                      </a:srgbClr>
                    </a:gs>
                    <a:gs pos="100000">
                      <a:srgbClr val="FFFFFF">
                        <a:alpha val="100000"/>
                      </a:srgbClr>
                    </a:gs>
                  </a:gsLst>
                  <a:lin ang="0"/>
                </a:gradFill>
                <a:latin typeface="Canva Sans Bold Italics"/>
                <a:ea typeface="Canva Sans Bold Italics"/>
                <a:cs typeface="Canva Sans Bold Italics"/>
                <a:sym typeface="Canva Sans Bold Italics"/>
              </a:rPr>
              <a:t>Determine task order based on importance and dependency.</a:t>
            </a:r>
          </a:p>
          <a:p>
            <a:pPr algn="ctr">
              <a:lnSpc>
                <a:spcPts val="4759"/>
              </a:lnSpc>
            </a:pPr>
            <a:endParaRPr lang="en-US" sz="3399" b="1" i="1">
              <a:gradFill>
                <a:gsLst>
                  <a:gs pos="0">
                    <a:srgbClr val="FFFFFF">
                      <a:alpha val="100000"/>
                    </a:srgbClr>
                  </a:gs>
                  <a:gs pos="100000">
                    <a:srgbClr val="FFFFFF">
                      <a:alpha val="100000"/>
                    </a:srgbClr>
                  </a:gs>
                </a:gsLst>
                <a:lin ang="0"/>
              </a:gradFill>
              <a:latin typeface="Canva Sans Bold Italics"/>
              <a:ea typeface="Canva Sans Bold Italics"/>
              <a:cs typeface="Canva Sans Bold Italics"/>
              <a:sym typeface="Canva Sans Bold Italics"/>
            </a:endParaRPr>
          </a:p>
        </p:txBody>
      </p:sp>
      <p:grpSp>
        <p:nvGrpSpPr>
          <p:cNvPr id="14" name="Group 14"/>
          <p:cNvGrpSpPr/>
          <p:nvPr/>
        </p:nvGrpSpPr>
        <p:grpSpPr>
          <a:xfrm>
            <a:off x="5806265" y="7856313"/>
            <a:ext cx="12229185" cy="2010266"/>
            <a:chOff x="0" y="0"/>
            <a:chExt cx="1894621" cy="311443"/>
          </a:xfrm>
        </p:grpSpPr>
        <p:sp>
          <p:nvSpPr>
            <p:cNvPr id="15" name="Freeform 15"/>
            <p:cNvSpPr/>
            <p:nvPr/>
          </p:nvSpPr>
          <p:spPr>
            <a:xfrm>
              <a:off x="0" y="0"/>
              <a:ext cx="1894621" cy="311443"/>
            </a:xfrm>
            <a:custGeom>
              <a:avLst/>
              <a:gdLst/>
              <a:ahLst/>
              <a:cxnLst/>
              <a:rect l="l" t="t" r="r" b="b"/>
              <a:pathLst>
                <a:path w="1894621" h="311443">
                  <a:moveTo>
                    <a:pt x="0" y="0"/>
                  </a:moveTo>
                  <a:lnTo>
                    <a:pt x="1894621" y="0"/>
                  </a:lnTo>
                  <a:lnTo>
                    <a:pt x="1894621" y="311443"/>
                  </a:lnTo>
                  <a:lnTo>
                    <a:pt x="0" y="311443"/>
                  </a:lnTo>
                  <a:close/>
                </a:path>
              </a:pathLst>
            </a:custGeom>
            <a:solidFill>
              <a:srgbClr val="000000"/>
            </a:solidFill>
          </p:spPr>
          <p:txBody>
            <a:bodyPr/>
            <a:lstStyle/>
            <a:p>
              <a:endParaRPr lang="en-US"/>
            </a:p>
          </p:txBody>
        </p:sp>
      </p:grpSp>
      <p:sp>
        <p:nvSpPr>
          <p:cNvPr id="16" name="TextBox 16"/>
          <p:cNvSpPr txBox="1"/>
          <p:nvPr/>
        </p:nvSpPr>
        <p:spPr>
          <a:xfrm>
            <a:off x="5806265" y="7942038"/>
            <a:ext cx="12229185" cy="2380615"/>
          </a:xfrm>
          <a:prstGeom prst="rect">
            <a:avLst/>
          </a:prstGeom>
        </p:spPr>
        <p:txBody>
          <a:bodyPr lIns="0" tIns="0" rIns="0" bIns="0" rtlCol="0" anchor="t">
            <a:spAutoFit/>
          </a:bodyPr>
          <a:lstStyle/>
          <a:p>
            <a:pPr algn="ctr">
              <a:lnSpc>
                <a:spcPts val="4759"/>
              </a:lnSpc>
            </a:pPr>
            <a:r>
              <a:rPr lang="en-US" sz="3399" b="1" i="1">
                <a:gradFill>
                  <a:gsLst>
                    <a:gs pos="0">
                      <a:srgbClr val="FFFFFF">
                        <a:alpha val="100000"/>
                      </a:srgbClr>
                    </a:gs>
                    <a:gs pos="100000">
                      <a:srgbClr val="FFFFFF">
                        <a:alpha val="100000"/>
                      </a:srgbClr>
                    </a:gs>
                  </a:gsLst>
                  <a:lin ang="0"/>
                </a:gradFill>
                <a:latin typeface="Canva Sans Bold Italics"/>
                <a:ea typeface="Canva Sans Bold Italics"/>
                <a:cs typeface="Canva Sans Bold Italics"/>
                <a:sym typeface="Canva Sans Bold Italics"/>
              </a:rPr>
              <a:t>Step 4: Review Progress</a:t>
            </a:r>
          </a:p>
          <a:p>
            <a:pPr algn="ctr">
              <a:lnSpc>
                <a:spcPts val="4759"/>
              </a:lnSpc>
            </a:pPr>
            <a:r>
              <a:rPr lang="en-US" sz="3399" b="1" i="1">
                <a:gradFill>
                  <a:gsLst>
                    <a:gs pos="0">
                      <a:srgbClr val="FFFFFF">
                        <a:alpha val="100000"/>
                      </a:srgbClr>
                    </a:gs>
                    <a:gs pos="100000">
                      <a:srgbClr val="FFFFFF">
                        <a:alpha val="100000"/>
                      </a:srgbClr>
                    </a:gs>
                  </a:gsLst>
                  <a:lin ang="0"/>
                </a:gradFill>
                <a:latin typeface="Canva Sans Bold Italics"/>
                <a:ea typeface="Canva Sans Bold Italics"/>
                <a:cs typeface="Canva Sans Bold Italics"/>
                <a:sym typeface="Canva Sans Bold Italics"/>
              </a:rPr>
              <a:t>Conduct daily and weekly progress assessments</a:t>
            </a:r>
          </a:p>
          <a:p>
            <a:pPr algn="ctr">
              <a:lnSpc>
                <a:spcPts val="4759"/>
              </a:lnSpc>
            </a:pPr>
            <a:endParaRPr lang="en-US" sz="3399" b="1" i="1">
              <a:gradFill>
                <a:gsLst>
                  <a:gs pos="0">
                    <a:srgbClr val="FFFFFF">
                      <a:alpha val="100000"/>
                    </a:srgbClr>
                  </a:gs>
                  <a:gs pos="100000">
                    <a:srgbClr val="FFFFFF">
                      <a:alpha val="100000"/>
                    </a:srgbClr>
                  </a:gs>
                </a:gsLst>
                <a:lin ang="0"/>
              </a:gradFill>
              <a:latin typeface="Canva Sans Bold Italics"/>
              <a:ea typeface="Canva Sans Bold Italics"/>
              <a:cs typeface="Canva Sans Bold Italics"/>
              <a:sym typeface="Canva Sans Bold Italics"/>
            </a:endParaRPr>
          </a:p>
          <a:p>
            <a:pPr algn="ctr">
              <a:lnSpc>
                <a:spcPts val="4759"/>
              </a:lnSpc>
            </a:pPr>
            <a:endParaRPr lang="en-US" sz="3399" b="1" i="1">
              <a:gradFill>
                <a:gsLst>
                  <a:gs pos="0">
                    <a:srgbClr val="FFFFFF">
                      <a:alpha val="100000"/>
                    </a:srgbClr>
                  </a:gs>
                  <a:gs pos="100000">
                    <a:srgbClr val="FFFFFF">
                      <a:alpha val="100000"/>
                    </a:srgbClr>
                  </a:gs>
                </a:gsLst>
                <a:lin ang="0"/>
              </a:gradFill>
              <a:latin typeface="Canva Sans Bold Italics"/>
              <a:ea typeface="Canva Sans Bold Italics"/>
              <a:cs typeface="Canva Sans Bold Italics"/>
              <a:sym typeface="Canva Sans Bold Italics"/>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30954" y="2032329"/>
            <a:ext cx="4204350" cy="1374070"/>
            <a:chOff x="0" y="0"/>
            <a:chExt cx="1215765" cy="397338"/>
          </a:xfrm>
        </p:grpSpPr>
        <p:sp>
          <p:nvSpPr>
            <p:cNvPr id="3" name="Freeform 3"/>
            <p:cNvSpPr/>
            <p:nvPr/>
          </p:nvSpPr>
          <p:spPr>
            <a:xfrm>
              <a:off x="0" y="0"/>
              <a:ext cx="1215765" cy="397338"/>
            </a:xfrm>
            <a:custGeom>
              <a:avLst/>
              <a:gdLst/>
              <a:ahLst/>
              <a:cxnLst/>
              <a:rect l="l" t="t" r="r" b="b"/>
              <a:pathLst>
                <a:path w="1215765" h="397338">
                  <a:moveTo>
                    <a:pt x="0" y="0"/>
                  </a:moveTo>
                  <a:lnTo>
                    <a:pt x="1215765" y="0"/>
                  </a:lnTo>
                  <a:lnTo>
                    <a:pt x="1215765" y="397338"/>
                  </a:lnTo>
                  <a:lnTo>
                    <a:pt x="0" y="397338"/>
                  </a:lnTo>
                  <a:close/>
                </a:path>
              </a:pathLst>
            </a:custGeom>
            <a:solidFill>
              <a:srgbClr val="EC6D32"/>
            </a:solidFill>
          </p:spPr>
          <p:txBody>
            <a:bodyPr/>
            <a:lstStyle/>
            <a:p>
              <a:endParaRPr lang="en-US"/>
            </a:p>
          </p:txBody>
        </p:sp>
      </p:grpSp>
      <p:grpSp>
        <p:nvGrpSpPr>
          <p:cNvPr id="4" name="Group 4"/>
          <p:cNvGrpSpPr/>
          <p:nvPr/>
        </p:nvGrpSpPr>
        <p:grpSpPr>
          <a:xfrm>
            <a:off x="1234167" y="3406399"/>
            <a:ext cx="4201137" cy="4316095"/>
            <a:chOff x="0" y="0"/>
            <a:chExt cx="1106472" cy="1136749"/>
          </a:xfrm>
        </p:grpSpPr>
        <p:sp>
          <p:nvSpPr>
            <p:cNvPr id="5" name="Freeform 5"/>
            <p:cNvSpPr/>
            <p:nvPr/>
          </p:nvSpPr>
          <p:spPr>
            <a:xfrm>
              <a:off x="0" y="0"/>
              <a:ext cx="1106472" cy="1136749"/>
            </a:xfrm>
            <a:custGeom>
              <a:avLst/>
              <a:gdLst/>
              <a:ahLst/>
              <a:cxnLst/>
              <a:rect l="l" t="t" r="r" b="b"/>
              <a:pathLst>
                <a:path w="1106472" h="1136749">
                  <a:moveTo>
                    <a:pt x="0" y="0"/>
                  </a:moveTo>
                  <a:lnTo>
                    <a:pt x="1106472" y="0"/>
                  </a:lnTo>
                  <a:lnTo>
                    <a:pt x="1106472" y="1136749"/>
                  </a:lnTo>
                  <a:lnTo>
                    <a:pt x="0" y="1136749"/>
                  </a:lnTo>
                  <a:close/>
                </a:path>
              </a:pathLst>
            </a:custGeom>
            <a:solidFill>
              <a:srgbClr val="060B37"/>
            </a:solidFill>
          </p:spPr>
          <p:txBody>
            <a:bodyPr/>
            <a:lstStyle/>
            <a:p>
              <a:endParaRPr lang="en-US"/>
            </a:p>
          </p:txBody>
        </p:sp>
        <p:sp>
          <p:nvSpPr>
            <p:cNvPr id="6" name="TextBox 6"/>
            <p:cNvSpPr txBox="1"/>
            <p:nvPr/>
          </p:nvSpPr>
          <p:spPr>
            <a:xfrm>
              <a:off x="0" y="-66675"/>
              <a:ext cx="1106472" cy="1203424"/>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“What happens when a task is not clearly defined?”</a:t>
              </a:r>
            </a:p>
            <a:p>
              <a:pPr algn="ctr">
                <a:lnSpc>
                  <a:spcPts val="4899"/>
                </a:lnSpc>
              </a:pPr>
              <a:r>
                <a:rPr lang="en-US" sz="3499">
                  <a:solidFill>
                    <a:srgbClr val="FFFFFF"/>
                  </a:solidFill>
                  <a:latin typeface="Montserrat"/>
                  <a:ea typeface="Montserrat"/>
                  <a:cs typeface="Montserrat"/>
                  <a:sym typeface="Montserrat"/>
                </a:rPr>
                <a:t> </a:t>
              </a:r>
            </a:p>
            <a:p>
              <a:pPr algn="ctr">
                <a:lnSpc>
                  <a:spcPts val="4899"/>
                </a:lnSpc>
              </a:pPr>
              <a:endParaRPr lang="en-US" sz="3499">
                <a:solidFill>
                  <a:srgbClr val="FFFFFF"/>
                </a:solidFill>
                <a:latin typeface="Montserrat"/>
                <a:ea typeface="Montserrat"/>
                <a:cs typeface="Montserrat"/>
                <a:sym typeface="Montserrat"/>
              </a:endParaRPr>
            </a:p>
          </p:txBody>
        </p:sp>
      </p:grpSp>
      <p:grpSp>
        <p:nvGrpSpPr>
          <p:cNvPr id="7" name="Group 7"/>
          <p:cNvGrpSpPr/>
          <p:nvPr/>
        </p:nvGrpSpPr>
        <p:grpSpPr>
          <a:xfrm>
            <a:off x="7073915" y="3591802"/>
            <a:ext cx="8450874" cy="4130693"/>
            <a:chOff x="0" y="0"/>
            <a:chExt cx="1309262" cy="639952"/>
          </a:xfrm>
        </p:grpSpPr>
        <p:sp>
          <p:nvSpPr>
            <p:cNvPr id="8" name="Freeform 8"/>
            <p:cNvSpPr/>
            <p:nvPr/>
          </p:nvSpPr>
          <p:spPr>
            <a:xfrm>
              <a:off x="0" y="0"/>
              <a:ext cx="1309262" cy="639952"/>
            </a:xfrm>
            <a:custGeom>
              <a:avLst/>
              <a:gdLst/>
              <a:ahLst/>
              <a:cxnLst/>
              <a:rect l="l" t="t" r="r" b="b"/>
              <a:pathLst>
                <a:path w="1309262" h="639952">
                  <a:moveTo>
                    <a:pt x="21071" y="0"/>
                  </a:moveTo>
                  <a:lnTo>
                    <a:pt x="1288191" y="0"/>
                  </a:lnTo>
                  <a:cubicBezTo>
                    <a:pt x="1299828" y="0"/>
                    <a:pt x="1309262" y="9434"/>
                    <a:pt x="1309262" y="21071"/>
                  </a:cubicBezTo>
                  <a:lnTo>
                    <a:pt x="1309262" y="618882"/>
                  </a:lnTo>
                  <a:cubicBezTo>
                    <a:pt x="1309262" y="630519"/>
                    <a:pt x="1299828" y="639952"/>
                    <a:pt x="1288191" y="639952"/>
                  </a:cubicBezTo>
                  <a:lnTo>
                    <a:pt x="21071" y="639952"/>
                  </a:lnTo>
                  <a:cubicBezTo>
                    <a:pt x="15482" y="639952"/>
                    <a:pt x="10123" y="637732"/>
                    <a:pt x="6171" y="633781"/>
                  </a:cubicBezTo>
                  <a:cubicBezTo>
                    <a:pt x="2220" y="629830"/>
                    <a:pt x="0" y="624470"/>
                    <a:pt x="0" y="618882"/>
                  </a:cubicBezTo>
                  <a:lnTo>
                    <a:pt x="0" y="21071"/>
                  </a:lnTo>
                  <a:cubicBezTo>
                    <a:pt x="0" y="9434"/>
                    <a:pt x="9434" y="0"/>
                    <a:pt x="21071" y="0"/>
                  </a:cubicBezTo>
                  <a:close/>
                </a:path>
              </a:pathLst>
            </a:custGeom>
            <a:gradFill rotWithShape="1">
              <a:gsLst>
                <a:gs pos="0">
                  <a:srgbClr val="A6A6A6">
                    <a:alpha val="100000"/>
                  </a:srgbClr>
                </a:gs>
                <a:gs pos="100000">
                  <a:srgbClr val="FFFFFF">
                    <a:alpha val="100000"/>
                  </a:srgbClr>
                </a:gs>
              </a:gsLst>
              <a:lin ang="5400000"/>
            </a:gradFill>
          </p:spPr>
          <p:txBody>
            <a:bodyPr/>
            <a:lstStyle/>
            <a:p>
              <a:endParaRPr lang="en-US"/>
            </a:p>
          </p:txBody>
        </p:sp>
      </p:grpSp>
      <p:sp>
        <p:nvSpPr>
          <p:cNvPr id="9" name="TextBox 9"/>
          <p:cNvSpPr txBox="1"/>
          <p:nvPr/>
        </p:nvSpPr>
        <p:spPr>
          <a:xfrm>
            <a:off x="6099295" y="660399"/>
            <a:ext cx="8450874" cy="665310"/>
          </a:xfrm>
          <a:prstGeom prst="rect">
            <a:avLst/>
          </a:prstGeom>
        </p:spPr>
        <p:txBody>
          <a:bodyPr wrap="square" lIns="0" tIns="0" rIns="0" bIns="0" rtlCol="0" anchor="t">
            <a:spAutoFit/>
          </a:bodyPr>
          <a:lstStyle/>
          <a:p>
            <a:pPr algn="l">
              <a:lnSpc>
                <a:spcPts val="5599"/>
              </a:lnSpc>
              <a:spcBef>
                <a:spcPct val="0"/>
              </a:spcBef>
            </a:pPr>
            <a:r>
              <a:rPr lang="en-US" sz="3999" b="1" dirty="0">
                <a:solidFill>
                  <a:srgbClr val="000000"/>
                </a:solidFill>
                <a:latin typeface="Montserrat Bold"/>
                <a:ea typeface="Montserrat Bold"/>
                <a:cs typeface="Montserrat Bold"/>
                <a:sym typeface="Montserrat Bold"/>
              </a:rPr>
              <a:t> THE Four-Step Priority Model</a:t>
            </a:r>
          </a:p>
        </p:txBody>
      </p:sp>
      <p:sp>
        <p:nvSpPr>
          <p:cNvPr id="10" name="TextBox 10"/>
          <p:cNvSpPr txBox="1"/>
          <p:nvPr/>
        </p:nvSpPr>
        <p:spPr>
          <a:xfrm>
            <a:off x="1413926" y="2070272"/>
            <a:ext cx="4021378" cy="1231510"/>
          </a:xfrm>
          <a:prstGeom prst="rect">
            <a:avLst/>
          </a:prstGeom>
        </p:spPr>
        <p:txBody>
          <a:bodyPr lIns="0" tIns="0" rIns="0" bIns="0" rtlCol="0" anchor="t">
            <a:spAutoFit/>
          </a:bodyPr>
          <a:lstStyle/>
          <a:p>
            <a:pPr algn="l">
              <a:lnSpc>
                <a:spcPts val="4978"/>
              </a:lnSpc>
            </a:pPr>
            <a:r>
              <a:rPr lang="en-US" sz="3555" b="1">
                <a:solidFill>
                  <a:srgbClr val="FFFFFF"/>
                </a:solidFill>
                <a:latin typeface="Montserrat Bold"/>
                <a:ea typeface="Montserrat Bold"/>
                <a:cs typeface="Montserrat Bold"/>
                <a:sym typeface="Montserrat Bold"/>
              </a:rPr>
              <a:t>Step 1. </a:t>
            </a:r>
          </a:p>
          <a:p>
            <a:pPr algn="l">
              <a:lnSpc>
                <a:spcPts val="4978"/>
              </a:lnSpc>
              <a:spcBef>
                <a:spcPct val="0"/>
              </a:spcBef>
            </a:pPr>
            <a:r>
              <a:rPr lang="en-US" sz="3555" b="1">
                <a:solidFill>
                  <a:srgbClr val="FFFFFF"/>
                </a:solidFill>
                <a:latin typeface="Montserrat Bold"/>
                <a:ea typeface="Montserrat Bold"/>
                <a:cs typeface="Montserrat Bold"/>
                <a:sym typeface="Montserrat Bold"/>
              </a:rPr>
              <a:t>CLARIFY TASKS</a:t>
            </a:r>
          </a:p>
        </p:txBody>
      </p:sp>
      <p:sp>
        <p:nvSpPr>
          <p:cNvPr id="11" name="TextBox 11"/>
          <p:cNvSpPr txBox="1"/>
          <p:nvPr/>
        </p:nvSpPr>
        <p:spPr>
          <a:xfrm>
            <a:off x="7916705" y="3780347"/>
            <a:ext cx="6765294" cy="3501526"/>
          </a:xfrm>
          <a:prstGeom prst="rect">
            <a:avLst/>
          </a:prstGeom>
        </p:spPr>
        <p:txBody>
          <a:bodyPr lIns="0" tIns="0" rIns="0" bIns="0" rtlCol="0" anchor="t">
            <a:spAutoFit/>
          </a:bodyPr>
          <a:lstStyle/>
          <a:p>
            <a:pPr algn="ctr">
              <a:lnSpc>
                <a:spcPts val="5292"/>
              </a:lnSpc>
            </a:pPr>
            <a:r>
              <a:rPr lang="en-US" sz="3780" b="1">
                <a:solidFill>
                  <a:srgbClr val="000000"/>
                </a:solidFill>
                <a:latin typeface="Canva Sans Bold"/>
                <a:ea typeface="Canva Sans Bold"/>
                <a:cs typeface="Canva Sans Bold"/>
                <a:sym typeface="Canva Sans Bold"/>
              </a:rPr>
              <a:t>Task - </a:t>
            </a:r>
          </a:p>
          <a:p>
            <a:pPr algn="ctr">
              <a:lnSpc>
                <a:spcPts val="4562"/>
              </a:lnSpc>
            </a:pPr>
            <a:r>
              <a:rPr lang="en-US" sz="3258" b="1">
                <a:solidFill>
                  <a:srgbClr val="000000"/>
                </a:solidFill>
                <a:latin typeface="Canva Sans Bold"/>
                <a:ea typeface="Canva Sans Bold"/>
                <a:cs typeface="Canva Sans Bold"/>
                <a:sym typeface="Canva Sans Bold"/>
              </a:rPr>
              <a:t> “Prepare a workshop.”</a:t>
            </a:r>
          </a:p>
          <a:p>
            <a:pPr algn="ctr">
              <a:lnSpc>
                <a:spcPts val="4562"/>
              </a:lnSpc>
            </a:pPr>
            <a:endParaRPr lang="en-US" sz="3258" b="1">
              <a:solidFill>
                <a:srgbClr val="000000"/>
              </a:solidFill>
              <a:latin typeface="Canva Sans Bold"/>
              <a:ea typeface="Canva Sans Bold"/>
              <a:cs typeface="Canva Sans Bold"/>
              <a:sym typeface="Canva Sans Bold"/>
            </a:endParaRPr>
          </a:p>
          <a:p>
            <a:pPr algn="ctr">
              <a:lnSpc>
                <a:spcPts val="4562"/>
              </a:lnSpc>
            </a:pPr>
            <a:endParaRPr lang="en-US" sz="3258" b="1">
              <a:solidFill>
                <a:srgbClr val="000000"/>
              </a:solidFill>
              <a:latin typeface="Canva Sans Bold"/>
              <a:ea typeface="Canva Sans Bold"/>
              <a:cs typeface="Canva Sans Bold"/>
              <a:sym typeface="Canva Sans Bold"/>
            </a:endParaRPr>
          </a:p>
          <a:p>
            <a:pPr algn="ctr">
              <a:lnSpc>
                <a:spcPts val="4562"/>
              </a:lnSpc>
            </a:pPr>
            <a:r>
              <a:rPr lang="en-US" sz="3258" b="1">
                <a:solidFill>
                  <a:srgbClr val="000000"/>
                </a:solidFill>
                <a:latin typeface="Canva Sans Bold"/>
                <a:ea typeface="Canva Sans Bold"/>
                <a:cs typeface="Canva Sans Bold"/>
                <a:sym typeface="Canva Sans Bold"/>
              </a:rPr>
              <a:t>“What exactly does this involve?”</a:t>
            </a:r>
          </a:p>
          <a:p>
            <a:pPr algn="ctr">
              <a:lnSpc>
                <a:spcPts val="4562"/>
              </a:lnSpc>
            </a:pPr>
            <a:endParaRPr lang="en-US" sz="3258" b="1">
              <a:solidFill>
                <a:srgbClr val="000000"/>
              </a:solidFill>
              <a:latin typeface="Canva Sans Bold"/>
              <a:ea typeface="Canva Sans Bold"/>
              <a:cs typeface="Canva Sans Bold"/>
              <a:sym typeface="Canva Sans Bold"/>
            </a:endParaRPr>
          </a:p>
        </p:txBody>
      </p:sp>
      <p:sp>
        <p:nvSpPr>
          <p:cNvPr id="12" name="TextBox 12"/>
          <p:cNvSpPr txBox="1"/>
          <p:nvPr/>
        </p:nvSpPr>
        <p:spPr>
          <a:xfrm>
            <a:off x="4258939" y="8677910"/>
            <a:ext cx="10291229" cy="580390"/>
          </a:xfrm>
          <a:prstGeom prst="rect">
            <a:avLst/>
          </a:prstGeom>
        </p:spPr>
        <p:txBody>
          <a:bodyPr wrap="square" lIns="0" tIns="0" rIns="0" bIns="0" rtlCol="0" anchor="t">
            <a:spAutoFit/>
          </a:bodyPr>
          <a:lstStyle/>
          <a:p>
            <a:pPr algn="ctr">
              <a:lnSpc>
                <a:spcPts val="4759"/>
              </a:lnSpc>
            </a:pPr>
            <a:r>
              <a:rPr lang="en-US" sz="3399" b="1" i="1" dirty="0">
                <a:solidFill>
                  <a:srgbClr val="000000"/>
                </a:solidFill>
                <a:latin typeface="Canva Sans Bold Italics"/>
                <a:ea typeface="Canva Sans Bold Italics"/>
                <a:cs typeface="Canva Sans Bold Italics"/>
                <a:sym typeface="Canva Sans Bold Italics"/>
              </a:rPr>
              <a:t>If a task is not clear, it cannot be done well.</a:t>
            </a:r>
          </a:p>
        </p:txBody>
      </p:sp>
      <p:sp>
        <p:nvSpPr>
          <p:cNvPr id="13" name="TextBox 13"/>
          <p:cNvSpPr txBox="1"/>
          <p:nvPr/>
        </p:nvSpPr>
        <p:spPr>
          <a:xfrm>
            <a:off x="5844704" y="2395832"/>
            <a:ext cx="7568356" cy="580390"/>
          </a:xfrm>
          <a:prstGeom prst="rect">
            <a:avLst/>
          </a:prstGeom>
        </p:spPr>
        <p:txBody>
          <a:bodyPr wrap="square" lIns="0" tIns="0" rIns="0" bIns="0" rtlCol="0" anchor="t">
            <a:spAutoFit/>
          </a:bodyPr>
          <a:lstStyle/>
          <a:p>
            <a:pPr algn="ctr">
              <a:lnSpc>
                <a:spcPts val="4759"/>
              </a:lnSpc>
            </a:pPr>
            <a:r>
              <a:rPr lang="en-US" sz="3399" dirty="0">
                <a:solidFill>
                  <a:srgbClr val="000000"/>
                </a:solidFill>
                <a:latin typeface="Canva Sans"/>
                <a:ea typeface="Canva Sans"/>
                <a:cs typeface="Canva Sans"/>
                <a:sym typeface="Canva Sans"/>
              </a:rPr>
              <a:t>What exactly needs to be done?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772167" y="2032329"/>
            <a:ext cx="4204350" cy="1374070"/>
            <a:chOff x="0" y="0"/>
            <a:chExt cx="1215765" cy="397338"/>
          </a:xfrm>
        </p:grpSpPr>
        <p:sp>
          <p:nvSpPr>
            <p:cNvPr id="3" name="Freeform 3"/>
            <p:cNvSpPr/>
            <p:nvPr/>
          </p:nvSpPr>
          <p:spPr>
            <a:xfrm>
              <a:off x="0" y="0"/>
              <a:ext cx="1215765" cy="397338"/>
            </a:xfrm>
            <a:custGeom>
              <a:avLst/>
              <a:gdLst/>
              <a:ahLst/>
              <a:cxnLst/>
              <a:rect l="l" t="t" r="r" b="b"/>
              <a:pathLst>
                <a:path w="1215765" h="397338">
                  <a:moveTo>
                    <a:pt x="0" y="0"/>
                  </a:moveTo>
                  <a:lnTo>
                    <a:pt x="1215765" y="0"/>
                  </a:lnTo>
                  <a:lnTo>
                    <a:pt x="1215765" y="397338"/>
                  </a:lnTo>
                  <a:lnTo>
                    <a:pt x="0" y="397338"/>
                  </a:lnTo>
                  <a:close/>
                </a:path>
              </a:pathLst>
            </a:custGeom>
            <a:solidFill>
              <a:srgbClr val="EC6D32"/>
            </a:solidFill>
          </p:spPr>
          <p:txBody>
            <a:bodyPr/>
            <a:lstStyle/>
            <a:p>
              <a:endParaRPr lang="en-US"/>
            </a:p>
          </p:txBody>
        </p:sp>
      </p:grpSp>
      <p:grpSp>
        <p:nvGrpSpPr>
          <p:cNvPr id="4" name="Group 4"/>
          <p:cNvGrpSpPr/>
          <p:nvPr/>
        </p:nvGrpSpPr>
        <p:grpSpPr>
          <a:xfrm>
            <a:off x="772167" y="3406399"/>
            <a:ext cx="4201137" cy="4316095"/>
            <a:chOff x="0" y="0"/>
            <a:chExt cx="1106472" cy="1136749"/>
          </a:xfrm>
        </p:grpSpPr>
        <p:sp>
          <p:nvSpPr>
            <p:cNvPr id="5" name="Freeform 5"/>
            <p:cNvSpPr/>
            <p:nvPr/>
          </p:nvSpPr>
          <p:spPr>
            <a:xfrm>
              <a:off x="0" y="0"/>
              <a:ext cx="1106472" cy="1136749"/>
            </a:xfrm>
            <a:custGeom>
              <a:avLst/>
              <a:gdLst/>
              <a:ahLst/>
              <a:cxnLst/>
              <a:rect l="l" t="t" r="r" b="b"/>
              <a:pathLst>
                <a:path w="1106472" h="1136749">
                  <a:moveTo>
                    <a:pt x="0" y="0"/>
                  </a:moveTo>
                  <a:lnTo>
                    <a:pt x="1106472" y="0"/>
                  </a:lnTo>
                  <a:lnTo>
                    <a:pt x="1106472" y="1136749"/>
                  </a:lnTo>
                  <a:lnTo>
                    <a:pt x="0" y="1136749"/>
                  </a:lnTo>
                  <a:close/>
                </a:path>
              </a:pathLst>
            </a:custGeom>
            <a:solidFill>
              <a:srgbClr val="0025CC"/>
            </a:solidFill>
          </p:spPr>
          <p:txBody>
            <a:bodyPr/>
            <a:lstStyle/>
            <a:p>
              <a:endParaRPr lang="en-US"/>
            </a:p>
          </p:txBody>
        </p:sp>
        <p:sp>
          <p:nvSpPr>
            <p:cNvPr id="6" name="TextBox 6"/>
            <p:cNvSpPr txBox="1"/>
            <p:nvPr/>
          </p:nvSpPr>
          <p:spPr>
            <a:xfrm>
              <a:off x="0" y="-66675"/>
              <a:ext cx="1106472" cy="1203424"/>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“Why do we often miss deadlines?”</a:t>
              </a:r>
            </a:p>
            <a:p>
              <a:pPr algn="ctr">
                <a:lnSpc>
                  <a:spcPts val="4899"/>
                </a:lnSpc>
              </a:pPr>
              <a:r>
                <a:rPr lang="en-US" sz="3499">
                  <a:solidFill>
                    <a:srgbClr val="FFFFFF"/>
                  </a:solidFill>
                  <a:latin typeface="Montserrat"/>
                  <a:ea typeface="Montserrat"/>
                  <a:cs typeface="Montserrat"/>
                  <a:sym typeface="Montserrat"/>
                </a:rPr>
                <a:t> </a:t>
              </a:r>
            </a:p>
            <a:p>
              <a:pPr algn="ctr">
                <a:lnSpc>
                  <a:spcPts val="4899"/>
                </a:lnSpc>
              </a:pPr>
              <a:endParaRPr lang="en-US" sz="3499">
                <a:solidFill>
                  <a:srgbClr val="FFFFFF"/>
                </a:solidFill>
                <a:latin typeface="Montserrat"/>
                <a:ea typeface="Montserrat"/>
                <a:cs typeface="Montserrat"/>
                <a:sym typeface="Montserrat"/>
              </a:endParaRPr>
            </a:p>
          </p:txBody>
        </p:sp>
      </p:grpSp>
      <p:grpSp>
        <p:nvGrpSpPr>
          <p:cNvPr id="7" name="Group 7"/>
          <p:cNvGrpSpPr/>
          <p:nvPr/>
        </p:nvGrpSpPr>
        <p:grpSpPr>
          <a:xfrm>
            <a:off x="5589389" y="3301782"/>
            <a:ext cx="12188705" cy="5041287"/>
            <a:chOff x="0" y="0"/>
            <a:chExt cx="1655897" cy="684884"/>
          </a:xfrm>
        </p:grpSpPr>
        <p:sp>
          <p:nvSpPr>
            <p:cNvPr id="8" name="Freeform 8"/>
            <p:cNvSpPr/>
            <p:nvPr/>
          </p:nvSpPr>
          <p:spPr>
            <a:xfrm>
              <a:off x="0" y="0"/>
              <a:ext cx="1655897" cy="684884"/>
            </a:xfrm>
            <a:custGeom>
              <a:avLst/>
              <a:gdLst/>
              <a:ahLst/>
              <a:cxnLst/>
              <a:rect l="l" t="t" r="r" b="b"/>
              <a:pathLst>
                <a:path w="1655897" h="684884">
                  <a:moveTo>
                    <a:pt x="14609" y="0"/>
                  </a:moveTo>
                  <a:lnTo>
                    <a:pt x="1641288" y="0"/>
                  </a:lnTo>
                  <a:cubicBezTo>
                    <a:pt x="1649356" y="0"/>
                    <a:pt x="1655897" y="6541"/>
                    <a:pt x="1655897" y="14609"/>
                  </a:cubicBezTo>
                  <a:lnTo>
                    <a:pt x="1655897" y="670275"/>
                  </a:lnTo>
                  <a:cubicBezTo>
                    <a:pt x="1655897" y="678343"/>
                    <a:pt x="1649356" y="684884"/>
                    <a:pt x="1641288" y="684884"/>
                  </a:cubicBezTo>
                  <a:lnTo>
                    <a:pt x="14609" y="684884"/>
                  </a:lnTo>
                  <a:cubicBezTo>
                    <a:pt x="10734" y="684884"/>
                    <a:pt x="7019" y="683345"/>
                    <a:pt x="4279" y="680605"/>
                  </a:cubicBezTo>
                  <a:cubicBezTo>
                    <a:pt x="1539" y="677866"/>
                    <a:pt x="0" y="674150"/>
                    <a:pt x="0" y="670275"/>
                  </a:cubicBezTo>
                  <a:lnTo>
                    <a:pt x="0" y="14609"/>
                  </a:lnTo>
                  <a:cubicBezTo>
                    <a:pt x="0" y="6541"/>
                    <a:pt x="6541" y="0"/>
                    <a:pt x="14609" y="0"/>
                  </a:cubicBezTo>
                  <a:close/>
                </a:path>
              </a:pathLst>
            </a:custGeom>
            <a:gradFill rotWithShape="1">
              <a:gsLst>
                <a:gs pos="0">
                  <a:srgbClr val="A6A6A6">
                    <a:alpha val="100000"/>
                  </a:srgbClr>
                </a:gs>
                <a:gs pos="100000">
                  <a:srgbClr val="FFFFFF">
                    <a:alpha val="100000"/>
                  </a:srgbClr>
                </a:gs>
              </a:gsLst>
              <a:lin ang="5400000"/>
            </a:gradFill>
          </p:spPr>
          <p:txBody>
            <a:bodyPr/>
            <a:lstStyle/>
            <a:p>
              <a:endParaRPr lang="en-US"/>
            </a:p>
          </p:txBody>
        </p:sp>
      </p:grpSp>
      <p:graphicFrame>
        <p:nvGraphicFramePr>
          <p:cNvPr id="9" name="Object 9"/>
          <p:cNvGraphicFramePr/>
          <p:nvPr/>
        </p:nvGraphicFramePr>
        <p:xfrm>
          <a:off x="5589389" y="3551647"/>
          <a:ext cx="5657850" cy="2514600"/>
        </p:xfrm>
        <a:graphic>
          <a:graphicData uri="http://schemas.openxmlformats.org/presentationml/2006/ole">
            <mc:AlternateContent xmlns:mc="http://schemas.openxmlformats.org/markup-compatibility/2006">
              <mc:Choice xmlns:v="urn:schemas-microsoft-com:vml" Requires="v">
                <p:oleObj name="Worksheet" r:id="rId3" imgW="6781800" imgH="3644900" progId="Excel.Sheet.12">
                  <p:embed/>
                </p:oleObj>
              </mc:Choice>
              <mc:Fallback>
                <p:oleObj name="Worksheet" r:id="rId3" imgW="6781800" imgH="3644900" progId="Excel.Sheet.12">
                  <p:embed/>
                  <p:pic>
                    <p:nvPicPr>
                      <p:cNvPr id="0" name=""/>
                      <p:cNvPicPr/>
                      <p:nvPr/>
                    </p:nvPicPr>
                    <p:blipFill>
                      <a:blip r:embed="rId4"/>
                      <a:stretch>
                        <a:fillRect/>
                      </a:stretch>
                    </p:blipFill>
                    <p:spPr>
                      <a:xfrm>
                        <a:off x="5589389" y="3551647"/>
                        <a:ext cx="5657850" cy="2514600"/>
                      </a:xfrm>
                      <a:prstGeom prst="rect">
                        <a:avLst/>
                      </a:prstGeom>
                    </p:spPr>
                  </p:pic>
                </p:oleObj>
              </mc:Fallback>
            </mc:AlternateContent>
          </a:graphicData>
        </a:graphic>
      </p:graphicFrame>
      <p:sp>
        <p:nvSpPr>
          <p:cNvPr id="10" name="TextBox 10"/>
          <p:cNvSpPr txBox="1"/>
          <p:nvPr/>
        </p:nvSpPr>
        <p:spPr>
          <a:xfrm>
            <a:off x="5256461" y="621004"/>
            <a:ext cx="10974139" cy="665310"/>
          </a:xfrm>
          <a:prstGeom prst="rect">
            <a:avLst/>
          </a:prstGeom>
        </p:spPr>
        <p:txBody>
          <a:bodyPr wrap="square" lIns="0" tIns="0" rIns="0" bIns="0" rtlCol="0" anchor="t">
            <a:spAutoFit/>
          </a:bodyPr>
          <a:lstStyle/>
          <a:p>
            <a:pPr algn="l">
              <a:lnSpc>
                <a:spcPts val="5599"/>
              </a:lnSpc>
              <a:spcBef>
                <a:spcPct val="0"/>
              </a:spcBef>
            </a:pPr>
            <a:r>
              <a:rPr lang="en-US" sz="3999" b="1" dirty="0">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 The Four-Step Priority Model</a:t>
            </a:r>
          </a:p>
        </p:txBody>
      </p:sp>
      <p:sp>
        <p:nvSpPr>
          <p:cNvPr id="11" name="TextBox 11"/>
          <p:cNvSpPr txBox="1"/>
          <p:nvPr/>
        </p:nvSpPr>
        <p:spPr>
          <a:xfrm>
            <a:off x="955139" y="2070272"/>
            <a:ext cx="4021378" cy="1231510"/>
          </a:xfrm>
          <a:prstGeom prst="rect">
            <a:avLst/>
          </a:prstGeom>
        </p:spPr>
        <p:txBody>
          <a:bodyPr lIns="0" tIns="0" rIns="0" bIns="0" rtlCol="0" anchor="t">
            <a:spAutoFit/>
          </a:bodyPr>
          <a:lstStyle/>
          <a:p>
            <a:pPr algn="l">
              <a:lnSpc>
                <a:spcPts val="4978"/>
              </a:lnSpc>
            </a:pPr>
            <a:r>
              <a:rPr lang="en-US" sz="3555" b="1" i="1">
                <a:solidFill>
                  <a:srgbClr val="FFFFFF"/>
                </a:solidFill>
                <a:latin typeface="Montserrat Bold Italics"/>
                <a:ea typeface="Montserrat Bold Italics"/>
                <a:cs typeface="Montserrat Bold Italics"/>
                <a:sym typeface="Montserrat Bold Italics"/>
              </a:rPr>
              <a:t>Step 2: </a:t>
            </a:r>
          </a:p>
          <a:p>
            <a:pPr algn="l">
              <a:lnSpc>
                <a:spcPts val="4978"/>
              </a:lnSpc>
              <a:spcBef>
                <a:spcPct val="0"/>
              </a:spcBef>
            </a:pPr>
            <a:r>
              <a:rPr lang="en-US" sz="3555" b="1" i="1">
                <a:solidFill>
                  <a:srgbClr val="FFFFFF"/>
                </a:solidFill>
                <a:latin typeface="Montserrat Bold Italics"/>
                <a:ea typeface="Montserrat Bold Italics"/>
                <a:cs typeface="Montserrat Bold Italics"/>
                <a:sym typeface="Montserrat Bold Italics"/>
              </a:rPr>
              <a:t>Estimate Effort</a:t>
            </a:r>
          </a:p>
        </p:txBody>
      </p:sp>
      <p:sp>
        <p:nvSpPr>
          <p:cNvPr id="12" name="TextBox 12"/>
          <p:cNvSpPr txBox="1"/>
          <p:nvPr/>
        </p:nvSpPr>
        <p:spPr>
          <a:xfrm>
            <a:off x="4220244" y="8677910"/>
            <a:ext cx="9231511" cy="580390"/>
          </a:xfrm>
          <a:prstGeom prst="rect">
            <a:avLst/>
          </a:prstGeom>
        </p:spPr>
        <p:txBody>
          <a:bodyPr lIns="0" tIns="0" rIns="0" bIns="0" rtlCol="0" anchor="t">
            <a:spAutoFit/>
          </a:bodyPr>
          <a:lstStyle/>
          <a:p>
            <a:pPr algn="ctr">
              <a:lnSpc>
                <a:spcPts val="4759"/>
              </a:lnSpc>
            </a:pPr>
            <a:r>
              <a:rPr lang="en-US" sz="3399">
                <a:solidFill>
                  <a:srgbClr val="000000"/>
                </a:solidFill>
                <a:latin typeface="Canva Sans"/>
                <a:ea typeface="Canva Sans"/>
                <a:cs typeface="Canva Sans"/>
                <a:sym typeface="Canva Sans"/>
              </a:rPr>
              <a:t>“If a task is not clear, it cannot be done well.”</a:t>
            </a:r>
          </a:p>
        </p:txBody>
      </p:sp>
      <p:sp>
        <p:nvSpPr>
          <p:cNvPr id="13" name="TextBox 13"/>
          <p:cNvSpPr txBox="1"/>
          <p:nvPr/>
        </p:nvSpPr>
        <p:spPr>
          <a:xfrm>
            <a:off x="5589389" y="2395832"/>
            <a:ext cx="7862366" cy="574196"/>
          </a:xfrm>
          <a:prstGeom prst="rect">
            <a:avLst/>
          </a:prstGeom>
        </p:spPr>
        <p:txBody>
          <a:bodyPr wrap="square" lIns="0" tIns="0" rIns="0" bIns="0" rtlCol="0" anchor="t">
            <a:spAutoFit/>
          </a:bodyPr>
          <a:lstStyle/>
          <a:p>
            <a:pPr algn="ctr">
              <a:lnSpc>
                <a:spcPts val="4759"/>
              </a:lnSpc>
            </a:pPr>
            <a:r>
              <a:rPr lang="en-US" sz="3399" dirty="0">
                <a:gradFill>
                  <a:gsLst>
                    <a:gs pos="0">
                      <a:srgbClr val="FFFFFF">
                        <a:alpha val="100000"/>
                      </a:srgbClr>
                    </a:gs>
                    <a:gs pos="100000">
                      <a:srgbClr val="FFFFFF">
                        <a:alpha val="100000"/>
                      </a:srgbClr>
                    </a:gs>
                  </a:gsLst>
                  <a:lin ang="0"/>
                </a:gradFill>
                <a:latin typeface="Canva Sans"/>
                <a:ea typeface="Canva Sans"/>
                <a:cs typeface="Canva Sans"/>
                <a:sym typeface="Canva Sans"/>
              </a:rPr>
              <a:t>How long will this realistically take</a:t>
            </a:r>
          </a:p>
        </p:txBody>
      </p:sp>
      <p:sp>
        <p:nvSpPr>
          <p:cNvPr id="14" name="TextBox 14"/>
          <p:cNvSpPr txBox="1"/>
          <p:nvPr/>
        </p:nvSpPr>
        <p:spPr>
          <a:xfrm>
            <a:off x="2527621" y="8934767"/>
            <a:ext cx="12188705" cy="580390"/>
          </a:xfrm>
          <a:prstGeom prst="rect">
            <a:avLst/>
          </a:prstGeom>
        </p:spPr>
        <p:txBody>
          <a:bodyPr wrap="square" lIns="0" tIns="0" rIns="0" bIns="0" rtlCol="0" anchor="t">
            <a:spAutoFit/>
          </a:bodyPr>
          <a:lstStyle/>
          <a:p>
            <a:pPr algn="ctr">
              <a:lnSpc>
                <a:spcPts val="4759"/>
              </a:lnSpc>
            </a:pPr>
            <a:r>
              <a:rPr lang="en-US" sz="3399" b="1" dirty="0">
                <a:gradFill>
                  <a:gsLst>
                    <a:gs pos="0">
                      <a:srgbClr val="FFFFFF">
                        <a:alpha val="100000"/>
                      </a:srgbClr>
                    </a:gs>
                    <a:gs pos="100000">
                      <a:srgbClr val="FFFFFF">
                        <a:alpha val="100000"/>
                      </a:srgbClr>
                    </a:gs>
                  </a:gsLst>
                  <a:lin ang="0"/>
                </a:gradFill>
                <a:latin typeface="Canva Sans Bold"/>
                <a:ea typeface="Canva Sans Bold"/>
                <a:cs typeface="Canva Sans Bold"/>
                <a:sym typeface="Canva Sans Bold"/>
              </a:rPr>
              <a:t>What gets poorly estimated gets poorly delivered.</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30954" y="2032329"/>
            <a:ext cx="4204350" cy="1374070"/>
            <a:chOff x="0" y="0"/>
            <a:chExt cx="1215765" cy="397338"/>
          </a:xfrm>
        </p:grpSpPr>
        <p:sp>
          <p:nvSpPr>
            <p:cNvPr id="3" name="Freeform 3"/>
            <p:cNvSpPr/>
            <p:nvPr/>
          </p:nvSpPr>
          <p:spPr>
            <a:xfrm>
              <a:off x="0" y="0"/>
              <a:ext cx="1215765" cy="397338"/>
            </a:xfrm>
            <a:custGeom>
              <a:avLst/>
              <a:gdLst/>
              <a:ahLst/>
              <a:cxnLst/>
              <a:rect l="l" t="t" r="r" b="b"/>
              <a:pathLst>
                <a:path w="1215765" h="397338">
                  <a:moveTo>
                    <a:pt x="0" y="0"/>
                  </a:moveTo>
                  <a:lnTo>
                    <a:pt x="1215765" y="0"/>
                  </a:lnTo>
                  <a:lnTo>
                    <a:pt x="1215765" y="397338"/>
                  </a:lnTo>
                  <a:lnTo>
                    <a:pt x="0" y="397338"/>
                  </a:lnTo>
                  <a:close/>
                </a:path>
              </a:pathLst>
            </a:custGeom>
            <a:solidFill>
              <a:srgbClr val="EC6D32"/>
            </a:solidFill>
          </p:spPr>
          <p:txBody>
            <a:bodyPr/>
            <a:lstStyle/>
            <a:p>
              <a:endParaRPr lang="en-US"/>
            </a:p>
          </p:txBody>
        </p:sp>
      </p:grpSp>
      <p:grpSp>
        <p:nvGrpSpPr>
          <p:cNvPr id="4" name="Group 4"/>
          <p:cNvGrpSpPr/>
          <p:nvPr/>
        </p:nvGrpSpPr>
        <p:grpSpPr>
          <a:xfrm>
            <a:off x="1234167" y="3406399"/>
            <a:ext cx="4201137" cy="4316095"/>
            <a:chOff x="0" y="0"/>
            <a:chExt cx="1106472" cy="1136749"/>
          </a:xfrm>
        </p:grpSpPr>
        <p:sp>
          <p:nvSpPr>
            <p:cNvPr id="5" name="Freeform 5"/>
            <p:cNvSpPr/>
            <p:nvPr/>
          </p:nvSpPr>
          <p:spPr>
            <a:xfrm>
              <a:off x="0" y="0"/>
              <a:ext cx="1106472" cy="1136749"/>
            </a:xfrm>
            <a:custGeom>
              <a:avLst/>
              <a:gdLst/>
              <a:ahLst/>
              <a:cxnLst/>
              <a:rect l="l" t="t" r="r" b="b"/>
              <a:pathLst>
                <a:path w="1106472" h="1136749">
                  <a:moveTo>
                    <a:pt x="0" y="0"/>
                  </a:moveTo>
                  <a:lnTo>
                    <a:pt x="1106472" y="0"/>
                  </a:lnTo>
                  <a:lnTo>
                    <a:pt x="1106472" y="1136749"/>
                  </a:lnTo>
                  <a:lnTo>
                    <a:pt x="0" y="1136749"/>
                  </a:lnTo>
                  <a:close/>
                </a:path>
              </a:pathLst>
            </a:custGeom>
            <a:solidFill>
              <a:srgbClr val="060B37"/>
            </a:solidFill>
          </p:spPr>
          <p:txBody>
            <a:bodyPr/>
            <a:lstStyle/>
            <a:p>
              <a:endParaRPr lang="en-US"/>
            </a:p>
          </p:txBody>
        </p:sp>
        <p:sp>
          <p:nvSpPr>
            <p:cNvPr id="6" name="TextBox 6"/>
            <p:cNvSpPr txBox="1"/>
            <p:nvPr/>
          </p:nvSpPr>
          <p:spPr>
            <a:xfrm>
              <a:off x="0" y="-66675"/>
              <a:ext cx="1106472" cy="1203424"/>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“What should be done first—and why?”</a:t>
              </a:r>
            </a:p>
            <a:p>
              <a:pPr algn="ctr">
                <a:lnSpc>
                  <a:spcPts val="4899"/>
                </a:lnSpc>
              </a:pPr>
              <a:r>
                <a:rPr lang="en-US" sz="3499">
                  <a:solidFill>
                    <a:srgbClr val="FFFFFF"/>
                  </a:solidFill>
                  <a:latin typeface="Montserrat"/>
                  <a:ea typeface="Montserrat"/>
                  <a:cs typeface="Montserrat"/>
                  <a:sym typeface="Montserrat"/>
                </a:rPr>
                <a:t> </a:t>
              </a:r>
            </a:p>
            <a:p>
              <a:pPr algn="ctr">
                <a:lnSpc>
                  <a:spcPts val="4899"/>
                </a:lnSpc>
              </a:pPr>
              <a:endParaRPr lang="en-US" sz="3499">
                <a:solidFill>
                  <a:srgbClr val="FFFFFF"/>
                </a:solidFill>
                <a:latin typeface="Montserrat"/>
                <a:ea typeface="Montserrat"/>
                <a:cs typeface="Montserrat"/>
                <a:sym typeface="Montserrat"/>
              </a:endParaRPr>
            </a:p>
          </p:txBody>
        </p:sp>
      </p:grpSp>
      <p:grpSp>
        <p:nvGrpSpPr>
          <p:cNvPr id="7" name="Group 7"/>
          <p:cNvGrpSpPr/>
          <p:nvPr/>
        </p:nvGrpSpPr>
        <p:grpSpPr>
          <a:xfrm>
            <a:off x="7073915" y="3591802"/>
            <a:ext cx="8450874" cy="4130693"/>
            <a:chOff x="0" y="0"/>
            <a:chExt cx="1309262" cy="639952"/>
          </a:xfrm>
        </p:grpSpPr>
        <p:sp>
          <p:nvSpPr>
            <p:cNvPr id="8" name="Freeform 8"/>
            <p:cNvSpPr/>
            <p:nvPr/>
          </p:nvSpPr>
          <p:spPr>
            <a:xfrm>
              <a:off x="0" y="0"/>
              <a:ext cx="1309262" cy="639952"/>
            </a:xfrm>
            <a:custGeom>
              <a:avLst/>
              <a:gdLst/>
              <a:ahLst/>
              <a:cxnLst/>
              <a:rect l="l" t="t" r="r" b="b"/>
              <a:pathLst>
                <a:path w="1309262" h="639952">
                  <a:moveTo>
                    <a:pt x="21071" y="0"/>
                  </a:moveTo>
                  <a:lnTo>
                    <a:pt x="1288191" y="0"/>
                  </a:lnTo>
                  <a:cubicBezTo>
                    <a:pt x="1299828" y="0"/>
                    <a:pt x="1309262" y="9434"/>
                    <a:pt x="1309262" y="21071"/>
                  </a:cubicBezTo>
                  <a:lnTo>
                    <a:pt x="1309262" y="618882"/>
                  </a:lnTo>
                  <a:cubicBezTo>
                    <a:pt x="1309262" y="630519"/>
                    <a:pt x="1299828" y="639952"/>
                    <a:pt x="1288191" y="639952"/>
                  </a:cubicBezTo>
                  <a:lnTo>
                    <a:pt x="21071" y="639952"/>
                  </a:lnTo>
                  <a:cubicBezTo>
                    <a:pt x="15482" y="639952"/>
                    <a:pt x="10123" y="637732"/>
                    <a:pt x="6171" y="633781"/>
                  </a:cubicBezTo>
                  <a:cubicBezTo>
                    <a:pt x="2220" y="629830"/>
                    <a:pt x="0" y="624470"/>
                    <a:pt x="0" y="618882"/>
                  </a:cubicBezTo>
                  <a:lnTo>
                    <a:pt x="0" y="21071"/>
                  </a:lnTo>
                  <a:cubicBezTo>
                    <a:pt x="0" y="9434"/>
                    <a:pt x="9434" y="0"/>
                    <a:pt x="21071" y="0"/>
                  </a:cubicBezTo>
                  <a:close/>
                </a:path>
              </a:pathLst>
            </a:custGeom>
            <a:gradFill rotWithShape="1">
              <a:gsLst>
                <a:gs pos="0">
                  <a:srgbClr val="A6A6A6">
                    <a:alpha val="100000"/>
                  </a:srgbClr>
                </a:gs>
                <a:gs pos="100000">
                  <a:srgbClr val="FFFFFF">
                    <a:alpha val="100000"/>
                  </a:srgbClr>
                </a:gs>
              </a:gsLst>
              <a:lin ang="5400000"/>
            </a:gradFill>
          </p:spPr>
          <p:txBody>
            <a:bodyPr/>
            <a:lstStyle/>
            <a:p>
              <a:endParaRPr lang="en-US"/>
            </a:p>
          </p:txBody>
        </p:sp>
      </p:grpSp>
      <p:sp>
        <p:nvSpPr>
          <p:cNvPr id="9" name="TextBox 9"/>
          <p:cNvSpPr txBox="1"/>
          <p:nvPr/>
        </p:nvSpPr>
        <p:spPr>
          <a:xfrm>
            <a:off x="5788795" y="870519"/>
            <a:ext cx="9375005" cy="665310"/>
          </a:xfrm>
          <a:prstGeom prst="rect">
            <a:avLst/>
          </a:prstGeom>
        </p:spPr>
        <p:txBody>
          <a:bodyPr wrap="square" lIns="0" tIns="0" rIns="0" bIns="0" rtlCol="0" anchor="t">
            <a:spAutoFit/>
          </a:bodyPr>
          <a:lstStyle/>
          <a:p>
            <a:pPr algn="l">
              <a:lnSpc>
                <a:spcPts val="5599"/>
              </a:lnSpc>
              <a:spcBef>
                <a:spcPct val="0"/>
              </a:spcBef>
            </a:pPr>
            <a:r>
              <a:rPr lang="en-US" sz="3999" b="1" dirty="0">
                <a:solidFill>
                  <a:srgbClr val="000000"/>
                </a:solidFill>
                <a:latin typeface="Montserrat Bold"/>
                <a:ea typeface="Montserrat Bold"/>
                <a:cs typeface="Montserrat Bold"/>
                <a:sym typeface="Montserrat Bold"/>
              </a:rPr>
              <a:t> The Four-Step Priority Model</a:t>
            </a:r>
          </a:p>
        </p:txBody>
      </p:sp>
      <p:sp>
        <p:nvSpPr>
          <p:cNvPr id="10" name="TextBox 10"/>
          <p:cNvSpPr txBox="1"/>
          <p:nvPr/>
        </p:nvSpPr>
        <p:spPr>
          <a:xfrm>
            <a:off x="1413926" y="2070272"/>
            <a:ext cx="4021378" cy="1231510"/>
          </a:xfrm>
          <a:prstGeom prst="rect">
            <a:avLst/>
          </a:prstGeom>
        </p:spPr>
        <p:txBody>
          <a:bodyPr lIns="0" tIns="0" rIns="0" bIns="0" rtlCol="0" anchor="t">
            <a:spAutoFit/>
          </a:bodyPr>
          <a:lstStyle/>
          <a:p>
            <a:pPr algn="l">
              <a:lnSpc>
                <a:spcPts val="4978"/>
              </a:lnSpc>
              <a:spcBef>
                <a:spcPct val="0"/>
              </a:spcBef>
            </a:pPr>
            <a:r>
              <a:rPr lang="en-US" sz="3555" b="1">
                <a:solidFill>
                  <a:srgbClr val="FFFFFF"/>
                </a:solidFill>
                <a:latin typeface="Montserrat Bold"/>
                <a:ea typeface="Montserrat Bold"/>
                <a:cs typeface="Montserrat Bold"/>
                <a:sym typeface="Montserrat Bold"/>
              </a:rPr>
              <a:t>Step 3: Sequence Tasks</a:t>
            </a:r>
          </a:p>
        </p:txBody>
      </p:sp>
      <p:sp>
        <p:nvSpPr>
          <p:cNvPr id="11" name="TextBox 11"/>
          <p:cNvSpPr txBox="1"/>
          <p:nvPr/>
        </p:nvSpPr>
        <p:spPr>
          <a:xfrm>
            <a:off x="7916705" y="3780347"/>
            <a:ext cx="6765294" cy="3882526"/>
          </a:xfrm>
          <a:prstGeom prst="rect">
            <a:avLst/>
          </a:prstGeom>
        </p:spPr>
        <p:txBody>
          <a:bodyPr lIns="0" tIns="0" rIns="0" bIns="0" rtlCol="0" anchor="t">
            <a:spAutoFit/>
          </a:bodyPr>
          <a:lstStyle/>
          <a:p>
            <a:pPr marL="816254" lvl="1" indent="-408127" algn="ctr">
              <a:lnSpc>
                <a:spcPts val="5292"/>
              </a:lnSpc>
              <a:buFont typeface="Arial"/>
              <a:buChar char="•"/>
            </a:pPr>
            <a:r>
              <a:rPr lang="en-US" sz="3780" b="1">
                <a:solidFill>
                  <a:srgbClr val="000000"/>
                </a:solidFill>
                <a:latin typeface="Canva Sans Bold"/>
                <a:ea typeface="Canva Sans Bold"/>
                <a:cs typeface="Canva Sans Bold"/>
                <a:sym typeface="Canva Sans Bold"/>
              </a:rPr>
              <a:t>Send invitations</a:t>
            </a:r>
          </a:p>
          <a:p>
            <a:pPr marL="816254" lvl="1" indent="-408127" algn="ctr">
              <a:lnSpc>
                <a:spcPts val="5292"/>
              </a:lnSpc>
              <a:buFont typeface="Arial"/>
              <a:buChar char="•"/>
            </a:pPr>
            <a:r>
              <a:rPr lang="en-US" sz="3780" b="1">
                <a:solidFill>
                  <a:srgbClr val="000000"/>
                </a:solidFill>
                <a:latin typeface="Canva Sans Bold"/>
                <a:ea typeface="Canva Sans Bold"/>
                <a:cs typeface="Canva Sans Bold"/>
                <a:sym typeface="Canva Sans Bold"/>
              </a:rPr>
              <a:t>Confirm date</a:t>
            </a:r>
          </a:p>
          <a:p>
            <a:pPr marL="816254" lvl="1" indent="-408127" algn="ctr">
              <a:lnSpc>
                <a:spcPts val="5292"/>
              </a:lnSpc>
              <a:buFont typeface="Arial"/>
              <a:buChar char="•"/>
            </a:pPr>
            <a:r>
              <a:rPr lang="en-US" sz="3780" b="1">
                <a:solidFill>
                  <a:srgbClr val="000000"/>
                </a:solidFill>
                <a:latin typeface="Canva Sans Bold"/>
                <a:ea typeface="Canva Sans Bold"/>
                <a:cs typeface="Canva Sans Bold"/>
                <a:sym typeface="Canva Sans Bold"/>
              </a:rPr>
              <a:t>Book venue</a:t>
            </a:r>
          </a:p>
          <a:p>
            <a:pPr marL="816254" lvl="1" indent="-408127" algn="ctr">
              <a:lnSpc>
                <a:spcPts val="5292"/>
              </a:lnSpc>
              <a:buFont typeface="Arial"/>
              <a:buChar char="•"/>
            </a:pPr>
            <a:r>
              <a:rPr lang="en-US" sz="3780" b="1">
                <a:solidFill>
                  <a:srgbClr val="000000"/>
                </a:solidFill>
                <a:latin typeface="Canva Sans Bold"/>
                <a:ea typeface="Canva Sans Bold"/>
                <a:cs typeface="Canva Sans Bold"/>
                <a:sym typeface="Canva Sans Bold"/>
              </a:rPr>
              <a:t>Get approval</a:t>
            </a:r>
          </a:p>
          <a:p>
            <a:pPr marL="816254" lvl="1" indent="-408127" algn="ctr">
              <a:lnSpc>
                <a:spcPts val="5292"/>
              </a:lnSpc>
              <a:buFont typeface="Arial"/>
              <a:buChar char="•"/>
            </a:pPr>
            <a:r>
              <a:rPr lang="en-US" sz="3780" b="1">
                <a:solidFill>
                  <a:srgbClr val="000000"/>
                </a:solidFill>
                <a:latin typeface="Canva Sans Bold"/>
                <a:ea typeface="Canva Sans Bold"/>
                <a:cs typeface="Canva Sans Bold"/>
                <a:sym typeface="Canva Sans Bold"/>
              </a:rPr>
              <a:t>Prepare materials</a:t>
            </a:r>
          </a:p>
          <a:p>
            <a:pPr algn="ctr">
              <a:lnSpc>
                <a:spcPts val="4562"/>
              </a:lnSpc>
            </a:pPr>
            <a:endParaRPr lang="en-US" sz="3780" b="1">
              <a:solidFill>
                <a:srgbClr val="000000"/>
              </a:solidFill>
              <a:latin typeface="Canva Sans Bold"/>
              <a:ea typeface="Canva Sans Bold"/>
              <a:cs typeface="Canva Sans Bold"/>
              <a:sym typeface="Canva Sans Bold"/>
            </a:endParaRPr>
          </a:p>
        </p:txBody>
      </p:sp>
      <p:sp>
        <p:nvSpPr>
          <p:cNvPr id="12" name="TextBox 12"/>
          <p:cNvSpPr txBox="1"/>
          <p:nvPr/>
        </p:nvSpPr>
        <p:spPr>
          <a:xfrm>
            <a:off x="677601" y="8677910"/>
            <a:ext cx="16994399" cy="1180465"/>
          </a:xfrm>
          <a:prstGeom prst="rect">
            <a:avLst/>
          </a:prstGeom>
        </p:spPr>
        <p:txBody>
          <a:bodyPr lIns="0" tIns="0" rIns="0" bIns="0" rtlCol="0" anchor="t">
            <a:spAutoFit/>
          </a:bodyPr>
          <a:lstStyle/>
          <a:p>
            <a:pPr algn="ctr">
              <a:lnSpc>
                <a:spcPts val="4759"/>
              </a:lnSpc>
            </a:pPr>
            <a:r>
              <a:rPr lang="en-US" sz="3399" b="1" i="1">
                <a:solidFill>
                  <a:srgbClr val="000000"/>
                </a:solidFill>
                <a:latin typeface="Canva Sans Bold Italics"/>
                <a:ea typeface="Canva Sans Bold Italics"/>
                <a:cs typeface="Canva Sans Bold Italics"/>
                <a:sym typeface="Canva Sans Bold Italics"/>
              </a:rPr>
              <a:t>Order matters as much as effort. Doing the right task at the wrong time is still ineffective.</a:t>
            </a:r>
          </a:p>
        </p:txBody>
      </p:sp>
      <p:sp>
        <p:nvSpPr>
          <p:cNvPr id="13" name="TextBox 13"/>
          <p:cNvSpPr txBox="1"/>
          <p:nvPr/>
        </p:nvSpPr>
        <p:spPr>
          <a:xfrm>
            <a:off x="5788795" y="2346192"/>
            <a:ext cx="7774805" cy="580390"/>
          </a:xfrm>
          <a:prstGeom prst="rect">
            <a:avLst/>
          </a:prstGeom>
        </p:spPr>
        <p:txBody>
          <a:bodyPr wrap="square" lIns="0" tIns="0" rIns="0" bIns="0" rtlCol="0" anchor="t">
            <a:spAutoFit/>
          </a:bodyPr>
          <a:lstStyle/>
          <a:p>
            <a:pPr algn="ctr">
              <a:lnSpc>
                <a:spcPts val="4759"/>
              </a:lnSpc>
            </a:pPr>
            <a:r>
              <a:rPr lang="en-US" sz="3399" dirty="0">
                <a:solidFill>
                  <a:srgbClr val="000000"/>
                </a:solidFill>
                <a:latin typeface="Canva Sans"/>
                <a:ea typeface="Canva Sans"/>
                <a:cs typeface="Canva Sans"/>
                <a:sym typeface="Canva Sans"/>
              </a:rPr>
              <a:t>What should come first?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0702184" y="1197760"/>
            <a:ext cx="6557116" cy="6557116"/>
          </a:xfrm>
          <a:custGeom>
            <a:avLst/>
            <a:gdLst/>
            <a:ahLst/>
            <a:cxnLst/>
            <a:rect l="l" t="t" r="r" b="b"/>
            <a:pathLst>
              <a:path w="6557116" h="6557116">
                <a:moveTo>
                  <a:pt x="0" y="0"/>
                </a:moveTo>
                <a:lnTo>
                  <a:pt x="6557116" y="0"/>
                </a:lnTo>
                <a:lnTo>
                  <a:pt x="6557116" y="6557116"/>
                </a:lnTo>
                <a:lnTo>
                  <a:pt x="0" y="6557116"/>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5821146" y="9211134"/>
            <a:ext cx="2466854" cy="633626"/>
            <a:chOff x="0" y="0"/>
            <a:chExt cx="649707" cy="166881"/>
          </a:xfrm>
        </p:grpSpPr>
        <p:sp>
          <p:nvSpPr>
            <p:cNvPr id="4" name="Freeform 4"/>
            <p:cNvSpPr/>
            <p:nvPr/>
          </p:nvSpPr>
          <p:spPr>
            <a:xfrm>
              <a:off x="0" y="0"/>
              <a:ext cx="649707" cy="166881"/>
            </a:xfrm>
            <a:custGeom>
              <a:avLst/>
              <a:gdLst/>
              <a:ahLst/>
              <a:cxnLst/>
              <a:rect l="l" t="t" r="r" b="b"/>
              <a:pathLst>
                <a:path w="649707" h="166881">
                  <a:moveTo>
                    <a:pt x="0" y="0"/>
                  </a:moveTo>
                  <a:lnTo>
                    <a:pt x="649707" y="0"/>
                  </a:lnTo>
                  <a:lnTo>
                    <a:pt x="649707" y="166881"/>
                  </a:lnTo>
                  <a:lnTo>
                    <a:pt x="0" y="166881"/>
                  </a:lnTo>
                  <a:close/>
                </a:path>
              </a:pathLst>
            </a:custGeom>
            <a:solidFill>
              <a:srgbClr val="FFFFFF"/>
            </a:solidFill>
          </p:spPr>
          <p:txBody>
            <a:bodyPr/>
            <a:lstStyle/>
            <a:p>
              <a:endParaRPr lang="en-US"/>
            </a:p>
          </p:txBody>
        </p:sp>
        <p:sp>
          <p:nvSpPr>
            <p:cNvPr id="5" name="TextBox 5"/>
            <p:cNvSpPr txBox="1"/>
            <p:nvPr/>
          </p:nvSpPr>
          <p:spPr>
            <a:xfrm>
              <a:off x="0" y="95250"/>
              <a:ext cx="649707" cy="71631"/>
            </a:xfrm>
            <a:prstGeom prst="rect">
              <a:avLst/>
            </a:prstGeom>
          </p:spPr>
          <p:txBody>
            <a:bodyPr lIns="50800" tIns="50800" rIns="50800" bIns="50800" rtlCol="0" anchor="ctr"/>
            <a:lstStyle/>
            <a:p>
              <a:pPr algn="ctr">
                <a:lnSpc>
                  <a:spcPts val="1620"/>
                </a:lnSpc>
              </a:pPr>
              <a:endParaRPr/>
            </a:p>
          </p:txBody>
        </p:sp>
      </p:grpSp>
      <p:grpSp>
        <p:nvGrpSpPr>
          <p:cNvPr id="6" name="Group 6"/>
          <p:cNvGrpSpPr/>
          <p:nvPr/>
        </p:nvGrpSpPr>
        <p:grpSpPr>
          <a:xfrm>
            <a:off x="11708430" y="1824367"/>
            <a:ext cx="5293514" cy="5096194"/>
            <a:chOff x="0" y="0"/>
            <a:chExt cx="2251389" cy="2167467"/>
          </a:xfrm>
        </p:grpSpPr>
        <p:sp>
          <p:nvSpPr>
            <p:cNvPr id="7" name="Freeform 7"/>
            <p:cNvSpPr/>
            <p:nvPr/>
          </p:nvSpPr>
          <p:spPr>
            <a:xfrm>
              <a:off x="0" y="0"/>
              <a:ext cx="2251389" cy="2167467"/>
            </a:xfrm>
            <a:custGeom>
              <a:avLst/>
              <a:gdLst/>
              <a:ahLst/>
              <a:cxnLst/>
              <a:rect l="l" t="t" r="r" b="b"/>
              <a:pathLst>
                <a:path w="2251389" h="2167467">
                  <a:moveTo>
                    <a:pt x="0" y="0"/>
                  </a:moveTo>
                  <a:lnTo>
                    <a:pt x="2251389" y="0"/>
                  </a:lnTo>
                  <a:lnTo>
                    <a:pt x="2251389" y="2167467"/>
                  </a:lnTo>
                  <a:lnTo>
                    <a:pt x="0" y="2167467"/>
                  </a:lnTo>
                  <a:close/>
                </a:path>
              </a:pathLst>
            </a:custGeom>
            <a:solidFill>
              <a:srgbClr val="FFFFFF"/>
            </a:solidFill>
          </p:spPr>
          <p:txBody>
            <a:bodyPr/>
            <a:lstStyle/>
            <a:p>
              <a:endParaRPr lang="en-US"/>
            </a:p>
          </p:txBody>
        </p:sp>
        <p:sp>
          <p:nvSpPr>
            <p:cNvPr id="8" name="TextBox 8"/>
            <p:cNvSpPr txBox="1"/>
            <p:nvPr/>
          </p:nvSpPr>
          <p:spPr>
            <a:xfrm>
              <a:off x="0" y="95250"/>
              <a:ext cx="2251389" cy="2072217"/>
            </a:xfrm>
            <a:prstGeom prst="rect">
              <a:avLst/>
            </a:prstGeom>
          </p:spPr>
          <p:txBody>
            <a:bodyPr lIns="50800" tIns="50800" rIns="50800" bIns="50800" rtlCol="0" anchor="ctr"/>
            <a:lstStyle/>
            <a:p>
              <a:pPr algn="ctr">
                <a:lnSpc>
                  <a:spcPts val="1620"/>
                </a:lnSpc>
              </a:pPr>
              <a:endParaRPr/>
            </a:p>
          </p:txBody>
        </p:sp>
      </p:grpSp>
      <p:grpSp>
        <p:nvGrpSpPr>
          <p:cNvPr id="9" name="Group 9"/>
          <p:cNvGrpSpPr/>
          <p:nvPr/>
        </p:nvGrpSpPr>
        <p:grpSpPr>
          <a:xfrm>
            <a:off x="11820776" y="1919776"/>
            <a:ext cx="5068821" cy="4905377"/>
            <a:chOff x="0" y="0"/>
            <a:chExt cx="839882" cy="812800"/>
          </a:xfrm>
        </p:grpSpPr>
        <p:sp>
          <p:nvSpPr>
            <p:cNvPr id="10" name="Freeform 10"/>
            <p:cNvSpPr/>
            <p:nvPr/>
          </p:nvSpPr>
          <p:spPr>
            <a:xfrm>
              <a:off x="0" y="0"/>
              <a:ext cx="839882" cy="812800"/>
            </a:xfrm>
            <a:custGeom>
              <a:avLst/>
              <a:gdLst/>
              <a:ahLst/>
              <a:cxnLst/>
              <a:rect l="l" t="t" r="r" b="b"/>
              <a:pathLst>
                <a:path w="839882" h="812800">
                  <a:moveTo>
                    <a:pt x="0" y="0"/>
                  </a:moveTo>
                  <a:lnTo>
                    <a:pt x="839882" y="0"/>
                  </a:lnTo>
                  <a:lnTo>
                    <a:pt x="839882" y="812800"/>
                  </a:lnTo>
                  <a:lnTo>
                    <a:pt x="0" y="812800"/>
                  </a:lnTo>
                  <a:close/>
                </a:path>
              </a:pathLst>
            </a:custGeom>
            <a:blipFill>
              <a:blip r:embed="rId3"/>
              <a:stretch>
                <a:fillRect l="-22627" r="-22627"/>
              </a:stretch>
            </a:blipFill>
          </p:spPr>
          <p:txBody>
            <a:bodyPr/>
            <a:lstStyle/>
            <a:p>
              <a:endParaRPr lang="en-US"/>
            </a:p>
          </p:txBody>
        </p:sp>
      </p:grpSp>
      <p:sp>
        <p:nvSpPr>
          <p:cNvPr id="11" name="Freeform 11"/>
          <p:cNvSpPr/>
          <p:nvPr/>
        </p:nvSpPr>
        <p:spPr>
          <a:xfrm>
            <a:off x="9411813" y="4328023"/>
            <a:ext cx="4761217" cy="4761217"/>
          </a:xfrm>
          <a:custGeom>
            <a:avLst/>
            <a:gdLst/>
            <a:ahLst/>
            <a:cxnLst/>
            <a:rect l="l" t="t" r="r" b="b"/>
            <a:pathLst>
              <a:path w="4761217" h="4761217">
                <a:moveTo>
                  <a:pt x="0" y="0"/>
                </a:moveTo>
                <a:lnTo>
                  <a:pt x="4761217" y="0"/>
                </a:lnTo>
                <a:lnTo>
                  <a:pt x="4761217" y="4761217"/>
                </a:lnTo>
                <a:lnTo>
                  <a:pt x="0" y="4761217"/>
                </a:lnTo>
                <a:lnTo>
                  <a:pt x="0" y="0"/>
                </a:lnTo>
                <a:close/>
              </a:path>
            </a:pathLst>
          </a:custGeom>
          <a:blipFill>
            <a:blip r:embed="rId2"/>
            <a:stretch>
              <a:fillRect/>
            </a:stretch>
          </a:blipFill>
        </p:spPr>
        <p:txBody>
          <a:bodyPr/>
          <a:lstStyle/>
          <a:p>
            <a:endParaRPr lang="en-US"/>
          </a:p>
        </p:txBody>
      </p:sp>
      <p:grpSp>
        <p:nvGrpSpPr>
          <p:cNvPr id="12" name="Group 12"/>
          <p:cNvGrpSpPr/>
          <p:nvPr/>
        </p:nvGrpSpPr>
        <p:grpSpPr>
          <a:xfrm>
            <a:off x="9411813" y="4372464"/>
            <a:ext cx="4045735" cy="3894927"/>
            <a:chOff x="0" y="0"/>
            <a:chExt cx="2251389" cy="2167467"/>
          </a:xfrm>
        </p:grpSpPr>
        <p:sp>
          <p:nvSpPr>
            <p:cNvPr id="13" name="Freeform 13"/>
            <p:cNvSpPr/>
            <p:nvPr/>
          </p:nvSpPr>
          <p:spPr>
            <a:xfrm>
              <a:off x="0" y="0"/>
              <a:ext cx="2251389" cy="2167467"/>
            </a:xfrm>
            <a:custGeom>
              <a:avLst/>
              <a:gdLst/>
              <a:ahLst/>
              <a:cxnLst/>
              <a:rect l="l" t="t" r="r" b="b"/>
              <a:pathLst>
                <a:path w="2251389" h="2167467">
                  <a:moveTo>
                    <a:pt x="0" y="0"/>
                  </a:moveTo>
                  <a:lnTo>
                    <a:pt x="2251389" y="0"/>
                  </a:lnTo>
                  <a:lnTo>
                    <a:pt x="2251389" y="2167467"/>
                  </a:lnTo>
                  <a:lnTo>
                    <a:pt x="0" y="2167467"/>
                  </a:lnTo>
                  <a:close/>
                </a:path>
              </a:pathLst>
            </a:custGeom>
            <a:solidFill>
              <a:srgbClr val="FFFFFF"/>
            </a:solidFill>
          </p:spPr>
          <p:txBody>
            <a:bodyPr/>
            <a:lstStyle/>
            <a:p>
              <a:endParaRPr lang="en-US"/>
            </a:p>
          </p:txBody>
        </p:sp>
        <p:sp>
          <p:nvSpPr>
            <p:cNvPr id="14" name="TextBox 14"/>
            <p:cNvSpPr txBox="1"/>
            <p:nvPr/>
          </p:nvSpPr>
          <p:spPr>
            <a:xfrm>
              <a:off x="0" y="95250"/>
              <a:ext cx="2251389" cy="2072217"/>
            </a:xfrm>
            <a:prstGeom prst="rect">
              <a:avLst/>
            </a:prstGeom>
          </p:spPr>
          <p:txBody>
            <a:bodyPr lIns="50800" tIns="50800" rIns="50800" bIns="50800" rtlCol="0" anchor="ctr"/>
            <a:lstStyle/>
            <a:p>
              <a:pPr algn="ctr">
                <a:lnSpc>
                  <a:spcPts val="1620"/>
                </a:lnSpc>
              </a:pPr>
              <a:endParaRPr/>
            </a:p>
          </p:txBody>
        </p:sp>
      </p:grpSp>
      <p:grpSp>
        <p:nvGrpSpPr>
          <p:cNvPr id="15" name="Group 15"/>
          <p:cNvGrpSpPr/>
          <p:nvPr/>
        </p:nvGrpSpPr>
        <p:grpSpPr>
          <a:xfrm>
            <a:off x="9144000" y="4372464"/>
            <a:ext cx="4273641" cy="4135837"/>
            <a:chOff x="0" y="0"/>
            <a:chExt cx="839882" cy="812800"/>
          </a:xfrm>
        </p:grpSpPr>
        <p:sp>
          <p:nvSpPr>
            <p:cNvPr id="16" name="Freeform 16"/>
            <p:cNvSpPr/>
            <p:nvPr/>
          </p:nvSpPr>
          <p:spPr>
            <a:xfrm>
              <a:off x="0" y="0"/>
              <a:ext cx="839882" cy="812800"/>
            </a:xfrm>
            <a:custGeom>
              <a:avLst/>
              <a:gdLst/>
              <a:ahLst/>
              <a:cxnLst/>
              <a:rect l="l" t="t" r="r" b="b"/>
              <a:pathLst>
                <a:path w="839882" h="812800">
                  <a:moveTo>
                    <a:pt x="0" y="0"/>
                  </a:moveTo>
                  <a:lnTo>
                    <a:pt x="839882" y="0"/>
                  </a:lnTo>
                  <a:lnTo>
                    <a:pt x="839882" y="812800"/>
                  </a:lnTo>
                  <a:lnTo>
                    <a:pt x="0" y="812800"/>
                  </a:lnTo>
                  <a:close/>
                </a:path>
              </a:pathLst>
            </a:custGeom>
            <a:blipFill>
              <a:blip r:embed="rId4"/>
              <a:stretch>
                <a:fillRect l="-36406" r="-36406"/>
              </a:stretch>
            </a:blipFill>
          </p:spPr>
          <p:txBody>
            <a:bodyPr/>
            <a:lstStyle/>
            <a:p>
              <a:endParaRPr lang="en-US"/>
            </a:p>
          </p:txBody>
        </p:sp>
      </p:grpSp>
      <p:sp>
        <p:nvSpPr>
          <p:cNvPr id="17" name="AutoShape 17"/>
          <p:cNvSpPr/>
          <p:nvPr/>
        </p:nvSpPr>
        <p:spPr>
          <a:xfrm flipV="1">
            <a:off x="1028700" y="2864987"/>
            <a:ext cx="1202738" cy="0"/>
          </a:xfrm>
          <a:prstGeom prst="line">
            <a:avLst/>
          </a:prstGeom>
          <a:ln w="38100" cap="flat">
            <a:solidFill>
              <a:srgbClr val="FFFFFF"/>
            </a:solidFill>
            <a:prstDash val="solid"/>
            <a:headEnd type="none" w="sm" len="sm"/>
            <a:tailEnd type="none" w="sm" len="sm"/>
          </a:ln>
        </p:spPr>
        <p:txBody>
          <a:bodyPr/>
          <a:lstStyle/>
          <a:p>
            <a:endParaRPr lang="en-US"/>
          </a:p>
        </p:txBody>
      </p:sp>
      <p:sp>
        <p:nvSpPr>
          <p:cNvPr id="18" name="TextBox 18"/>
          <p:cNvSpPr txBox="1"/>
          <p:nvPr/>
        </p:nvSpPr>
        <p:spPr>
          <a:xfrm>
            <a:off x="1028700" y="1123950"/>
            <a:ext cx="9119600" cy="1435101"/>
          </a:xfrm>
          <a:prstGeom prst="rect">
            <a:avLst/>
          </a:prstGeom>
        </p:spPr>
        <p:txBody>
          <a:bodyPr lIns="0" tIns="0" rIns="0" bIns="0" rtlCol="0" anchor="t">
            <a:spAutoFit/>
          </a:bodyPr>
          <a:lstStyle/>
          <a:p>
            <a:pPr algn="l">
              <a:lnSpc>
                <a:spcPts val="5500"/>
              </a:lnSpc>
            </a:pPr>
            <a:r>
              <a:rPr lang="en-US" sz="5500" b="1">
                <a:solidFill>
                  <a:srgbClr val="FFFFFF"/>
                </a:solidFill>
                <a:latin typeface="Montserrat Bold"/>
                <a:ea typeface="Montserrat Bold"/>
                <a:cs typeface="Montserrat Bold"/>
                <a:sym typeface="Montserrat Bold"/>
              </a:rPr>
              <a:t>STRUCTURE OF THE PROGRAMME (2 DAYS)</a:t>
            </a:r>
          </a:p>
        </p:txBody>
      </p:sp>
      <p:sp>
        <p:nvSpPr>
          <p:cNvPr id="19" name="TextBox 19"/>
          <p:cNvSpPr txBox="1"/>
          <p:nvPr/>
        </p:nvSpPr>
        <p:spPr>
          <a:xfrm>
            <a:off x="1028700" y="3506808"/>
            <a:ext cx="7603983" cy="4248068"/>
          </a:xfrm>
          <a:prstGeom prst="rect">
            <a:avLst/>
          </a:prstGeom>
        </p:spPr>
        <p:txBody>
          <a:bodyPr lIns="0" tIns="0" rIns="0" bIns="0" rtlCol="0" anchor="t">
            <a:spAutoFit/>
          </a:bodyPr>
          <a:lstStyle/>
          <a:p>
            <a:pPr marL="648395" lvl="1" indent="-324197" algn="l">
              <a:lnSpc>
                <a:spcPts val="4204"/>
              </a:lnSpc>
              <a:buFont typeface="Arial"/>
              <a:buChar char="•"/>
            </a:pPr>
            <a:r>
              <a:rPr lang="en-US" sz="3003" dirty="0">
                <a:solidFill>
                  <a:srgbClr val="FFFFFF"/>
                </a:solidFill>
                <a:latin typeface="Montserrat"/>
                <a:ea typeface="Montserrat"/>
                <a:cs typeface="Montserrat"/>
                <a:sym typeface="Montserrat"/>
              </a:rPr>
              <a:t>9 Core Sessions</a:t>
            </a:r>
          </a:p>
          <a:p>
            <a:pPr marL="648395" lvl="1" indent="-324197" algn="l">
              <a:lnSpc>
                <a:spcPts val="4204"/>
              </a:lnSpc>
              <a:buFont typeface="Arial"/>
              <a:buChar char="•"/>
            </a:pPr>
            <a:r>
              <a:rPr lang="en-US" sz="3003" dirty="0">
                <a:solidFill>
                  <a:srgbClr val="FFFFFF"/>
                </a:solidFill>
                <a:latin typeface="Montserrat"/>
                <a:ea typeface="Montserrat"/>
                <a:cs typeface="Montserrat"/>
                <a:sym typeface="Montserrat"/>
              </a:rPr>
              <a:t>Highly interactive delivery</a:t>
            </a:r>
          </a:p>
          <a:p>
            <a:pPr marL="648395" lvl="1" indent="-324197" algn="l">
              <a:lnSpc>
                <a:spcPts val="4204"/>
              </a:lnSpc>
              <a:buFont typeface="Arial"/>
              <a:buChar char="•"/>
            </a:pPr>
            <a:r>
              <a:rPr lang="en-US" sz="3003" dirty="0">
                <a:solidFill>
                  <a:srgbClr val="FFFFFF"/>
                </a:solidFill>
                <a:latin typeface="Montserrat"/>
                <a:ea typeface="Montserrat"/>
                <a:cs typeface="Montserrat"/>
                <a:sym typeface="Montserrat"/>
              </a:rPr>
              <a:t>Group work, scenarios, role plays, real IITA examples</a:t>
            </a:r>
          </a:p>
          <a:p>
            <a:pPr marL="648395" lvl="1" indent="-324197" algn="l">
              <a:lnSpc>
                <a:spcPts val="4204"/>
              </a:lnSpc>
              <a:buFont typeface="Arial"/>
              <a:buChar char="•"/>
            </a:pPr>
            <a:r>
              <a:rPr lang="en-US" sz="3003" dirty="0">
                <a:solidFill>
                  <a:srgbClr val="FFFFFF"/>
                </a:solidFill>
                <a:latin typeface="Montserrat"/>
                <a:ea typeface="Montserrat"/>
                <a:cs typeface="Montserrat"/>
                <a:sym typeface="Montserrat"/>
              </a:rPr>
              <a:t>Reflection and personal accountability exercises</a:t>
            </a:r>
          </a:p>
          <a:p>
            <a:pPr marL="648395" lvl="1" indent="-324197" algn="l">
              <a:lnSpc>
                <a:spcPts val="4204"/>
              </a:lnSpc>
              <a:buFont typeface="Arial"/>
              <a:buChar char="•"/>
            </a:pPr>
            <a:r>
              <a:rPr lang="en-US" sz="3003" dirty="0">
                <a:solidFill>
                  <a:srgbClr val="FFFFFF"/>
                </a:solidFill>
                <a:latin typeface="Montserrat"/>
                <a:ea typeface="Montserrat"/>
                <a:cs typeface="Montserrat"/>
                <a:sym typeface="Montserrat"/>
              </a:rPr>
              <a:t>Practical tools you can implement immediately</a:t>
            </a:r>
          </a:p>
        </p:txBody>
      </p:sp>
      <p:sp>
        <p:nvSpPr>
          <p:cNvPr id="20" name="TextBox 20"/>
          <p:cNvSpPr txBox="1"/>
          <p:nvPr/>
        </p:nvSpPr>
        <p:spPr>
          <a:xfrm>
            <a:off x="1028700" y="8229291"/>
            <a:ext cx="7381225" cy="727628"/>
          </a:xfrm>
          <a:prstGeom prst="rect">
            <a:avLst/>
          </a:prstGeom>
        </p:spPr>
        <p:txBody>
          <a:bodyPr lIns="0" tIns="0" rIns="0" bIns="0" rtlCol="0" anchor="t">
            <a:spAutoFit/>
          </a:bodyPr>
          <a:lstStyle/>
          <a:p>
            <a:pPr algn="l">
              <a:lnSpc>
                <a:spcPts val="2944"/>
              </a:lnSpc>
              <a:spcBef>
                <a:spcPct val="0"/>
              </a:spcBef>
            </a:pPr>
            <a:r>
              <a:rPr lang="en-US" sz="2103" b="1">
                <a:solidFill>
                  <a:srgbClr val="FFFFFF"/>
                </a:solidFill>
                <a:latin typeface="Montserrat Bold"/>
                <a:ea typeface="Montserrat Bold"/>
                <a:cs typeface="Montserrat Bold"/>
                <a:sym typeface="Montserrat Bold"/>
              </a:rPr>
              <a:t>NOTE: Full Two-day agenda overview chart is in your workbook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772167" y="2032329"/>
            <a:ext cx="4204350" cy="1374070"/>
            <a:chOff x="0" y="0"/>
            <a:chExt cx="1215765" cy="397338"/>
          </a:xfrm>
        </p:grpSpPr>
        <p:sp>
          <p:nvSpPr>
            <p:cNvPr id="3" name="Freeform 3"/>
            <p:cNvSpPr/>
            <p:nvPr/>
          </p:nvSpPr>
          <p:spPr>
            <a:xfrm>
              <a:off x="0" y="0"/>
              <a:ext cx="1215765" cy="397338"/>
            </a:xfrm>
            <a:custGeom>
              <a:avLst/>
              <a:gdLst/>
              <a:ahLst/>
              <a:cxnLst/>
              <a:rect l="l" t="t" r="r" b="b"/>
              <a:pathLst>
                <a:path w="1215765" h="397338">
                  <a:moveTo>
                    <a:pt x="0" y="0"/>
                  </a:moveTo>
                  <a:lnTo>
                    <a:pt x="1215765" y="0"/>
                  </a:lnTo>
                  <a:lnTo>
                    <a:pt x="1215765" y="397338"/>
                  </a:lnTo>
                  <a:lnTo>
                    <a:pt x="0" y="397338"/>
                  </a:lnTo>
                  <a:close/>
                </a:path>
              </a:pathLst>
            </a:custGeom>
            <a:solidFill>
              <a:srgbClr val="EC6D32"/>
            </a:solidFill>
          </p:spPr>
          <p:txBody>
            <a:bodyPr/>
            <a:lstStyle/>
            <a:p>
              <a:endParaRPr lang="en-US"/>
            </a:p>
          </p:txBody>
        </p:sp>
      </p:grpSp>
      <p:grpSp>
        <p:nvGrpSpPr>
          <p:cNvPr id="4" name="Group 4"/>
          <p:cNvGrpSpPr/>
          <p:nvPr/>
        </p:nvGrpSpPr>
        <p:grpSpPr>
          <a:xfrm>
            <a:off x="772167" y="3406399"/>
            <a:ext cx="4201137" cy="6347015"/>
            <a:chOff x="0" y="0"/>
            <a:chExt cx="1106472" cy="1671642"/>
          </a:xfrm>
        </p:grpSpPr>
        <p:sp>
          <p:nvSpPr>
            <p:cNvPr id="5" name="Freeform 5"/>
            <p:cNvSpPr/>
            <p:nvPr/>
          </p:nvSpPr>
          <p:spPr>
            <a:xfrm>
              <a:off x="0" y="0"/>
              <a:ext cx="1106472" cy="1671642"/>
            </a:xfrm>
            <a:custGeom>
              <a:avLst/>
              <a:gdLst/>
              <a:ahLst/>
              <a:cxnLst/>
              <a:rect l="l" t="t" r="r" b="b"/>
              <a:pathLst>
                <a:path w="1106472" h="1671642">
                  <a:moveTo>
                    <a:pt x="0" y="0"/>
                  </a:moveTo>
                  <a:lnTo>
                    <a:pt x="1106472" y="0"/>
                  </a:lnTo>
                  <a:lnTo>
                    <a:pt x="1106472" y="1671642"/>
                  </a:lnTo>
                  <a:lnTo>
                    <a:pt x="0" y="1671642"/>
                  </a:lnTo>
                  <a:close/>
                </a:path>
              </a:pathLst>
            </a:custGeom>
            <a:solidFill>
              <a:srgbClr val="0025CC"/>
            </a:solidFill>
          </p:spPr>
          <p:txBody>
            <a:bodyPr/>
            <a:lstStyle/>
            <a:p>
              <a:endParaRPr lang="en-US"/>
            </a:p>
          </p:txBody>
        </p:sp>
        <p:sp>
          <p:nvSpPr>
            <p:cNvPr id="6" name="TextBox 6"/>
            <p:cNvSpPr txBox="1"/>
            <p:nvPr/>
          </p:nvSpPr>
          <p:spPr>
            <a:xfrm>
              <a:off x="0" y="-66675"/>
              <a:ext cx="1106472" cy="1738317"/>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Regularly checking:</a:t>
              </a:r>
            </a:p>
            <a:p>
              <a:pPr algn="ctr">
                <a:lnSpc>
                  <a:spcPts val="4899"/>
                </a:lnSpc>
              </a:pPr>
              <a:endParaRPr lang="en-US" sz="3499">
                <a:solidFill>
                  <a:srgbClr val="FFFFFF"/>
                </a:solidFill>
                <a:latin typeface="Montserrat"/>
                <a:ea typeface="Montserrat"/>
                <a:cs typeface="Montserrat"/>
                <a:sym typeface="Montserrat"/>
              </a:endParaRPr>
            </a:p>
            <a:p>
              <a:pPr algn="ctr">
                <a:lnSpc>
                  <a:spcPts val="4899"/>
                </a:lnSpc>
              </a:pPr>
              <a:r>
                <a:rPr lang="en-US" sz="3499">
                  <a:solidFill>
                    <a:srgbClr val="FFFFFF"/>
                  </a:solidFill>
                  <a:latin typeface="Montserrat"/>
                  <a:ea typeface="Montserrat"/>
                  <a:cs typeface="Montserrat"/>
                  <a:sym typeface="Montserrat"/>
                </a:rPr>
                <a:t>What has been completed</a:t>
              </a:r>
            </a:p>
            <a:p>
              <a:pPr algn="ctr">
                <a:lnSpc>
                  <a:spcPts val="4899"/>
                </a:lnSpc>
              </a:pPr>
              <a:r>
                <a:rPr lang="en-US" sz="3499">
                  <a:solidFill>
                    <a:srgbClr val="FFFFFF"/>
                  </a:solidFill>
                  <a:latin typeface="Montserrat"/>
                  <a:ea typeface="Montserrat"/>
                  <a:cs typeface="Montserrat"/>
                  <a:sym typeface="Montserrat"/>
                </a:rPr>
                <a:t>What is pending</a:t>
              </a:r>
            </a:p>
            <a:p>
              <a:pPr algn="ctr">
                <a:lnSpc>
                  <a:spcPts val="4899"/>
                </a:lnSpc>
              </a:pPr>
              <a:r>
                <a:rPr lang="en-US" sz="3499">
                  <a:solidFill>
                    <a:srgbClr val="FFFFFF"/>
                  </a:solidFill>
                  <a:latin typeface="Montserrat"/>
                  <a:ea typeface="Montserrat"/>
                  <a:cs typeface="Montserrat"/>
                  <a:sym typeface="Montserrat"/>
                </a:rPr>
                <a:t>What needs adjustment</a:t>
              </a:r>
            </a:p>
            <a:p>
              <a:pPr algn="ctr">
                <a:lnSpc>
                  <a:spcPts val="4899"/>
                </a:lnSpc>
              </a:pPr>
              <a:r>
                <a:rPr lang="en-US" sz="3499">
                  <a:solidFill>
                    <a:srgbClr val="FFFFFF"/>
                  </a:solidFill>
                  <a:latin typeface="Montserrat"/>
                  <a:ea typeface="Montserrat"/>
                  <a:cs typeface="Montserrat"/>
                  <a:sym typeface="Montserrat"/>
                </a:rPr>
                <a:t> </a:t>
              </a:r>
            </a:p>
            <a:p>
              <a:pPr algn="ctr">
                <a:lnSpc>
                  <a:spcPts val="4899"/>
                </a:lnSpc>
              </a:pPr>
              <a:endParaRPr lang="en-US" sz="3499">
                <a:solidFill>
                  <a:srgbClr val="FFFFFF"/>
                </a:solidFill>
                <a:latin typeface="Montserrat"/>
                <a:ea typeface="Montserrat"/>
                <a:cs typeface="Montserrat"/>
                <a:sym typeface="Montserrat"/>
              </a:endParaRPr>
            </a:p>
          </p:txBody>
        </p:sp>
      </p:grpSp>
      <p:grpSp>
        <p:nvGrpSpPr>
          <p:cNvPr id="7" name="Group 7"/>
          <p:cNvGrpSpPr/>
          <p:nvPr/>
        </p:nvGrpSpPr>
        <p:grpSpPr>
          <a:xfrm>
            <a:off x="5589389" y="3301782"/>
            <a:ext cx="11018304" cy="5041287"/>
            <a:chOff x="0" y="0"/>
            <a:chExt cx="1496892" cy="684884"/>
          </a:xfrm>
        </p:grpSpPr>
        <p:sp>
          <p:nvSpPr>
            <p:cNvPr id="8" name="Freeform 8"/>
            <p:cNvSpPr/>
            <p:nvPr/>
          </p:nvSpPr>
          <p:spPr>
            <a:xfrm>
              <a:off x="0" y="0"/>
              <a:ext cx="1496892" cy="684884"/>
            </a:xfrm>
            <a:custGeom>
              <a:avLst/>
              <a:gdLst/>
              <a:ahLst/>
              <a:cxnLst/>
              <a:rect l="l" t="t" r="r" b="b"/>
              <a:pathLst>
                <a:path w="1496892" h="684884">
                  <a:moveTo>
                    <a:pt x="16161" y="0"/>
                  </a:moveTo>
                  <a:lnTo>
                    <a:pt x="1480731" y="0"/>
                  </a:lnTo>
                  <a:cubicBezTo>
                    <a:pt x="1489656" y="0"/>
                    <a:pt x="1496892" y="7235"/>
                    <a:pt x="1496892" y="16161"/>
                  </a:cubicBezTo>
                  <a:lnTo>
                    <a:pt x="1496892" y="668723"/>
                  </a:lnTo>
                  <a:cubicBezTo>
                    <a:pt x="1496892" y="673009"/>
                    <a:pt x="1495189" y="677120"/>
                    <a:pt x="1492159" y="680151"/>
                  </a:cubicBezTo>
                  <a:cubicBezTo>
                    <a:pt x="1489128" y="683181"/>
                    <a:pt x="1485017" y="684884"/>
                    <a:pt x="1480731" y="684884"/>
                  </a:cubicBezTo>
                  <a:lnTo>
                    <a:pt x="16161" y="684884"/>
                  </a:lnTo>
                  <a:cubicBezTo>
                    <a:pt x="11875" y="684884"/>
                    <a:pt x="7764" y="683181"/>
                    <a:pt x="4733" y="680151"/>
                  </a:cubicBezTo>
                  <a:cubicBezTo>
                    <a:pt x="1703" y="677120"/>
                    <a:pt x="0" y="673009"/>
                    <a:pt x="0" y="668723"/>
                  </a:cubicBezTo>
                  <a:lnTo>
                    <a:pt x="0" y="16161"/>
                  </a:lnTo>
                  <a:cubicBezTo>
                    <a:pt x="0" y="11875"/>
                    <a:pt x="1703" y="7764"/>
                    <a:pt x="4733" y="4733"/>
                  </a:cubicBezTo>
                  <a:cubicBezTo>
                    <a:pt x="7764" y="1703"/>
                    <a:pt x="11875" y="0"/>
                    <a:pt x="16161" y="0"/>
                  </a:cubicBezTo>
                  <a:close/>
                </a:path>
              </a:pathLst>
            </a:custGeom>
            <a:gradFill rotWithShape="1">
              <a:gsLst>
                <a:gs pos="0">
                  <a:srgbClr val="A6A6A6">
                    <a:alpha val="100000"/>
                  </a:srgbClr>
                </a:gs>
                <a:gs pos="100000">
                  <a:srgbClr val="FFFFFF">
                    <a:alpha val="100000"/>
                  </a:srgbClr>
                </a:gs>
              </a:gsLst>
              <a:lin ang="5400000"/>
            </a:gradFill>
          </p:spPr>
          <p:txBody>
            <a:bodyPr/>
            <a:lstStyle/>
            <a:p>
              <a:endParaRPr lang="en-US"/>
            </a:p>
          </p:txBody>
        </p:sp>
      </p:grpSp>
      <p:sp>
        <p:nvSpPr>
          <p:cNvPr id="9" name="TextBox 9"/>
          <p:cNvSpPr txBox="1"/>
          <p:nvPr/>
        </p:nvSpPr>
        <p:spPr>
          <a:xfrm>
            <a:off x="5976094" y="660398"/>
            <a:ext cx="10631599" cy="665310"/>
          </a:xfrm>
          <a:prstGeom prst="rect">
            <a:avLst/>
          </a:prstGeom>
        </p:spPr>
        <p:txBody>
          <a:bodyPr wrap="square" lIns="0" tIns="0" rIns="0" bIns="0" rtlCol="0" anchor="t">
            <a:spAutoFit/>
          </a:bodyPr>
          <a:lstStyle/>
          <a:p>
            <a:pPr algn="l">
              <a:lnSpc>
                <a:spcPts val="5599"/>
              </a:lnSpc>
              <a:spcBef>
                <a:spcPct val="0"/>
              </a:spcBef>
            </a:pPr>
            <a:r>
              <a:rPr lang="en-US" sz="3999" b="1" dirty="0">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The Four-Step Priority Model</a:t>
            </a:r>
          </a:p>
        </p:txBody>
      </p:sp>
      <p:sp>
        <p:nvSpPr>
          <p:cNvPr id="10" name="TextBox 10"/>
          <p:cNvSpPr txBox="1"/>
          <p:nvPr/>
        </p:nvSpPr>
        <p:spPr>
          <a:xfrm>
            <a:off x="772167" y="2070272"/>
            <a:ext cx="4267779" cy="1231510"/>
          </a:xfrm>
          <a:prstGeom prst="rect">
            <a:avLst/>
          </a:prstGeom>
        </p:spPr>
        <p:txBody>
          <a:bodyPr lIns="0" tIns="0" rIns="0" bIns="0" rtlCol="0" anchor="t">
            <a:spAutoFit/>
          </a:bodyPr>
          <a:lstStyle/>
          <a:p>
            <a:pPr algn="l">
              <a:lnSpc>
                <a:spcPts val="4978"/>
              </a:lnSpc>
            </a:pPr>
            <a:r>
              <a:rPr lang="en-US" sz="3555" b="1" i="1">
                <a:solidFill>
                  <a:srgbClr val="FFFFFF"/>
                </a:solidFill>
                <a:latin typeface="Montserrat Bold Italics"/>
                <a:ea typeface="Montserrat Bold Italics"/>
                <a:cs typeface="Montserrat Bold Italics"/>
                <a:sym typeface="Montserrat Bold Italics"/>
              </a:rPr>
              <a:t>Step 4:</a:t>
            </a:r>
          </a:p>
          <a:p>
            <a:pPr algn="l">
              <a:lnSpc>
                <a:spcPts val="4978"/>
              </a:lnSpc>
              <a:spcBef>
                <a:spcPct val="0"/>
              </a:spcBef>
            </a:pPr>
            <a:r>
              <a:rPr lang="en-US" sz="3555" b="1" i="1">
                <a:solidFill>
                  <a:srgbClr val="FFFFFF"/>
                </a:solidFill>
                <a:latin typeface="Montserrat Bold Italics"/>
                <a:ea typeface="Montserrat Bold Italics"/>
                <a:cs typeface="Montserrat Bold Italics"/>
                <a:sym typeface="Montserrat Bold Italics"/>
              </a:rPr>
              <a:t> Review Progress</a:t>
            </a:r>
          </a:p>
        </p:txBody>
      </p:sp>
      <p:sp>
        <p:nvSpPr>
          <p:cNvPr id="11" name="TextBox 11"/>
          <p:cNvSpPr txBox="1"/>
          <p:nvPr/>
        </p:nvSpPr>
        <p:spPr>
          <a:xfrm>
            <a:off x="5481501" y="2395832"/>
            <a:ext cx="11018304" cy="574196"/>
          </a:xfrm>
          <a:prstGeom prst="rect">
            <a:avLst/>
          </a:prstGeom>
        </p:spPr>
        <p:txBody>
          <a:bodyPr wrap="square" lIns="0" tIns="0" rIns="0" bIns="0" rtlCol="0" anchor="t">
            <a:spAutoFit/>
          </a:bodyPr>
          <a:lstStyle/>
          <a:p>
            <a:pPr algn="ctr">
              <a:lnSpc>
                <a:spcPts val="4759"/>
              </a:lnSpc>
            </a:pPr>
            <a:r>
              <a:rPr lang="en-US" sz="3399" dirty="0">
                <a:gradFill>
                  <a:gsLst>
                    <a:gs pos="0">
                      <a:srgbClr val="FFFFFF">
                        <a:alpha val="100000"/>
                      </a:srgbClr>
                    </a:gs>
                    <a:gs pos="100000">
                      <a:srgbClr val="FFFFFF">
                        <a:alpha val="100000"/>
                      </a:srgbClr>
                    </a:gs>
                  </a:gsLst>
                  <a:lin ang="0"/>
                </a:gradFill>
                <a:latin typeface="Canva Sans"/>
                <a:ea typeface="Canva Sans"/>
                <a:cs typeface="Canva Sans"/>
                <a:sym typeface="Canva Sans"/>
              </a:rPr>
              <a:t>“How often do you pause to review your work?”</a:t>
            </a:r>
          </a:p>
        </p:txBody>
      </p:sp>
      <p:sp>
        <p:nvSpPr>
          <p:cNvPr id="12" name="TextBox 12"/>
          <p:cNvSpPr txBox="1"/>
          <p:nvPr/>
        </p:nvSpPr>
        <p:spPr>
          <a:xfrm>
            <a:off x="6206441" y="8934766"/>
            <a:ext cx="10401251" cy="574196"/>
          </a:xfrm>
          <a:prstGeom prst="rect">
            <a:avLst/>
          </a:prstGeom>
        </p:spPr>
        <p:txBody>
          <a:bodyPr wrap="square" lIns="0" tIns="0" rIns="0" bIns="0" rtlCol="0" anchor="t">
            <a:spAutoFit/>
          </a:bodyPr>
          <a:lstStyle/>
          <a:p>
            <a:pPr algn="ctr">
              <a:lnSpc>
                <a:spcPts val="4759"/>
              </a:lnSpc>
            </a:pPr>
            <a:r>
              <a:rPr lang="en-US" sz="3399" b="1" dirty="0">
                <a:gradFill>
                  <a:gsLst>
                    <a:gs pos="0">
                      <a:srgbClr val="FFFFFF">
                        <a:alpha val="100000"/>
                      </a:srgbClr>
                    </a:gs>
                    <a:gs pos="100000">
                      <a:srgbClr val="FFFFFF">
                        <a:alpha val="100000"/>
                      </a:srgbClr>
                    </a:gs>
                  </a:gsLst>
                  <a:lin ang="0"/>
                </a:gradFill>
                <a:latin typeface="Canva Sans Bold"/>
                <a:ea typeface="Canva Sans Bold"/>
                <a:cs typeface="Canva Sans Bold"/>
                <a:sym typeface="Canva Sans Bold"/>
              </a:rPr>
              <a:t>What you don’t review, you cannot improve.</a:t>
            </a:r>
          </a:p>
        </p:txBody>
      </p:sp>
      <p:sp>
        <p:nvSpPr>
          <p:cNvPr id="13" name="TextBox 13"/>
          <p:cNvSpPr txBox="1"/>
          <p:nvPr/>
        </p:nvSpPr>
        <p:spPr>
          <a:xfrm>
            <a:off x="5589389" y="3659822"/>
            <a:ext cx="11018304" cy="613410"/>
          </a:xfrm>
          <a:prstGeom prst="rect">
            <a:avLst/>
          </a:prstGeom>
        </p:spPr>
        <p:txBody>
          <a:bodyPr lIns="0" tIns="0" rIns="0" bIns="0" rtlCol="0" anchor="t">
            <a:spAutoFit/>
          </a:bodyPr>
          <a:lstStyle/>
          <a:p>
            <a:pPr algn="ctr">
              <a:lnSpc>
                <a:spcPts val="5039"/>
              </a:lnSpc>
            </a:pPr>
            <a:r>
              <a:rPr lang="en-US" sz="3599" b="1">
                <a:solidFill>
                  <a:srgbClr val="000000"/>
                </a:solidFill>
                <a:latin typeface="Canva Sans Bold"/>
                <a:ea typeface="Canva Sans Bold"/>
                <a:cs typeface="Canva Sans Bold"/>
                <a:sym typeface="Canva Sans Bold"/>
              </a:rPr>
              <a:t>Two Levels of Review</a:t>
            </a:r>
          </a:p>
        </p:txBody>
      </p:sp>
      <p:sp>
        <p:nvSpPr>
          <p:cNvPr id="14" name="TextBox 14"/>
          <p:cNvSpPr txBox="1"/>
          <p:nvPr/>
        </p:nvSpPr>
        <p:spPr>
          <a:xfrm>
            <a:off x="5589389" y="4811712"/>
            <a:ext cx="11018304" cy="596901"/>
          </a:xfrm>
          <a:prstGeom prst="rect">
            <a:avLst/>
          </a:prstGeom>
        </p:spPr>
        <p:txBody>
          <a:bodyPr lIns="0" tIns="0" rIns="0" bIns="0" rtlCol="0" anchor="t">
            <a:spAutoFit/>
          </a:bodyPr>
          <a:lstStyle/>
          <a:p>
            <a:pPr algn="ctr">
              <a:lnSpc>
                <a:spcPts val="4899"/>
              </a:lnSpc>
              <a:spcBef>
                <a:spcPct val="0"/>
              </a:spcBef>
            </a:pPr>
            <a:r>
              <a:rPr lang="en-US" sz="3499">
                <a:solidFill>
                  <a:srgbClr val="000000"/>
                </a:solidFill>
                <a:latin typeface="Montserrat"/>
                <a:ea typeface="Montserrat"/>
                <a:cs typeface="Montserrat"/>
                <a:sym typeface="Montserrat"/>
              </a:rPr>
              <a:t>DAILY REVIEW (Short Check – 10–15 mins)</a:t>
            </a:r>
          </a:p>
        </p:txBody>
      </p:sp>
      <p:sp>
        <p:nvSpPr>
          <p:cNvPr id="15" name="TextBox 15"/>
          <p:cNvSpPr txBox="1"/>
          <p:nvPr/>
        </p:nvSpPr>
        <p:spPr>
          <a:xfrm>
            <a:off x="5589389" y="5983005"/>
            <a:ext cx="11018304" cy="596901"/>
          </a:xfrm>
          <a:prstGeom prst="rect">
            <a:avLst/>
          </a:prstGeom>
        </p:spPr>
        <p:txBody>
          <a:bodyPr lIns="0" tIns="0" rIns="0" bIns="0" rtlCol="0" anchor="t">
            <a:spAutoFit/>
          </a:bodyPr>
          <a:lstStyle/>
          <a:p>
            <a:pPr algn="ctr">
              <a:lnSpc>
                <a:spcPts val="4899"/>
              </a:lnSpc>
              <a:spcBef>
                <a:spcPct val="0"/>
              </a:spcBef>
            </a:pPr>
            <a:r>
              <a:rPr lang="en-US" sz="3499">
                <a:solidFill>
                  <a:srgbClr val="000000"/>
                </a:solidFill>
                <a:latin typeface="Montserrat"/>
                <a:ea typeface="Montserrat"/>
                <a:cs typeface="Montserrat"/>
                <a:sym typeface="Montserrat"/>
              </a:rPr>
              <a:t>WEEKLY REVIEW (Deep Check – 30–60 mins)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7050" y="1445751"/>
            <a:ext cx="8451398" cy="7282182"/>
            <a:chOff x="0" y="0"/>
            <a:chExt cx="2225883" cy="1917941"/>
          </a:xfrm>
        </p:grpSpPr>
        <p:sp>
          <p:nvSpPr>
            <p:cNvPr id="3" name="Freeform 3"/>
            <p:cNvSpPr/>
            <p:nvPr/>
          </p:nvSpPr>
          <p:spPr>
            <a:xfrm>
              <a:off x="0" y="0"/>
              <a:ext cx="2225883" cy="1917941"/>
            </a:xfrm>
            <a:custGeom>
              <a:avLst/>
              <a:gdLst/>
              <a:ahLst/>
              <a:cxnLst/>
              <a:rect l="l" t="t" r="r" b="b"/>
              <a:pathLst>
                <a:path w="2225883" h="1917941">
                  <a:moveTo>
                    <a:pt x="0" y="0"/>
                  </a:moveTo>
                  <a:lnTo>
                    <a:pt x="2225883" y="0"/>
                  </a:lnTo>
                  <a:lnTo>
                    <a:pt x="2225883" y="1917941"/>
                  </a:lnTo>
                  <a:lnTo>
                    <a:pt x="0" y="1917941"/>
                  </a:lnTo>
                  <a:close/>
                </a:path>
              </a:pathLst>
            </a:custGeom>
            <a:solidFill>
              <a:srgbClr val="060B37"/>
            </a:solidFill>
          </p:spPr>
          <p:txBody>
            <a:bodyPr/>
            <a:lstStyle/>
            <a:p>
              <a:endParaRPr lang="en-US"/>
            </a:p>
          </p:txBody>
        </p:sp>
        <p:sp>
          <p:nvSpPr>
            <p:cNvPr id="4" name="TextBox 4"/>
            <p:cNvSpPr txBox="1"/>
            <p:nvPr/>
          </p:nvSpPr>
          <p:spPr>
            <a:xfrm>
              <a:off x="0" y="-38100"/>
              <a:ext cx="2225883" cy="1956041"/>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412699" y="1445751"/>
            <a:ext cx="8916101" cy="7339332"/>
            <a:chOff x="0" y="0"/>
            <a:chExt cx="651196" cy="536035"/>
          </a:xfrm>
        </p:grpSpPr>
        <p:sp>
          <p:nvSpPr>
            <p:cNvPr id="6" name="Freeform 6"/>
            <p:cNvSpPr/>
            <p:nvPr/>
          </p:nvSpPr>
          <p:spPr>
            <a:xfrm>
              <a:off x="0" y="0"/>
              <a:ext cx="651196" cy="536035"/>
            </a:xfrm>
            <a:custGeom>
              <a:avLst/>
              <a:gdLst/>
              <a:ahLst/>
              <a:cxnLst/>
              <a:rect l="l" t="t" r="r" b="b"/>
              <a:pathLst>
                <a:path w="651196" h="536035">
                  <a:moveTo>
                    <a:pt x="16959" y="0"/>
                  </a:moveTo>
                  <a:lnTo>
                    <a:pt x="634237" y="0"/>
                  </a:lnTo>
                  <a:cubicBezTo>
                    <a:pt x="643603" y="0"/>
                    <a:pt x="651196" y="7593"/>
                    <a:pt x="651196" y="16959"/>
                  </a:cubicBezTo>
                  <a:lnTo>
                    <a:pt x="651196" y="519076"/>
                  </a:lnTo>
                  <a:cubicBezTo>
                    <a:pt x="651196" y="528442"/>
                    <a:pt x="643603" y="536035"/>
                    <a:pt x="634237" y="536035"/>
                  </a:cubicBezTo>
                  <a:lnTo>
                    <a:pt x="16959" y="536035"/>
                  </a:lnTo>
                  <a:cubicBezTo>
                    <a:pt x="7593" y="536035"/>
                    <a:pt x="0" y="528442"/>
                    <a:pt x="0" y="519076"/>
                  </a:cubicBezTo>
                  <a:lnTo>
                    <a:pt x="0" y="16959"/>
                  </a:lnTo>
                  <a:cubicBezTo>
                    <a:pt x="0" y="7593"/>
                    <a:pt x="7593" y="0"/>
                    <a:pt x="16959" y="0"/>
                  </a:cubicBezTo>
                  <a:close/>
                </a:path>
              </a:pathLst>
            </a:custGeom>
            <a:gradFill rotWithShape="1">
              <a:gsLst>
                <a:gs pos="0">
                  <a:srgbClr val="FFFFFF">
                    <a:alpha val="100000"/>
                  </a:srgbClr>
                </a:gs>
                <a:gs pos="100000">
                  <a:srgbClr val="FFFFFF">
                    <a:alpha val="100000"/>
                  </a:srgbClr>
                </a:gs>
              </a:gsLst>
              <a:lin ang="0"/>
            </a:gradFill>
            <a:ln w="200025" cap="rnd">
              <a:solidFill>
                <a:srgbClr val="060B37"/>
              </a:solidFill>
              <a:prstDash val="solid"/>
              <a:round/>
            </a:ln>
          </p:spPr>
          <p:txBody>
            <a:bodyPr/>
            <a:lstStyle/>
            <a:p>
              <a:endParaRPr lang="en-US"/>
            </a:p>
          </p:txBody>
        </p:sp>
        <p:sp>
          <p:nvSpPr>
            <p:cNvPr id="7" name="TextBox 7"/>
            <p:cNvSpPr txBox="1"/>
            <p:nvPr/>
          </p:nvSpPr>
          <p:spPr>
            <a:xfrm>
              <a:off x="0" y="-38100"/>
              <a:ext cx="651196" cy="574135"/>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028700" y="334021"/>
            <a:ext cx="15702632" cy="752477"/>
          </a:xfrm>
          <a:prstGeom prst="rect">
            <a:avLst/>
          </a:prstGeom>
        </p:spPr>
        <p:txBody>
          <a:bodyPr wrap="square" lIns="0" tIns="0" rIns="0" bIns="0" rtlCol="0" anchor="t">
            <a:spAutoFit/>
          </a:bodyPr>
          <a:lstStyle/>
          <a:p>
            <a:pPr algn="ctr">
              <a:lnSpc>
                <a:spcPts val="6299"/>
              </a:lnSpc>
              <a:spcBef>
                <a:spcPct val="0"/>
              </a:spcBef>
            </a:pPr>
            <a:r>
              <a:rPr lang="en-US" sz="4499" b="1" dirty="0">
                <a:solidFill>
                  <a:srgbClr val="000000"/>
                </a:solidFill>
                <a:latin typeface="Montserrat Bold"/>
                <a:ea typeface="Montserrat Bold"/>
                <a:cs typeface="Montserrat Bold"/>
                <a:sym typeface="Montserrat Bold"/>
              </a:rPr>
              <a:t>GROUP EXERCISE: CLARIFY &amp; ESTIMATE </a:t>
            </a:r>
          </a:p>
        </p:txBody>
      </p:sp>
      <p:sp>
        <p:nvSpPr>
          <p:cNvPr id="9" name="TextBox 9"/>
          <p:cNvSpPr txBox="1"/>
          <p:nvPr/>
        </p:nvSpPr>
        <p:spPr>
          <a:xfrm>
            <a:off x="653226" y="2190765"/>
            <a:ext cx="7784712" cy="6270371"/>
          </a:xfrm>
          <a:prstGeom prst="rect">
            <a:avLst/>
          </a:prstGeom>
        </p:spPr>
        <p:txBody>
          <a:bodyPr wrap="square" lIns="0" tIns="0" rIns="0" bIns="0" rtlCol="0" anchor="t">
            <a:spAutoFit/>
          </a:bodyPr>
          <a:lstStyle/>
          <a:p>
            <a:pPr algn="l">
              <a:lnSpc>
                <a:spcPts val="4083"/>
              </a:lnSpc>
              <a:spcBef>
                <a:spcPct val="0"/>
              </a:spcBef>
            </a:pPr>
            <a:r>
              <a:rPr lang="en-US" sz="2916" b="1" dirty="0">
                <a:solidFill>
                  <a:srgbClr val="000000"/>
                </a:solidFill>
                <a:latin typeface="Montserrat Bold"/>
                <a:ea typeface="Montserrat Bold"/>
                <a:cs typeface="Montserrat Bold"/>
                <a:sym typeface="Montserrat Bold"/>
              </a:rPr>
              <a:t>Scenario:</a:t>
            </a:r>
          </a:p>
          <a:p>
            <a:pPr algn="l">
              <a:lnSpc>
                <a:spcPts val="4083"/>
              </a:lnSpc>
              <a:spcBef>
                <a:spcPct val="0"/>
              </a:spcBef>
            </a:pPr>
            <a:r>
              <a:rPr lang="en-US" sz="2916" b="1" dirty="0">
                <a:solidFill>
                  <a:srgbClr val="000000"/>
                </a:solidFill>
                <a:latin typeface="Montserrat Bold"/>
                <a:ea typeface="Montserrat Bold"/>
                <a:cs typeface="Montserrat Bold"/>
                <a:sym typeface="Montserrat Bold"/>
              </a:rPr>
              <a:t>“You have been asked to organize a Donor Visit to IITA.”</a:t>
            </a:r>
          </a:p>
          <a:p>
            <a:pPr algn="l">
              <a:lnSpc>
                <a:spcPts val="4083"/>
              </a:lnSpc>
              <a:spcBef>
                <a:spcPct val="0"/>
              </a:spcBef>
            </a:pPr>
            <a:endParaRPr lang="en-US" sz="2916" b="1" dirty="0">
              <a:solidFill>
                <a:srgbClr val="000000"/>
              </a:solidFill>
              <a:latin typeface="Montserrat Bold"/>
              <a:ea typeface="Montserrat Bold"/>
              <a:cs typeface="Montserrat Bold"/>
              <a:sym typeface="Montserrat Bold"/>
            </a:endParaRPr>
          </a:p>
          <a:p>
            <a:pPr algn="l">
              <a:lnSpc>
                <a:spcPts val="4083"/>
              </a:lnSpc>
              <a:spcBef>
                <a:spcPct val="0"/>
              </a:spcBef>
            </a:pPr>
            <a:r>
              <a:rPr lang="en-US" sz="2916" b="1" i="1" dirty="0">
                <a:solidFill>
                  <a:srgbClr val="000000"/>
                </a:solidFill>
                <a:latin typeface="Montserrat Bold Italics"/>
                <a:ea typeface="Montserrat Bold Italics"/>
                <a:cs typeface="Montserrat Bold Italics"/>
                <a:sym typeface="Montserrat Bold Italics"/>
              </a:rPr>
              <a:t>Task:</a:t>
            </a:r>
          </a:p>
          <a:p>
            <a:pPr algn="l">
              <a:lnSpc>
                <a:spcPts val="4083"/>
              </a:lnSpc>
              <a:spcBef>
                <a:spcPct val="0"/>
              </a:spcBef>
            </a:pPr>
            <a:r>
              <a:rPr lang="en-US" sz="2916" b="1" dirty="0">
                <a:solidFill>
                  <a:srgbClr val="000000"/>
                </a:solidFill>
                <a:latin typeface="Montserrat Bold"/>
                <a:ea typeface="Montserrat Bold"/>
                <a:cs typeface="Montserrat Bold"/>
                <a:sym typeface="Montserrat Bold"/>
              </a:rPr>
              <a:t>Part A – Clarify</a:t>
            </a:r>
          </a:p>
          <a:p>
            <a:pPr marL="629664" lvl="1" indent="-314832" algn="l">
              <a:lnSpc>
                <a:spcPts val="4083"/>
              </a:lnSpc>
              <a:spcBef>
                <a:spcPct val="0"/>
              </a:spcBef>
              <a:buFont typeface="Arial"/>
              <a:buChar char="•"/>
            </a:pPr>
            <a:r>
              <a:rPr lang="en-US" sz="2916" dirty="0">
                <a:solidFill>
                  <a:srgbClr val="000000"/>
                </a:solidFill>
                <a:latin typeface="Montserrat"/>
                <a:ea typeface="Montserrat"/>
                <a:cs typeface="Montserrat"/>
                <a:sym typeface="Montserrat"/>
              </a:rPr>
              <a:t>Break the task into at least 8–10 specific actions</a:t>
            </a:r>
          </a:p>
          <a:p>
            <a:pPr algn="l">
              <a:lnSpc>
                <a:spcPts val="4083"/>
              </a:lnSpc>
              <a:spcBef>
                <a:spcPct val="0"/>
              </a:spcBef>
            </a:pPr>
            <a:endParaRPr lang="en-US" sz="2916" dirty="0">
              <a:solidFill>
                <a:srgbClr val="000000"/>
              </a:solidFill>
              <a:latin typeface="Montserrat"/>
              <a:ea typeface="Montserrat"/>
              <a:cs typeface="Montserrat"/>
              <a:sym typeface="Montserrat"/>
            </a:endParaRPr>
          </a:p>
          <a:p>
            <a:pPr algn="l">
              <a:lnSpc>
                <a:spcPts val="4083"/>
              </a:lnSpc>
              <a:spcBef>
                <a:spcPct val="0"/>
              </a:spcBef>
            </a:pPr>
            <a:r>
              <a:rPr lang="en-US" sz="2916" b="1" dirty="0">
                <a:solidFill>
                  <a:srgbClr val="000000"/>
                </a:solidFill>
                <a:latin typeface="Montserrat Bold"/>
                <a:ea typeface="Montserrat Bold"/>
                <a:cs typeface="Montserrat Bold"/>
                <a:sym typeface="Montserrat Bold"/>
              </a:rPr>
              <a:t>Part B – Estimate</a:t>
            </a:r>
          </a:p>
          <a:p>
            <a:pPr marL="629664" lvl="1" indent="-314832" algn="l">
              <a:lnSpc>
                <a:spcPts val="4083"/>
              </a:lnSpc>
              <a:spcBef>
                <a:spcPct val="0"/>
              </a:spcBef>
              <a:buFont typeface="Arial"/>
              <a:buChar char="•"/>
            </a:pPr>
            <a:r>
              <a:rPr lang="en-US" sz="2916" dirty="0">
                <a:solidFill>
                  <a:srgbClr val="000000"/>
                </a:solidFill>
                <a:latin typeface="Montserrat"/>
                <a:ea typeface="Montserrat"/>
                <a:cs typeface="Montserrat"/>
                <a:sym typeface="Montserrat"/>
              </a:rPr>
              <a:t>Assign realistic timeframes to each task</a:t>
            </a:r>
          </a:p>
        </p:txBody>
      </p:sp>
      <p:sp>
        <p:nvSpPr>
          <p:cNvPr id="10" name="TextBox 10"/>
          <p:cNvSpPr txBox="1"/>
          <p:nvPr/>
        </p:nvSpPr>
        <p:spPr>
          <a:xfrm>
            <a:off x="9842191" y="2313020"/>
            <a:ext cx="7940434" cy="5996158"/>
          </a:xfrm>
          <a:prstGeom prst="rect">
            <a:avLst/>
          </a:prstGeom>
        </p:spPr>
        <p:txBody>
          <a:bodyPr lIns="0" tIns="0" rIns="0" bIns="0" rtlCol="0" anchor="t">
            <a:spAutoFit/>
          </a:bodyPr>
          <a:lstStyle/>
          <a:p>
            <a:pPr algn="l">
              <a:lnSpc>
                <a:spcPts val="3928"/>
              </a:lnSpc>
            </a:pPr>
            <a:r>
              <a:rPr lang="en-US" sz="2805" b="1" dirty="0">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Scenario:</a:t>
            </a:r>
          </a:p>
          <a:p>
            <a:pPr algn="l">
              <a:lnSpc>
                <a:spcPts val="3928"/>
              </a:lnSpc>
            </a:pPr>
            <a:r>
              <a:rPr lang="en-US" sz="2805" b="1" dirty="0">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“You are planning a 3-day training workshop for staff.”</a:t>
            </a:r>
          </a:p>
          <a:p>
            <a:pPr algn="l">
              <a:lnSpc>
                <a:spcPts val="3928"/>
              </a:lnSpc>
            </a:pPr>
            <a:endParaRPr lang="en-US" sz="2805" b="1" dirty="0">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endParaRPr>
          </a:p>
          <a:p>
            <a:pPr algn="l">
              <a:lnSpc>
                <a:spcPts val="3928"/>
              </a:lnSpc>
            </a:pPr>
            <a:r>
              <a:rPr lang="en-US" sz="2805" dirty="0">
                <a:gradFill>
                  <a:gsLst>
                    <a:gs pos="0">
                      <a:srgbClr val="FFFFFF">
                        <a:alpha val="100000"/>
                      </a:srgbClr>
                    </a:gs>
                    <a:gs pos="100000">
                      <a:srgbClr val="FFFFFF">
                        <a:alpha val="100000"/>
                      </a:srgbClr>
                    </a:gs>
                  </a:gsLst>
                  <a:lin ang="0"/>
                </a:gradFill>
                <a:latin typeface="Montserrat"/>
                <a:ea typeface="Montserrat"/>
                <a:cs typeface="Montserrat"/>
                <a:sym typeface="Montserrat"/>
              </a:rPr>
              <a:t> </a:t>
            </a:r>
            <a:r>
              <a:rPr lang="en-US" sz="2805" b="1" dirty="0">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Task:</a:t>
            </a:r>
          </a:p>
          <a:p>
            <a:pPr marL="647700" lvl="1" indent="-323850" algn="l">
              <a:lnSpc>
                <a:spcPts val="4200"/>
              </a:lnSpc>
              <a:buFont typeface="Arial"/>
              <a:buChar char="•"/>
            </a:pPr>
            <a:r>
              <a:rPr lang="en-US" sz="3000" b="1" dirty="0">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Part A </a:t>
            </a:r>
            <a:r>
              <a:rPr lang="en-US" sz="3000" dirty="0">
                <a:gradFill>
                  <a:gsLst>
                    <a:gs pos="0">
                      <a:srgbClr val="FFFFFF">
                        <a:alpha val="100000"/>
                      </a:srgbClr>
                    </a:gs>
                    <a:gs pos="100000">
                      <a:srgbClr val="FFFFFF">
                        <a:alpha val="100000"/>
                      </a:srgbClr>
                    </a:gs>
                  </a:gsLst>
                  <a:lin ang="0"/>
                </a:gradFill>
                <a:latin typeface="Montserrat"/>
                <a:ea typeface="Montserrat"/>
                <a:cs typeface="Montserrat"/>
                <a:sym typeface="Montserrat"/>
              </a:rPr>
              <a:t>- Identify the expected tasks (at least 8-10), e.g., book venue, </a:t>
            </a:r>
            <a:r>
              <a:rPr lang="en-US" sz="3000" dirty="0" err="1">
                <a:gradFill>
                  <a:gsLst>
                    <a:gs pos="0">
                      <a:srgbClr val="FFFFFF">
                        <a:alpha val="100000"/>
                      </a:srgbClr>
                    </a:gs>
                    <a:gs pos="100000">
                      <a:srgbClr val="FFFFFF">
                        <a:alpha val="100000"/>
                      </a:srgbClr>
                    </a:gs>
                  </a:gsLst>
                  <a:lin ang="0"/>
                </a:gradFill>
                <a:latin typeface="Montserrat"/>
                <a:ea typeface="Montserrat"/>
                <a:cs typeface="Montserrat"/>
                <a:sym typeface="Montserrat"/>
              </a:rPr>
              <a:t>etc</a:t>
            </a:r>
            <a:r>
              <a:rPr lang="en-US" sz="3000" dirty="0">
                <a:gradFill>
                  <a:gsLst>
                    <a:gs pos="0">
                      <a:srgbClr val="FFFFFF">
                        <a:alpha val="100000"/>
                      </a:srgbClr>
                    </a:gs>
                    <a:gs pos="100000">
                      <a:srgbClr val="FFFFFF">
                        <a:alpha val="100000"/>
                      </a:srgbClr>
                    </a:gs>
                  </a:gsLst>
                  <a:lin ang="0"/>
                </a:gradFill>
                <a:latin typeface="Montserrat"/>
                <a:ea typeface="Montserrat"/>
                <a:cs typeface="Montserrat"/>
                <a:sym typeface="Montserrat"/>
              </a:rPr>
              <a:t>  </a:t>
            </a:r>
          </a:p>
          <a:p>
            <a:pPr algn="l">
              <a:lnSpc>
                <a:spcPts val="3928"/>
              </a:lnSpc>
            </a:pPr>
            <a:endParaRPr lang="en-US" sz="3000" dirty="0">
              <a:gradFill>
                <a:gsLst>
                  <a:gs pos="0">
                    <a:srgbClr val="FFFFFF">
                      <a:alpha val="100000"/>
                    </a:srgbClr>
                  </a:gs>
                  <a:gs pos="100000">
                    <a:srgbClr val="FFFFFF">
                      <a:alpha val="100000"/>
                    </a:srgbClr>
                  </a:gs>
                </a:gsLst>
                <a:lin ang="0"/>
              </a:gradFill>
              <a:latin typeface="Montserrat"/>
              <a:ea typeface="Montserrat"/>
              <a:cs typeface="Montserrat"/>
              <a:sym typeface="Montserrat"/>
            </a:endParaRPr>
          </a:p>
          <a:p>
            <a:pPr algn="l">
              <a:lnSpc>
                <a:spcPts val="3928"/>
              </a:lnSpc>
            </a:pPr>
            <a:r>
              <a:rPr lang="en-US" sz="2805" dirty="0">
                <a:gradFill>
                  <a:gsLst>
                    <a:gs pos="0">
                      <a:srgbClr val="FFFFFF">
                        <a:alpha val="100000"/>
                      </a:srgbClr>
                    </a:gs>
                    <a:gs pos="100000">
                      <a:srgbClr val="FFFFFF">
                        <a:alpha val="100000"/>
                      </a:srgbClr>
                    </a:gs>
                  </a:gsLst>
                  <a:lin ang="0"/>
                </a:gradFill>
                <a:latin typeface="Montserrat"/>
                <a:ea typeface="Montserrat"/>
                <a:cs typeface="Montserrat"/>
                <a:sym typeface="Montserrat"/>
              </a:rPr>
              <a:t> </a:t>
            </a:r>
            <a:r>
              <a:rPr lang="en-US" sz="2805" b="1" dirty="0">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Instruction:</a:t>
            </a:r>
          </a:p>
          <a:p>
            <a:pPr marL="605770" lvl="1" indent="-302885" algn="l">
              <a:lnSpc>
                <a:spcPts val="3928"/>
              </a:lnSpc>
              <a:buFont typeface="Arial"/>
              <a:buChar char="•"/>
            </a:pPr>
            <a:r>
              <a:rPr lang="en-US" sz="2805" dirty="0">
                <a:gradFill>
                  <a:gsLst>
                    <a:gs pos="0">
                      <a:srgbClr val="FFFFFF">
                        <a:alpha val="100000"/>
                      </a:srgbClr>
                    </a:gs>
                    <a:gs pos="100000">
                      <a:srgbClr val="FFFFFF">
                        <a:alpha val="100000"/>
                      </a:srgbClr>
                    </a:gs>
                  </a:gsLst>
                  <a:lin ang="0"/>
                </a:gradFill>
                <a:latin typeface="Montserrat"/>
                <a:ea typeface="Montserrat"/>
                <a:cs typeface="Montserrat"/>
                <a:sym typeface="Montserrat"/>
              </a:rPr>
              <a:t>Arrange tasks in the correct order</a:t>
            </a:r>
          </a:p>
          <a:p>
            <a:pPr marL="605770" lvl="1" indent="-302885" algn="l">
              <a:lnSpc>
                <a:spcPts val="3928"/>
              </a:lnSpc>
              <a:buFont typeface="Arial"/>
              <a:buChar char="•"/>
            </a:pPr>
            <a:r>
              <a:rPr lang="en-US" sz="2805" dirty="0">
                <a:gradFill>
                  <a:gsLst>
                    <a:gs pos="0">
                      <a:srgbClr val="FFFFFF">
                        <a:alpha val="100000"/>
                      </a:srgbClr>
                    </a:gs>
                    <a:gs pos="100000">
                      <a:srgbClr val="FFFFFF">
                        <a:alpha val="100000"/>
                      </a:srgbClr>
                    </a:gs>
                  </a:gsLst>
                  <a:lin ang="0"/>
                </a:gradFill>
                <a:latin typeface="Montserrat"/>
                <a:ea typeface="Montserrat"/>
                <a:cs typeface="Montserrat"/>
                <a:sym typeface="Montserrat"/>
              </a:rPr>
              <a:t>Identify dependencies</a:t>
            </a:r>
          </a:p>
          <a:p>
            <a:pPr algn="l">
              <a:lnSpc>
                <a:spcPts val="3928"/>
              </a:lnSpc>
            </a:pPr>
            <a:endParaRPr lang="en-US" sz="2805" dirty="0">
              <a:gradFill>
                <a:gsLst>
                  <a:gs pos="0">
                    <a:srgbClr val="FFFFFF">
                      <a:alpha val="100000"/>
                    </a:srgbClr>
                  </a:gs>
                  <a:gs pos="100000">
                    <a:srgbClr val="FFFFFF">
                      <a:alpha val="100000"/>
                    </a:srgbClr>
                  </a:gs>
                </a:gsLst>
                <a:lin ang="0"/>
              </a:gradFill>
              <a:latin typeface="Montserrat"/>
              <a:ea typeface="Montserrat"/>
              <a:cs typeface="Montserrat"/>
              <a:sym typeface="Montserrat"/>
            </a:endParaRPr>
          </a:p>
        </p:txBody>
      </p:sp>
      <p:sp>
        <p:nvSpPr>
          <p:cNvPr id="11" name="TextBox 11"/>
          <p:cNvSpPr txBox="1"/>
          <p:nvPr/>
        </p:nvSpPr>
        <p:spPr>
          <a:xfrm>
            <a:off x="2214087" y="1660701"/>
            <a:ext cx="5634513" cy="577690"/>
          </a:xfrm>
          <a:prstGeom prst="rect">
            <a:avLst/>
          </a:prstGeom>
        </p:spPr>
        <p:txBody>
          <a:bodyPr wrap="square" lIns="0" tIns="0" rIns="0" bIns="0" rtlCol="0" anchor="t">
            <a:spAutoFit/>
          </a:bodyPr>
          <a:lstStyle/>
          <a:p>
            <a:pPr algn="ctr">
              <a:lnSpc>
                <a:spcPts val="4899"/>
              </a:lnSpc>
              <a:spcBef>
                <a:spcPct val="0"/>
              </a:spcBef>
            </a:pPr>
            <a:r>
              <a:rPr lang="en-US" sz="3499" dirty="0">
                <a:solidFill>
                  <a:srgbClr val="000000"/>
                </a:solidFill>
                <a:latin typeface="Montserrat"/>
                <a:ea typeface="Montserrat"/>
                <a:cs typeface="Montserrat"/>
                <a:sym typeface="Montserrat"/>
              </a:rPr>
              <a:t>CLARIFY &amp; ESTIMATE</a:t>
            </a:r>
          </a:p>
        </p:txBody>
      </p:sp>
      <p:sp>
        <p:nvSpPr>
          <p:cNvPr id="12" name="TextBox 12"/>
          <p:cNvSpPr txBox="1"/>
          <p:nvPr/>
        </p:nvSpPr>
        <p:spPr>
          <a:xfrm>
            <a:off x="431475" y="8718409"/>
            <a:ext cx="17351150" cy="1180466"/>
          </a:xfrm>
          <a:prstGeom prst="rect">
            <a:avLst/>
          </a:prstGeom>
        </p:spPr>
        <p:txBody>
          <a:bodyPr lIns="0" tIns="0" rIns="0" bIns="0" rtlCol="0" anchor="t">
            <a:spAutoFit/>
          </a:bodyPr>
          <a:lstStyle/>
          <a:p>
            <a:pPr algn="ctr">
              <a:lnSpc>
                <a:spcPts val="4759"/>
              </a:lnSpc>
              <a:spcBef>
                <a:spcPct val="0"/>
              </a:spcBef>
            </a:pPr>
            <a:r>
              <a:rPr lang="en-US" sz="3399" b="1" i="1" dirty="0">
                <a:solidFill>
                  <a:srgbClr val="000000"/>
                </a:solidFill>
                <a:latin typeface="Montserrat Bold Italics"/>
                <a:ea typeface="Montserrat Bold Italics"/>
                <a:cs typeface="Montserrat Bold Italics"/>
                <a:sym typeface="Montserrat Bold Italics"/>
              </a:rPr>
              <a:t>Group Presentation:</a:t>
            </a:r>
          </a:p>
          <a:p>
            <a:pPr algn="ctr">
              <a:lnSpc>
                <a:spcPts val="4759"/>
              </a:lnSpc>
              <a:spcBef>
                <a:spcPct val="0"/>
              </a:spcBef>
            </a:pPr>
            <a:r>
              <a:rPr lang="en-US" sz="3399" b="1" i="1" dirty="0">
                <a:solidFill>
                  <a:srgbClr val="000000"/>
                </a:solidFill>
                <a:latin typeface="Montserrat Bold Italics"/>
                <a:ea typeface="Montserrat Bold Italics"/>
                <a:cs typeface="Montserrat Bold Italics"/>
                <a:sym typeface="Montserrat Bold Italics"/>
              </a:rPr>
              <a:t>Each group deliberates for 7 minutes, and presents briefly (2 mins each)</a:t>
            </a:r>
          </a:p>
        </p:txBody>
      </p:sp>
      <p:sp>
        <p:nvSpPr>
          <p:cNvPr id="13" name="TextBox 13"/>
          <p:cNvSpPr txBox="1"/>
          <p:nvPr/>
        </p:nvSpPr>
        <p:spPr>
          <a:xfrm>
            <a:off x="11719778" y="1608469"/>
            <a:ext cx="3412331" cy="629921"/>
          </a:xfrm>
          <a:prstGeom prst="rect">
            <a:avLst/>
          </a:prstGeom>
        </p:spPr>
        <p:txBody>
          <a:bodyPr lIns="0" tIns="0" rIns="0" bIns="0" rtlCol="0" anchor="t">
            <a:spAutoFit/>
          </a:bodyPr>
          <a:lstStyle/>
          <a:p>
            <a:pPr algn="ctr">
              <a:lnSpc>
                <a:spcPts val="5179"/>
              </a:lnSpc>
              <a:spcBef>
                <a:spcPct val="0"/>
              </a:spcBef>
            </a:pPr>
            <a:r>
              <a:rPr lang="en-US" sz="3699">
                <a:gradFill>
                  <a:gsLst>
                    <a:gs pos="0">
                      <a:srgbClr val="FFFFFF">
                        <a:alpha val="100000"/>
                      </a:srgbClr>
                    </a:gs>
                    <a:gs pos="100000">
                      <a:srgbClr val="FFFFFF">
                        <a:alpha val="100000"/>
                      </a:srgbClr>
                    </a:gs>
                  </a:gsLst>
                  <a:lin ang="0"/>
                </a:gradFill>
                <a:latin typeface="Montserrat"/>
                <a:ea typeface="Montserrat"/>
                <a:cs typeface="Montserrat"/>
                <a:sym typeface="Montserrat"/>
              </a:rPr>
              <a:t>SEQUENCING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59252" cy="8229600"/>
            <a:chOff x="0" y="0"/>
            <a:chExt cx="4282272" cy="2167467"/>
          </a:xfrm>
        </p:grpSpPr>
        <p:sp>
          <p:nvSpPr>
            <p:cNvPr id="3" name="Freeform 3"/>
            <p:cNvSpPr/>
            <p:nvPr/>
          </p:nvSpPr>
          <p:spPr>
            <a:xfrm>
              <a:off x="0" y="0"/>
              <a:ext cx="4282272" cy="2167467"/>
            </a:xfrm>
            <a:custGeom>
              <a:avLst/>
              <a:gdLst/>
              <a:ahLst/>
              <a:cxnLst/>
              <a:rect l="l" t="t" r="r" b="b"/>
              <a:pathLst>
                <a:path w="4282272" h="2167467">
                  <a:moveTo>
                    <a:pt x="0" y="0"/>
                  </a:moveTo>
                  <a:lnTo>
                    <a:pt x="4282272" y="0"/>
                  </a:lnTo>
                  <a:lnTo>
                    <a:pt x="4282272" y="2167467"/>
                  </a:lnTo>
                  <a:lnTo>
                    <a:pt x="0" y="2167467"/>
                  </a:lnTo>
                  <a:close/>
                </a:path>
              </a:pathLst>
            </a:custGeom>
            <a:solidFill>
              <a:srgbClr val="FF751F">
                <a:alpha val="35686"/>
              </a:srgbClr>
            </a:solidFill>
          </p:spPr>
          <p:txBody>
            <a:bodyPr/>
            <a:lstStyle/>
            <a:p>
              <a:endParaRPr lang="en-US"/>
            </a:p>
          </p:txBody>
        </p:sp>
        <p:sp>
          <p:nvSpPr>
            <p:cNvPr id="4" name="TextBox 4"/>
            <p:cNvSpPr txBox="1"/>
            <p:nvPr/>
          </p:nvSpPr>
          <p:spPr>
            <a:xfrm>
              <a:off x="0" y="-38100"/>
              <a:ext cx="4282272" cy="2205567"/>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00389" y="3001864"/>
            <a:ext cx="7016895" cy="4891800"/>
          </a:xfrm>
          <a:custGeom>
            <a:avLst/>
            <a:gdLst/>
            <a:ahLst/>
            <a:cxnLst/>
            <a:rect l="l" t="t" r="r" b="b"/>
            <a:pathLst>
              <a:path w="7016895" h="4891800">
                <a:moveTo>
                  <a:pt x="0" y="0"/>
                </a:moveTo>
                <a:lnTo>
                  <a:pt x="7016895" y="0"/>
                </a:lnTo>
                <a:lnTo>
                  <a:pt x="7016895" y="4891800"/>
                </a:lnTo>
                <a:lnTo>
                  <a:pt x="0" y="4891800"/>
                </a:lnTo>
                <a:lnTo>
                  <a:pt x="0" y="0"/>
                </a:lnTo>
                <a:close/>
              </a:path>
            </a:pathLst>
          </a:custGeom>
          <a:blipFill>
            <a:blip r:embed="rId2"/>
            <a:stretch>
              <a:fillRect l="-2238" r="-2238"/>
            </a:stretch>
          </a:blipFill>
        </p:spPr>
        <p:txBody>
          <a:bodyPr/>
          <a:lstStyle/>
          <a:p>
            <a:endParaRPr lang="en-US"/>
          </a:p>
        </p:txBody>
      </p:sp>
      <p:sp>
        <p:nvSpPr>
          <p:cNvPr id="6" name="TextBox 6"/>
          <p:cNvSpPr txBox="1"/>
          <p:nvPr/>
        </p:nvSpPr>
        <p:spPr>
          <a:xfrm>
            <a:off x="8879285" y="2844480"/>
            <a:ext cx="7818173" cy="613410"/>
          </a:xfrm>
          <a:prstGeom prst="rect">
            <a:avLst/>
          </a:prstGeom>
        </p:spPr>
        <p:txBody>
          <a:bodyPr lIns="0" tIns="0" rIns="0" bIns="0" rtlCol="0" anchor="t">
            <a:spAutoFit/>
          </a:bodyPr>
          <a:lstStyle/>
          <a:p>
            <a:pPr algn="l">
              <a:lnSpc>
                <a:spcPts val="5040"/>
              </a:lnSpc>
            </a:pPr>
            <a:r>
              <a:rPr lang="en-US" sz="3600" i="1">
                <a:solidFill>
                  <a:srgbClr val="000000"/>
                </a:solidFill>
                <a:latin typeface="Montserrat Italics"/>
                <a:ea typeface="Montserrat Italics"/>
                <a:cs typeface="Montserrat Italics"/>
                <a:sym typeface="Montserrat Italics"/>
              </a:rPr>
              <a:t> “Starting from tomorrow, I will…”</a:t>
            </a:r>
          </a:p>
        </p:txBody>
      </p:sp>
      <p:sp>
        <p:nvSpPr>
          <p:cNvPr id="7" name="TextBox 7"/>
          <p:cNvSpPr txBox="1"/>
          <p:nvPr/>
        </p:nvSpPr>
        <p:spPr>
          <a:xfrm>
            <a:off x="5257626" y="1536910"/>
            <a:ext cx="9753773" cy="795020"/>
          </a:xfrm>
          <a:prstGeom prst="rect">
            <a:avLst/>
          </a:prstGeom>
        </p:spPr>
        <p:txBody>
          <a:bodyPr wrap="square" lIns="0" tIns="0" rIns="0" bIns="0" rtlCol="0" anchor="t">
            <a:spAutoFit/>
          </a:bodyPr>
          <a:lstStyle/>
          <a:p>
            <a:pPr algn="ctr">
              <a:lnSpc>
                <a:spcPts val="6579"/>
              </a:lnSpc>
              <a:spcBef>
                <a:spcPct val="0"/>
              </a:spcBef>
            </a:pPr>
            <a:r>
              <a:rPr lang="en-US" sz="4699" b="1" dirty="0">
                <a:solidFill>
                  <a:srgbClr val="000000"/>
                </a:solidFill>
                <a:latin typeface="Montserrat Bold"/>
                <a:ea typeface="Montserrat Bold"/>
                <a:cs typeface="Montserrat Bold"/>
                <a:sym typeface="Montserrat Bold"/>
              </a:rPr>
              <a:t>Personal Commitment:</a:t>
            </a:r>
          </a:p>
        </p:txBody>
      </p:sp>
      <p:sp>
        <p:nvSpPr>
          <p:cNvPr id="8" name="TextBox 8"/>
          <p:cNvSpPr txBox="1"/>
          <p:nvPr/>
        </p:nvSpPr>
        <p:spPr>
          <a:xfrm>
            <a:off x="8879285" y="3960914"/>
            <a:ext cx="7140572" cy="2463800"/>
          </a:xfrm>
          <a:prstGeom prst="rect">
            <a:avLst/>
          </a:prstGeom>
        </p:spPr>
        <p:txBody>
          <a:bodyPr lIns="0" tIns="0" rIns="0" bIns="0" rtlCol="0" anchor="t">
            <a:spAutoFit/>
          </a:bodyPr>
          <a:lstStyle/>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Clarify tasks by…</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Improve estimation by…</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Review my work by…</a:t>
            </a:r>
          </a:p>
          <a:p>
            <a:pPr algn="l">
              <a:lnSpc>
                <a:spcPts val="4900"/>
              </a:lnSpc>
            </a:pPr>
            <a:endParaRPr lang="en-US" sz="3500">
              <a:solidFill>
                <a:srgbClr val="000000"/>
              </a:solidFill>
              <a:latin typeface="Montserrat"/>
              <a:ea typeface="Montserrat"/>
              <a:cs typeface="Montserrat"/>
              <a:sym typeface="Montserrat"/>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3784321"/>
            <a:ext cx="16230600" cy="4131372"/>
            <a:chOff x="0" y="0"/>
            <a:chExt cx="4274726" cy="1088098"/>
          </a:xfrm>
        </p:grpSpPr>
        <p:sp>
          <p:nvSpPr>
            <p:cNvPr id="3" name="Freeform 3"/>
            <p:cNvSpPr/>
            <p:nvPr/>
          </p:nvSpPr>
          <p:spPr>
            <a:xfrm>
              <a:off x="0" y="0"/>
              <a:ext cx="4274726" cy="1088098"/>
            </a:xfrm>
            <a:custGeom>
              <a:avLst/>
              <a:gdLst/>
              <a:ahLst/>
              <a:cxnLst/>
              <a:rect l="l" t="t" r="r" b="b"/>
              <a:pathLst>
                <a:path w="4274726" h="1088098">
                  <a:moveTo>
                    <a:pt x="0" y="0"/>
                  </a:moveTo>
                  <a:lnTo>
                    <a:pt x="4274726" y="0"/>
                  </a:lnTo>
                  <a:lnTo>
                    <a:pt x="4274726" y="1088098"/>
                  </a:lnTo>
                  <a:lnTo>
                    <a:pt x="0" y="1088098"/>
                  </a:lnTo>
                  <a:close/>
                </a:path>
              </a:pathLst>
            </a:custGeom>
            <a:solidFill>
              <a:srgbClr val="060B37"/>
            </a:solidFill>
          </p:spPr>
          <p:txBody>
            <a:bodyPr/>
            <a:lstStyle/>
            <a:p>
              <a:endParaRPr lang="en-US"/>
            </a:p>
          </p:txBody>
        </p:sp>
        <p:sp>
          <p:nvSpPr>
            <p:cNvPr id="4" name="TextBox 4"/>
            <p:cNvSpPr txBox="1"/>
            <p:nvPr/>
          </p:nvSpPr>
          <p:spPr>
            <a:xfrm>
              <a:off x="0" y="-76200"/>
              <a:ext cx="4274726" cy="1164298"/>
            </a:xfrm>
            <a:prstGeom prst="rect">
              <a:avLst/>
            </a:prstGeom>
          </p:spPr>
          <p:txBody>
            <a:bodyPr lIns="50800" tIns="50800" rIns="50800" bIns="50800" rtlCol="0" anchor="ctr"/>
            <a:lstStyle/>
            <a:p>
              <a:pPr algn="ctr">
                <a:lnSpc>
                  <a:spcPts val="6299"/>
                </a:lnSpc>
              </a:pPr>
              <a:r>
                <a:rPr lang="en-US" sz="4000" dirty="0">
                  <a:solidFill>
                    <a:srgbClr val="FFFFFF"/>
                  </a:solidFill>
                  <a:latin typeface="Montserrat"/>
                  <a:ea typeface="Montserrat"/>
                  <a:cs typeface="Montserrat"/>
                  <a:sym typeface="Montserrat"/>
                </a:rPr>
                <a:t>Excellence in administration is not about working harder—it is about working smarter, with clarity, structure, and intention.</a:t>
              </a:r>
            </a:p>
            <a:p>
              <a:pPr algn="ctr">
                <a:lnSpc>
                  <a:spcPts val="6299"/>
                </a:lnSpc>
              </a:pPr>
              <a:r>
                <a:rPr lang="en-US" sz="4000" dirty="0">
                  <a:solidFill>
                    <a:srgbClr val="FFFFFF"/>
                  </a:solidFill>
                  <a:latin typeface="Montserrat"/>
                  <a:ea typeface="Montserrat"/>
                  <a:cs typeface="Montserrat"/>
                  <a:sym typeface="Montserrat"/>
                </a:rPr>
                <a:t>So, remember, good planning is about doing things in the right order.</a:t>
              </a:r>
            </a:p>
          </p:txBody>
        </p:sp>
      </p:grpSp>
      <p:sp>
        <p:nvSpPr>
          <p:cNvPr id="5" name="TextBox 5"/>
          <p:cNvSpPr txBox="1"/>
          <p:nvPr/>
        </p:nvSpPr>
        <p:spPr>
          <a:xfrm>
            <a:off x="1028700" y="952500"/>
            <a:ext cx="4064099" cy="752477"/>
          </a:xfrm>
          <a:prstGeom prst="rect">
            <a:avLst/>
          </a:prstGeom>
        </p:spPr>
        <p:txBody>
          <a:bodyPr lIns="0" tIns="0" rIns="0" bIns="0" rtlCol="0" anchor="t">
            <a:spAutoFit/>
          </a:bodyPr>
          <a:lstStyle/>
          <a:p>
            <a:pPr algn="ctr">
              <a:lnSpc>
                <a:spcPts val="6299"/>
              </a:lnSpc>
              <a:spcBef>
                <a:spcPct val="0"/>
              </a:spcBef>
            </a:pPr>
            <a:r>
              <a:rPr lang="en-US" sz="4499" b="1">
                <a:solidFill>
                  <a:srgbClr val="000000"/>
                </a:solidFill>
                <a:latin typeface="Montserrat Bold"/>
                <a:ea typeface="Montserrat Bold"/>
                <a:cs typeface="Montserrat Bold"/>
                <a:sym typeface="Montserrat Bold"/>
              </a:rPr>
              <a:t>Session Close</a:t>
            </a:r>
          </a:p>
        </p:txBody>
      </p:sp>
      <p:sp>
        <p:nvSpPr>
          <p:cNvPr id="6" name="TextBox 6"/>
          <p:cNvSpPr txBox="1"/>
          <p:nvPr/>
        </p:nvSpPr>
        <p:spPr>
          <a:xfrm>
            <a:off x="1295400" y="2301537"/>
            <a:ext cx="3429000" cy="582147"/>
          </a:xfrm>
          <a:prstGeom prst="rect">
            <a:avLst/>
          </a:prstGeom>
        </p:spPr>
        <p:txBody>
          <a:bodyPr wrap="square" lIns="0" tIns="0" rIns="0" bIns="0" rtlCol="0" anchor="t">
            <a:spAutoFit/>
          </a:bodyPr>
          <a:lstStyle/>
          <a:p>
            <a:pPr algn="ctr">
              <a:lnSpc>
                <a:spcPts val="4899"/>
              </a:lnSpc>
              <a:spcBef>
                <a:spcPct val="0"/>
              </a:spcBef>
            </a:pPr>
            <a:r>
              <a:rPr lang="en-US" sz="3499" dirty="0">
                <a:solidFill>
                  <a:srgbClr val="000000"/>
                </a:solidFill>
                <a:latin typeface="Montserrat"/>
                <a:ea typeface="Montserrat"/>
                <a:cs typeface="Montserrat"/>
                <a:sym typeface="Montserrat"/>
              </a:rPr>
              <a:t>Core Message: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77892" y="666821"/>
            <a:ext cx="16932217" cy="8953357"/>
          </a:xfrm>
          <a:custGeom>
            <a:avLst/>
            <a:gdLst/>
            <a:ahLst/>
            <a:cxnLst/>
            <a:rect l="l" t="t" r="r" b="b"/>
            <a:pathLst>
              <a:path w="16932217" h="8953357">
                <a:moveTo>
                  <a:pt x="0" y="0"/>
                </a:moveTo>
                <a:lnTo>
                  <a:pt x="16932216" y="0"/>
                </a:lnTo>
                <a:lnTo>
                  <a:pt x="16932216" y="8953358"/>
                </a:lnTo>
                <a:lnTo>
                  <a:pt x="0" y="8953358"/>
                </a:lnTo>
                <a:lnTo>
                  <a:pt x="0" y="0"/>
                </a:lnTo>
                <a:close/>
              </a:path>
            </a:pathLst>
          </a:custGeom>
          <a:blipFill>
            <a:blip r:embed="rId2"/>
            <a:stretch>
              <a:fillRect t="-12923" b="-12923"/>
            </a:stretch>
          </a:blipFill>
        </p:spPr>
        <p:txBody>
          <a:bodyPr/>
          <a:lstStyle/>
          <a:p>
            <a:endParaRPr lang="en-US"/>
          </a:p>
        </p:txBody>
      </p:sp>
      <p:sp>
        <p:nvSpPr>
          <p:cNvPr id="3" name="TextBox 3"/>
          <p:cNvSpPr txBox="1"/>
          <p:nvPr/>
        </p:nvSpPr>
        <p:spPr>
          <a:xfrm>
            <a:off x="1959761" y="3813083"/>
            <a:ext cx="5573635" cy="2408648"/>
          </a:xfrm>
          <a:prstGeom prst="rect">
            <a:avLst/>
          </a:prstGeom>
        </p:spPr>
        <p:txBody>
          <a:bodyPr lIns="0" tIns="0" rIns="0" bIns="0" rtlCol="0" anchor="t">
            <a:spAutoFit/>
          </a:bodyPr>
          <a:lstStyle/>
          <a:p>
            <a:pPr algn="ctr">
              <a:lnSpc>
                <a:spcPts val="9781"/>
              </a:lnSpc>
              <a:spcBef>
                <a:spcPct val="0"/>
              </a:spcBef>
            </a:pPr>
            <a:r>
              <a:rPr lang="en-US" sz="6986">
                <a:solidFill>
                  <a:srgbClr val="000000"/>
                </a:solidFill>
                <a:latin typeface="Fredoka"/>
                <a:ea typeface="Fredoka"/>
                <a:cs typeface="Fredoka"/>
                <a:sym typeface="Fredoka"/>
              </a:rPr>
              <a:t>Comments? Questions?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grpSp>
        <p:nvGrpSpPr>
          <p:cNvPr id="2" name="Group 2"/>
          <p:cNvGrpSpPr/>
          <p:nvPr/>
        </p:nvGrpSpPr>
        <p:grpSpPr>
          <a:xfrm>
            <a:off x="1846727" y="3594961"/>
            <a:ext cx="14614057" cy="3668521"/>
            <a:chOff x="0" y="0"/>
            <a:chExt cx="3848970" cy="966195"/>
          </a:xfrm>
        </p:grpSpPr>
        <p:sp>
          <p:nvSpPr>
            <p:cNvPr id="3" name="Freeform 3"/>
            <p:cNvSpPr/>
            <p:nvPr/>
          </p:nvSpPr>
          <p:spPr>
            <a:xfrm>
              <a:off x="0" y="0"/>
              <a:ext cx="3848970" cy="966195"/>
            </a:xfrm>
            <a:custGeom>
              <a:avLst/>
              <a:gdLst/>
              <a:ahLst/>
              <a:cxnLst/>
              <a:rect l="l" t="t" r="r" b="b"/>
              <a:pathLst>
                <a:path w="3848970" h="966195">
                  <a:moveTo>
                    <a:pt x="27018" y="0"/>
                  </a:moveTo>
                  <a:lnTo>
                    <a:pt x="3821952" y="0"/>
                  </a:lnTo>
                  <a:cubicBezTo>
                    <a:pt x="3829117" y="0"/>
                    <a:pt x="3835989" y="2846"/>
                    <a:pt x="3841056" y="7913"/>
                  </a:cubicBezTo>
                  <a:cubicBezTo>
                    <a:pt x="3846123" y="12980"/>
                    <a:pt x="3848970" y="19852"/>
                    <a:pt x="3848970" y="27018"/>
                  </a:cubicBezTo>
                  <a:lnTo>
                    <a:pt x="3848970" y="939177"/>
                  </a:lnTo>
                  <a:cubicBezTo>
                    <a:pt x="3848970" y="946343"/>
                    <a:pt x="3846123" y="953215"/>
                    <a:pt x="3841056" y="958282"/>
                  </a:cubicBezTo>
                  <a:cubicBezTo>
                    <a:pt x="3835989" y="963348"/>
                    <a:pt x="3829117" y="966195"/>
                    <a:pt x="3821952" y="966195"/>
                  </a:cubicBezTo>
                  <a:lnTo>
                    <a:pt x="27018" y="966195"/>
                  </a:lnTo>
                  <a:cubicBezTo>
                    <a:pt x="19852" y="966195"/>
                    <a:pt x="12980" y="963348"/>
                    <a:pt x="7913" y="958282"/>
                  </a:cubicBezTo>
                  <a:cubicBezTo>
                    <a:pt x="2846" y="953215"/>
                    <a:pt x="0" y="946343"/>
                    <a:pt x="0" y="939177"/>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4" name="TextBox 4"/>
            <p:cNvSpPr txBox="1"/>
            <p:nvPr/>
          </p:nvSpPr>
          <p:spPr>
            <a:xfrm>
              <a:off x="0" y="-47625"/>
              <a:ext cx="3848970" cy="1013820"/>
            </a:xfrm>
            <a:prstGeom prst="rect">
              <a:avLst/>
            </a:prstGeom>
          </p:spPr>
          <p:txBody>
            <a:bodyPr lIns="50800" tIns="50800" rIns="50800" bIns="50800" rtlCol="0" anchor="ctr"/>
            <a:lstStyle/>
            <a:p>
              <a:pPr algn="ctr">
                <a:lnSpc>
                  <a:spcPts val="2800"/>
                </a:lnSpc>
              </a:pPr>
              <a:endParaRPr/>
            </a:p>
          </p:txBody>
        </p:sp>
      </p:grpSp>
      <p:sp>
        <p:nvSpPr>
          <p:cNvPr id="5" name="AutoShape 5"/>
          <p:cNvSpPr/>
          <p:nvPr/>
        </p:nvSpPr>
        <p:spPr>
          <a:xfrm>
            <a:off x="2596081" y="6811578"/>
            <a:ext cx="3445933"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6" name="Group 6"/>
          <p:cNvGrpSpPr/>
          <p:nvPr/>
        </p:nvGrpSpPr>
        <p:grpSpPr>
          <a:xfrm>
            <a:off x="1827216" y="7412276"/>
            <a:ext cx="14614057" cy="492403"/>
            <a:chOff x="0" y="0"/>
            <a:chExt cx="3848970" cy="129686"/>
          </a:xfrm>
        </p:grpSpPr>
        <p:sp>
          <p:nvSpPr>
            <p:cNvPr id="7" name="Freeform 7"/>
            <p:cNvSpPr/>
            <p:nvPr/>
          </p:nvSpPr>
          <p:spPr>
            <a:xfrm>
              <a:off x="0" y="0"/>
              <a:ext cx="3848970" cy="129686"/>
            </a:xfrm>
            <a:custGeom>
              <a:avLst/>
              <a:gdLst/>
              <a:ahLst/>
              <a:cxnLst/>
              <a:rect l="l" t="t" r="r" b="b"/>
              <a:pathLst>
                <a:path w="3848970" h="129686">
                  <a:moveTo>
                    <a:pt x="27018" y="0"/>
                  </a:moveTo>
                  <a:lnTo>
                    <a:pt x="3821952" y="0"/>
                  </a:lnTo>
                  <a:cubicBezTo>
                    <a:pt x="3829117" y="0"/>
                    <a:pt x="3835989" y="2846"/>
                    <a:pt x="3841056" y="7913"/>
                  </a:cubicBezTo>
                  <a:cubicBezTo>
                    <a:pt x="3846123" y="12980"/>
                    <a:pt x="3848970" y="19852"/>
                    <a:pt x="3848970" y="27018"/>
                  </a:cubicBezTo>
                  <a:lnTo>
                    <a:pt x="3848970" y="102669"/>
                  </a:lnTo>
                  <a:cubicBezTo>
                    <a:pt x="3848970" y="109834"/>
                    <a:pt x="3846123" y="116706"/>
                    <a:pt x="3841056" y="121773"/>
                  </a:cubicBezTo>
                  <a:cubicBezTo>
                    <a:pt x="3835989" y="126840"/>
                    <a:pt x="3829117" y="129686"/>
                    <a:pt x="3821952" y="129686"/>
                  </a:cubicBezTo>
                  <a:lnTo>
                    <a:pt x="27018" y="129686"/>
                  </a:lnTo>
                  <a:cubicBezTo>
                    <a:pt x="19852" y="129686"/>
                    <a:pt x="12980" y="126840"/>
                    <a:pt x="7913" y="121773"/>
                  </a:cubicBezTo>
                  <a:cubicBezTo>
                    <a:pt x="2846" y="116706"/>
                    <a:pt x="0" y="109834"/>
                    <a:pt x="0" y="102669"/>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8" name="TextBox 8"/>
            <p:cNvSpPr txBox="1"/>
            <p:nvPr/>
          </p:nvSpPr>
          <p:spPr>
            <a:xfrm>
              <a:off x="0" y="-47625"/>
              <a:ext cx="3848970" cy="177311"/>
            </a:xfrm>
            <a:prstGeom prst="rect">
              <a:avLst/>
            </a:prstGeom>
          </p:spPr>
          <p:txBody>
            <a:bodyPr lIns="50800" tIns="50800" rIns="50800" bIns="50800" rtlCol="0" anchor="ctr"/>
            <a:lstStyle/>
            <a:p>
              <a:pPr algn="ctr">
                <a:lnSpc>
                  <a:spcPts val="2800"/>
                </a:lnSpc>
              </a:pPr>
              <a:endParaRPr/>
            </a:p>
          </p:txBody>
        </p:sp>
      </p:grpSp>
      <p:sp>
        <p:nvSpPr>
          <p:cNvPr id="9" name="Freeform 9"/>
          <p:cNvSpPr/>
          <p:nvPr/>
        </p:nvSpPr>
        <p:spPr>
          <a:xfrm>
            <a:off x="13921957" y="8787460"/>
            <a:ext cx="1640564" cy="967655"/>
          </a:xfrm>
          <a:custGeom>
            <a:avLst/>
            <a:gdLst/>
            <a:ahLst/>
            <a:cxnLst/>
            <a:rect l="l" t="t" r="r" b="b"/>
            <a:pathLst>
              <a:path w="1640564" h="967655">
                <a:moveTo>
                  <a:pt x="0" y="0"/>
                </a:moveTo>
                <a:lnTo>
                  <a:pt x="1640564" y="0"/>
                </a:lnTo>
                <a:lnTo>
                  <a:pt x="1640564" y="967655"/>
                </a:lnTo>
                <a:lnTo>
                  <a:pt x="0" y="967655"/>
                </a:lnTo>
                <a:lnTo>
                  <a:pt x="0" y="0"/>
                </a:lnTo>
                <a:close/>
              </a:path>
            </a:pathLst>
          </a:custGeom>
          <a:blipFill>
            <a:blip r:embed="rId2"/>
            <a:stretch>
              <a:fillRect/>
            </a:stretch>
          </a:blipFill>
        </p:spPr>
        <p:txBody>
          <a:bodyPr/>
          <a:lstStyle/>
          <a:p>
            <a:endParaRPr lang="en-US"/>
          </a:p>
        </p:txBody>
      </p:sp>
      <p:sp>
        <p:nvSpPr>
          <p:cNvPr id="10" name="Freeform 10"/>
          <p:cNvSpPr/>
          <p:nvPr/>
        </p:nvSpPr>
        <p:spPr>
          <a:xfrm>
            <a:off x="15818796" y="8787460"/>
            <a:ext cx="1695442" cy="967655"/>
          </a:xfrm>
          <a:custGeom>
            <a:avLst/>
            <a:gdLst/>
            <a:ahLst/>
            <a:cxnLst/>
            <a:rect l="l" t="t" r="r" b="b"/>
            <a:pathLst>
              <a:path w="1695442" h="967655">
                <a:moveTo>
                  <a:pt x="0" y="0"/>
                </a:moveTo>
                <a:lnTo>
                  <a:pt x="1695442" y="0"/>
                </a:lnTo>
                <a:lnTo>
                  <a:pt x="1695442" y="967655"/>
                </a:lnTo>
                <a:lnTo>
                  <a:pt x="0" y="967655"/>
                </a:lnTo>
                <a:lnTo>
                  <a:pt x="0" y="0"/>
                </a:lnTo>
                <a:close/>
              </a:path>
            </a:pathLst>
          </a:custGeom>
          <a:blipFill>
            <a:blip r:embed="rId3"/>
            <a:stretch>
              <a:fillRect l="-8985" r="-16809"/>
            </a:stretch>
          </a:blipFill>
        </p:spPr>
        <p:txBody>
          <a:bodyPr/>
          <a:lstStyle/>
          <a:p>
            <a:endParaRPr lang="en-US"/>
          </a:p>
        </p:txBody>
      </p:sp>
      <p:sp>
        <p:nvSpPr>
          <p:cNvPr id="11" name="Freeform 11"/>
          <p:cNvSpPr/>
          <p:nvPr/>
        </p:nvSpPr>
        <p:spPr>
          <a:xfrm>
            <a:off x="19280" y="0"/>
            <a:ext cx="18288000" cy="10206990"/>
          </a:xfrm>
          <a:custGeom>
            <a:avLst/>
            <a:gdLst/>
            <a:ahLst/>
            <a:cxnLst/>
            <a:rect l="l" t="t" r="r" b="b"/>
            <a:pathLst>
              <a:path w="18288000" h="10206990">
                <a:moveTo>
                  <a:pt x="0" y="0"/>
                </a:moveTo>
                <a:lnTo>
                  <a:pt x="18288000" y="0"/>
                </a:lnTo>
                <a:lnTo>
                  <a:pt x="18288000" y="10206990"/>
                </a:lnTo>
                <a:lnTo>
                  <a:pt x="0" y="10206990"/>
                </a:lnTo>
                <a:lnTo>
                  <a:pt x="0" y="0"/>
                </a:lnTo>
                <a:close/>
              </a:path>
            </a:pathLst>
          </a:custGeom>
          <a:blipFill>
            <a:blip r:embed="rId4">
              <a:alphaModFix amt="30000"/>
            </a:blip>
            <a:stretch>
              <a:fillRect t="-9686" b="-9686"/>
            </a:stretch>
          </a:blipFill>
        </p:spPr>
        <p:txBody>
          <a:bodyPr/>
          <a:lstStyle/>
          <a:p>
            <a:endParaRPr lang="en-US"/>
          </a:p>
        </p:txBody>
      </p:sp>
      <p:sp>
        <p:nvSpPr>
          <p:cNvPr id="12" name="TextBox 12"/>
          <p:cNvSpPr txBox="1"/>
          <p:nvPr/>
        </p:nvSpPr>
        <p:spPr>
          <a:xfrm>
            <a:off x="2596081" y="4770091"/>
            <a:ext cx="13272099" cy="1413511"/>
          </a:xfrm>
          <a:prstGeom prst="rect">
            <a:avLst/>
          </a:prstGeom>
        </p:spPr>
        <p:txBody>
          <a:bodyPr lIns="0" tIns="0" rIns="0" bIns="0" rtlCol="0" anchor="t">
            <a:spAutoFit/>
          </a:bodyPr>
          <a:lstStyle/>
          <a:p>
            <a:pPr algn="l">
              <a:lnSpc>
                <a:spcPts val="5400"/>
              </a:lnSpc>
            </a:pPr>
            <a:r>
              <a:rPr lang="en-US" sz="5400" b="1" spc="-297">
                <a:solidFill>
                  <a:srgbClr val="FFFFFF"/>
                </a:solidFill>
                <a:latin typeface="Montserrat Bold"/>
                <a:ea typeface="Montserrat Bold"/>
                <a:cs typeface="Montserrat Bold"/>
                <a:sym typeface="Montserrat Bold"/>
              </a:rPr>
              <a:t>PROFESSIONAL COMMUNICATION &amp; STAKEHOLDER ENGAGEMENT</a:t>
            </a:r>
          </a:p>
        </p:txBody>
      </p:sp>
      <p:sp>
        <p:nvSpPr>
          <p:cNvPr id="13" name="TextBox 13"/>
          <p:cNvSpPr txBox="1"/>
          <p:nvPr/>
        </p:nvSpPr>
        <p:spPr>
          <a:xfrm>
            <a:off x="2596081" y="4094450"/>
            <a:ext cx="4361213" cy="580391"/>
          </a:xfrm>
          <a:prstGeom prst="rect">
            <a:avLst/>
          </a:prstGeom>
        </p:spPr>
        <p:txBody>
          <a:bodyPr lIns="0" tIns="0" rIns="0" bIns="0" rtlCol="0" anchor="t">
            <a:spAutoFit/>
          </a:bodyPr>
          <a:lstStyle/>
          <a:p>
            <a:pPr algn="l">
              <a:lnSpc>
                <a:spcPts val="4759"/>
              </a:lnSpc>
            </a:pPr>
            <a:r>
              <a:rPr lang="en-US" sz="3399">
                <a:solidFill>
                  <a:srgbClr val="FFFFFF"/>
                </a:solidFill>
                <a:latin typeface="Montserrat"/>
                <a:ea typeface="Montserrat"/>
                <a:cs typeface="Montserrat"/>
                <a:sym typeface="Montserrat"/>
              </a:rPr>
              <a:t>Module Four</a:t>
            </a:r>
          </a:p>
        </p:txBody>
      </p:sp>
      <p:sp>
        <p:nvSpPr>
          <p:cNvPr id="14" name="TextBox 14"/>
          <p:cNvSpPr txBox="1"/>
          <p:nvPr/>
        </p:nvSpPr>
        <p:spPr>
          <a:xfrm>
            <a:off x="2596081" y="6145501"/>
            <a:ext cx="12966441" cy="412750"/>
          </a:xfrm>
          <a:prstGeom prst="rect">
            <a:avLst/>
          </a:prstGeom>
        </p:spPr>
        <p:txBody>
          <a:bodyPr lIns="0" tIns="0" rIns="0" bIns="0" rtlCol="0" anchor="t">
            <a:spAutoFit/>
          </a:bodyPr>
          <a:lstStyle/>
          <a:p>
            <a:pPr algn="l">
              <a:lnSpc>
                <a:spcPts val="3499"/>
              </a:lnSpc>
              <a:spcBef>
                <a:spcPct val="0"/>
              </a:spcBef>
            </a:pPr>
            <a:r>
              <a:rPr lang="en-US" sz="2499" i="1">
                <a:solidFill>
                  <a:srgbClr val="FFFFFF"/>
                </a:solidFill>
                <a:latin typeface="Montserrat Italics"/>
                <a:ea typeface="Montserrat Italics"/>
                <a:cs typeface="Montserrat Italics"/>
                <a:sym typeface="Montserrat Italics"/>
              </a:rPr>
              <a:t>Communicating with clarity, professionalism, and confidence across IITA</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592915" y="-3162300"/>
            <a:ext cx="31473830" cy="12684959"/>
            <a:chOff x="0" y="-192881"/>
            <a:chExt cx="41867816" cy="16913280"/>
          </a:xfrm>
        </p:grpSpPr>
        <p:grpSp>
          <p:nvGrpSpPr>
            <p:cNvPr id="3" name="Group 3"/>
            <p:cNvGrpSpPr/>
            <p:nvPr/>
          </p:nvGrpSpPr>
          <p:grpSpPr>
            <a:xfrm>
              <a:off x="9544156" y="6565810"/>
              <a:ext cx="22943650" cy="1902425"/>
              <a:chOff x="0" y="0"/>
              <a:chExt cx="4452434" cy="369184"/>
            </a:xfrm>
          </p:grpSpPr>
          <p:sp>
            <p:nvSpPr>
              <p:cNvPr id="4" name="Freeform 4"/>
              <p:cNvSpPr/>
              <p:nvPr/>
            </p:nvSpPr>
            <p:spPr>
              <a:xfrm>
                <a:off x="0" y="0"/>
                <a:ext cx="4452434" cy="369184"/>
              </a:xfrm>
              <a:custGeom>
                <a:avLst/>
                <a:gdLst/>
                <a:ahLst/>
                <a:cxnLst/>
                <a:rect l="l" t="t" r="r" b="b"/>
                <a:pathLst>
                  <a:path w="4452434" h="369184">
                    <a:moveTo>
                      <a:pt x="22777" y="0"/>
                    </a:moveTo>
                    <a:lnTo>
                      <a:pt x="4429658" y="0"/>
                    </a:lnTo>
                    <a:cubicBezTo>
                      <a:pt x="4442237" y="0"/>
                      <a:pt x="4452434" y="10197"/>
                      <a:pt x="4452434" y="22777"/>
                    </a:cubicBezTo>
                    <a:lnTo>
                      <a:pt x="4452434" y="346407"/>
                    </a:lnTo>
                    <a:cubicBezTo>
                      <a:pt x="4452434" y="358986"/>
                      <a:pt x="4442237" y="369184"/>
                      <a:pt x="4429658" y="369184"/>
                    </a:cubicBezTo>
                    <a:lnTo>
                      <a:pt x="22777" y="369184"/>
                    </a:lnTo>
                    <a:cubicBezTo>
                      <a:pt x="10197" y="369184"/>
                      <a:pt x="0" y="358986"/>
                      <a:pt x="0" y="346407"/>
                    </a:cubicBezTo>
                    <a:lnTo>
                      <a:pt x="0" y="22777"/>
                    </a:lnTo>
                    <a:cubicBezTo>
                      <a:pt x="0" y="10197"/>
                      <a:pt x="10197" y="0"/>
                      <a:pt x="22777" y="0"/>
                    </a:cubicBezTo>
                    <a:close/>
                  </a:path>
                </a:pathLst>
              </a:custGeom>
              <a:solidFill>
                <a:srgbClr val="858186"/>
              </a:solidFill>
            </p:spPr>
            <p:txBody>
              <a:bodyPr/>
              <a:lstStyle/>
              <a:p>
                <a:endParaRPr lang="en-US"/>
              </a:p>
            </p:txBody>
          </p:sp>
          <p:sp>
            <p:nvSpPr>
              <p:cNvPr id="5" name="TextBox 5"/>
              <p:cNvSpPr txBox="1"/>
              <p:nvPr/>
            </p:nvSpPr>
            <p:spPr>
              <a:xfrm>
                <a:off x="0" y="-66675"/>
                <a:ext cx="4452434" cy="435859"/>
              </a:xfrm>
              <a:prstGeom prst="rect">
                <a:avLst/>
              </a:prstGeom>
            </p:spPr>
            <p:txBody>
              <a:bodyPr lIns="50800" tIns="50800" rIns="50800" bIns="50800" rtlCol="0" anchor="ctr"/>
              <a:lstStyle/>
              <a:p>
                <a:pPr algn="l">
                  <a:lnSpc>
                    <a:spcPts val="5179"/>
                  </a:lnSpc>
                </a:pPr>
                <a:endParaRPr/>
              </a:p>
            </p:txBody>
          </p:sp>
        </p:grpSp>
        <p:grpSp>
          <p:nvGrpSpPr>
            <p:cNvPr id="6" name="Group 6"/>
            <p:cNvGrpSpPr/>
            <p:nvPr/>
          </p:nvGrpSpPr>
          <p:grpSpPr>
            <a:xfrm>
              <a:off x="9544156" y="8468235"/>
              <a:ext cx="22943650" cy="1871104"/>
              <a:chOff x="0" y="0"/>
              <a:chExt cx="4452434" cy="363106"/>
            </a:xfrm>
          </p:grpSpPr>
          <p:sp>
            <p:nvSpPr>
              <p:cNvPr id="7" name="Freeform 7"/>
              <p:cNvSpPr/>
              <p:nvPr/>
            </p:nvSpPr>
            <p:spPr>
              <a:xfrm>
                <a:off x="0" y="0"/>
                <a:ext cx="4452434" cy="363106"/>
              </a:xfrm>
              <a:custGeom>
                <a:avLst/>
                <a:gdLst/>
                <a:ahLst/>
                <a:cxnLst/>
                <a:rect l="l" t="t" r="r" b="b"/>
                <a:pathLst>
                  <a:path w="4452434" h="363106">
                    <a:moveTo>
                      <a:pt x="22777" y="0"/>
                    </a:moveTo>
                    <a:lnTo>
                      <a:pt x="4429658" y="0"/>
                    </a:lnTo>
                    <a:cubicBezTo>
                      <a:pt x="4442237" y="0"/>
                      <a:pt x="4452434" y="10197"/>
                      <a:pt x="4452434" y="22777"/>
                    </a:cubicBezTo>
                    <a:lnTo>
                      <a:pt x="4452434" y="340329"/>
                    </a:lnTo>
                    <a:cubicBezTo>
                      <a:pt x="4452434" y="352908"/>
                      <a:pt x="4442237" y="363106"/>
                      <a:pt x="4429658" y="363106"/>
                    </a:cubicBezTo>
                    <a:lnTo>
                      <a:pt x="22777" y="363106"/>
                    </a:lnTo>
                    <a:cubicBezTo>
                      <a:pt x="10197" y="363106"/>
                      <a:pt x="0" y="352908"/>
                      <a:pt x="0" y="340329"/>
                    </a:cubicBezTo>
                    <a:lnTo>
                      <a:pt x="0" y="22777"/>
                    </a:lnTo>
                    <a:cubicBezTo>
                      <a:pt x="0" y="10197"/>
                      <a:pt x="10197" y="0"/>
                      <a:pt x="22777" y="0"/>
                    </a:cubicBezTo>
                    <a:close/>
                  </a:path>
                </a:pathLst>
              </a:custGeom>
              <a:solidFill>
                <a:srgbClr val="202322"/>
              </a:solidFill>
            </p:spPr>
            <p:txBody>
              <a:bodyPr/>
              <a:lstStyle/>
              <a:p>
                <a:endParaRPr lang="en-US"/>
              </a:p>
            </p:txBody>
          </p:sp>
          <p:sp>
            <p:nvSpPr>
              <p:cNvPr id="8" name="TextBox 8"/>
              <p:cNvSpPr txBox="1"/>
              <p:nvPr/>
            </p:nvSpPr>
            <p:spPr>
              <a:xfrm>
                <a:off x="0" y="-66675"/>
                <a:ext cx="4452434" cy="429781"/>
              </a:xfrm>
              <a:prstGeom prst="rect">
                <a:avLst/>
              </a:prstGeom>
            </p:spPr>
            <p:txBody>
              <a:bodyPr lIns="50800" tIns="50800" rIns="50800" bIns="50800" rtlCol="0" anchor="ctr"/>
              <a:lstStyle/>
              <a:p>
                <a:pPr algn="l">
                  <a:lnSpc>
                    <a:spcPts val="5179"/>
                  </a:lnSpc>
                </a:pPr>
                <a:endParaRPr/>
              </a:p>
            </p:txBody>
          </p:sp>
        </p:grpSp>
        <p:grpSp>
          <p:nvGrpSpPr>
            <p:cNvPr id="9" name="Group 9"/>
            <p:cNvGrpSpPr/>
            <p:nvPr/>
          </p:nvGrpSpPr>
          <p:grpSpPr>
            <a:xfrm>
              <a:off x="9544156" y="10339339"/>
              <a:ext cx="22943650" cy="1918929"/>
              <a:chOff x="0" y="0"/>
              <a:chExt cx="4452434" cy="372387"/>
            </a:xfrm>
          </p:grpSpPr>
          <p:sp>
            <p:nvSpPr>
              <p:cNvPr id="10" name="Freeform 10"/>
              <p:cNvSpPr/>
              <p:nvPr/>
            </p:nvSpPr>
            <p:spPr>
              <a:xfrm>
                <a:off x="0" y="0"/>
                <a:ext cx="4452434" cy="372387"/>
              </a:xfrm>
              <a:custGeom>
                <a:avLst/>
                <a:gdLst/>
                <a:ahLst/>
                <a:cxnLst/>
                <a:rect l="l" t="t" r="r" b="b"/>
                <a:pathLst>
                  <a:path w="4452434" h="372387">
                    <a:moveTo>
                      <a:pt x="22777" y="0"/>
                    </a:moveTo>
                    <a:lnTo>
                      <a:pt x="4429658" y="0"/>
                    </a:lnTo>
                    <a:cubicBezTo>
                      <a:pt x="4442237" y="0"/>
                      <a:pt x="4452434" y="10197"/>
                      <a:pt x="4452434" y="22777"/>
                    </a:cubicBezTo>
                    <a:lnTo>
                      <a:pt x="4452434" y="349610"/>
                    </a:lnTo>
                    <a:cubicBezTo>
                      <a:pt x="4452434" y="362189"/>
                      <a:pt x="4442237" y="372387"/>
                      <a:pt x="4429658" y="372387"/>
                    </a:cubicBezTo>
                    <a:lnTo>
                      <a:pt x="22777" y="372387"/>
                    </a:lnTo>
                    <a:cubicBezTo>
                      <a:pt x="10197" y="372387"/>
                      <a:pt x="0" y="362189"/>
                      <a:pt x="0" y="349610"/>
                    </a:cubicBezTo>
                    <a:lnTo>
                      <a:pt x="0" y="22777"/>
                    </a:lnTo>
                    <a:cubicBezTo>
                      <a:pt x="0" y="10197"/>
                      <a:pt x="10197" y="0"/>
                      <a:pt x="22777" y="0"/>
                    </a:cubicBezTo>
                    <a:close/>
                  </a:path>
                </a:pathLst>
              </a:custGeom>
              <a:solidFill>
                <a:srgbClr val="858186"/>
              </a:solidFill>
            </p:spPr>
            <p:txBody>
              <a:bodyPr/>
              <a:lstStyle/>
              <a:p>
                <a:endParaRPr lang="en-US"/>
              </a:p>
            </p:txBody>
          </p:sp>
          <p:sp>
            <p:nvSpPr>
              <p:cNvPr id="11" name="TextBox 11"/>
              <p:cNvSpPr txBox="1"/>
              <p:nvPr/>
            </p:nvSpPr>
            <p:spPr>
              <a:xfrm>
                <a:off x="0" y="-66675"/>
                <a:ext cx="4452434" cy="439062"/>
              </a:xfrm>
              <a:prstGeom prst="rect">
                <a:avLst/>
              </a:prstGeom>
            </p:spPr>
            <p:txBody>
              <a:bodyPr lIns="50800" tIns="50800" rIns="50800" bIns="50800" rtlCol="0" anchor="ctr"/>
              <a:lstStyle/>
              <a:p>
                <a:pPr algn="l">
                  <a:lnSpc>
                    <a:spcPts val="5179"/>
                  </a:lnSpc>
                </a:pPr>
                <a:endParaRPr/>
              </a:p>
            </p:txBody>
          </p:sp>
        </p:grpSp>
        <p:grpSp>
          <p:nvGrpSpPr>
            <p:cNvPr id="12" name="Group 12"/>
            <p:cNvGrpSpPr/>
            <p:nvPr/>
          </p:nvGrpSpPr>
          <p:grpSpPr>
            <a:xfrm>
              <a:off x="9544156" y="12258269"/>
              <a:ext cx="22943650" cy="1915092"/>
              <a:chOff x="0" y="0"/>
              <a:chExt cx="4452434" cy="371642"/>
            </a:xfrm>
          </p:grpSpPr>
          <p:sp>
            <p:nvSpPr>
              <p:cNvPr id="13" name="Freeform 13"/>
              <p:cNvSpPr/>
              <p:nvPr/>
            </p:nvSpPr>
            <p:spPr>
              <a:xfrm>
                <a:off x="0" y="0"/>
                <a:ext cx="4452434" cy="371642"/>
              </a:xfrm>
              <a:custGeom>
                <a:avLst/>
                <a:gdLst/>
                <a:ahLst/>
                <a:cxnLst/>
                <a:rect l="l" t="t" r="r" b="b"/>
                <a:pathLst>
                  <a:path w="4452434" h="371642">
                    <a:moveTo>
                      <a:pt x="22777" y="0"/>
                    </a:moveTo>
                    <a:lnTo>
                      <a:pt x="4429658" y="0"/>
                    </a:lnTo>
                    <a:cubicBezTo>
                      <a:pt x="4442237" y="0"/>
                      <a:pt x="4452434" y="10197"/>
                      <a:pt x="4452434" y="22777"/>
                    </a:cubicBezTo>
                    <a:lnTo>
                      <a:pt x="4452434" y="348865"/>
                    </a:lnTo>
                    <a:cubicBezTo>
                      <a:pt x="4452434" y="361444"/>
                      <a:pt x="4442237" y="371642"/>
                      <a:pt x="4429658" y="371642"/>
                    </a:cubicBezTo>
                    <a:lnTo>
                      <a:pt x="22777" y="371642"/>
                    </a:lnTo>
                    <a:cubicBezTo>
                      <a:pt x="10197" y="371642"/>
                      <a:pt x="0" y="361444"/>
                      <a:pt x="0" y="348865"/>
                    </a:cubicBezTo>
                    <a:lnTo>
                      <a:pt x="0" y="22777"/>
                    </a:lnTo>
                    <a:cubicBezTo>
                      <a:pt x="0" y="10197"/>
                      <a:pt x="10197" y="0"/>
                      <a:pt x="22777" y="0"/>
                    </a:cubicBezTo>
                    <a:close/>
                  </a:path>
                </a:pathLst>
              </a:custGeom>
              <a:solidFill>
                <a:srgbClr val="202322"/>
              </a:solidFill>
            </p:spPr>
            <p:txBody>
              <a:bodyPr/>
              <a:lstStyle/>
              <a:p>
                <a:endParaRPr lang="en-US"/>
              </a:p>
            </p:txBody>
          </p:sp>
          <p:sp>
            <p:nvSpPr>
              <p:cNvPr id="14" name="TextBox 14"/>
              <p:cNvSpPr txBox="1"/>
              <p:nvPr/>
            </p:nvSpPr>
            <p:spPr>
              <a:xfrm>
                <a:off x="0" y="-66675"/>
                <a:ext cx="4452434" cy="438317"/>
              </a:xfrm>
              <a:prstGeom prst="rect">
                <a:avLst/>
              </a:prstGeom>
            </p:spPr>
            <p:txBody>
              <a:bodyPr lIns="50800" tIns="50800" rIns="50800" bIns="50800" rtlCol="0" anchor="ctr"/>
              <a:lstStyle/>
              <a:p>
                <a:pPr algn="l">
                  <a:lnSpc>
                    <a:spcPts val="5179"/>
                  </a:lnSpc>
                </a:pPr>
                <a:endParaRPr/>
              </a:p>
            </p:txBody>
          </p:sp>
        </p:grpSp>
        <p:sp>
          <p:nvSpPr>
            <p:cNvPr id="15" name="Freeform 15"/>
            <p:cNvSpPr/>
            <p:nvPr/>
          </p:nvSpPr>
          <p:spPr>
            <a:xfrm>
              <a:off x="8791689" y="2239685"/>
              <a:ext cx="24384000" cy="4345882"/>
            </a:xfrm>
            <a:custGeom>
              <a:avLst/>
              <a:gdLst/>
              <a:ahLst/>
              <a:cxnLst/>
              <a:rect l="l" t="t" r="r" b="b"/>
              <a:pathLst>
                <a:path w="24384000" h="4345882">
                  <a:moveTo>
                    <a:pt x="0" y="0"/>
                  </a:moveTo>
                  <a:lnTo>
                    <a:pt x="24384000" y="0"/>
                  </a:lnTo>
                  <a:lnTo>
                    <a:pt x="24384000" y="4345882"/>
                  </a:lnTo>
                  <a:lnTo>
                    <a:pt x="0" y="4345882"/>
                  </a:lnTo>
                  <a:lnTo>
                    <a:pt x="0" y="0"/>
                  </a:lnTo>
                  <a:close/>
                </a:path>
              </a:pathLst>
            </a:custGeom>
            <a:blipFill>
              <a:blip r:embed="rId3"/>
              <a:stretch>
                <a:fillRect t="-12400" b="-261420"/>
              </a:stretch>
            </a:blipFill>
          </p:spPr>
          <p:txBody>
            <a:bodyPr/>
            <a:lstStyle/>
            <a:p>
              <a:endParaRPr lang="en-US"/>
            </a:p>
          </p:txBody>
        </p:sp>
        <p:grpSp>
          <p:nvGrpSpPr>
            <p:cNvPr id="16" name="Group 16"/>
            <p:cNvGrpSpPr/>
            <p:nvPr/>
          </p:nvGrpSpPr>
          <p:grpSpPr>
            <a:xfrm>
              <a:off x="7955271" y="-192881"/>
              <a:ext cx="26731220" cy="6794149"/>
              <a:chOff x="0" y="-38100"/>
              <a:chExt cx="5280241" cy="1342054"/>
            </a:xfrm>
          </p:grpSpPr>
          <p:sp>
            <p:nvSpPr>
              <p:cNvPr id="17" name="Freeform 17"/>
              <p:cNvSpPr/>
              <p:nvPr/>
            </p:nvSpPr>
            <p:spPr>
              <a:xfrm>
                <a:off x="177394" y="550745"/>
                <a:ext cx="4816593" cy="753209"/>
              </a:xfrm>
              <a:custGeom>
                <a:avLst/>
                <a:gdLst/>
                <a:ahLst/>
                <a:cxnLst/>
                <a:rect l="l" t="t" r="r" b="b"/>
                <a:pathLst>
                  <a:path w="5280241" h="1178009">
                    <a:moveTo>
                      <a:pt x="0" y="0"/>
                    </a:moveTo>
                    <a:lnTo>
                      <a:pt x="5280241" y="0"/>
                    </a:lnTo>
                    <a:lnTo>
                      <a:pt x="5280241" y="1178009"/>
                    </a:lnTo>
                    <a:lnTo>
                      <a:pt x="0" y="1178009"/>
                    </a:lnTo>
                    <a:close/>
                  </a:path>
                </a:pathLst>
              </a:custGeom>
              <a:solidFill>
                <a:srgbClr val="202322">
                  <a:alpha val="86667"/>
                </a:srgbClr>
              </a:solidFill>
            </p:spPr>
            <p:txBody>
              <a:bodyPr/>
              <a:lstStyle/>
              <a:p>
                <a:endParaRPr lang="en-US"/>
              </a:p>
            </p:txBody>
          </p:sp>
          <p:sp>
            <p:nvSpPr>
              <p:cNvPr id="18" name="TextBox 18"/>
              <p:cNvSpPr txBox="1"/>
              <p:nvPr/>
            </p:nvSpPr>
            <p:spPr>
              <a:xfrm>
                <a:off x="0" y="-38100"/>
                <a:ext cx="5280241" cy="1216109"/>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0" y="14667742"/>
              <a:ext cx="29624059" cy="2052657"/>
              <a:chOff x="0" y="-38100"/>
              <a:chExt cx="5851666" cy="405462"/>
            </a:xfrm>
          </p:grpSpPr>
          <p:sp>
            <p:nvSpPr>
              <p:cNvPr id="20" name="Freeform 20"/>
              <p:cNvSpPr/>
              <p:nvPr/>
            </p:nvSpPr>
            <p:spPr>
              <a:xfrm>
                <a:off x="1716573" y="183417"/>
                <a:ext cx="4135093" cy="183945"/>
              </a:xfrm>
              <a:custGeom>
                <a:avLst/>
                <a:gdLst/>
                <a:ahLst/>
                <a:cxnLst/>
                <a:rect l="l" t="t" r="r" b="b"/>
                <a:pathLst>
                  <a:path w="4135093" h="183945">
                    <a:moveTo>
                      <a:pt x="0" y="0"/>
                    </a:moveTo>
                    <a:lnTo>
                      <a:pt x="4135093" y="0"/>
                    </a:lnTo>
                    <a:lnTo>
                      <a:pt x="4135093" y="183945"/>
                    </a:lnTo>
                    <a:lnTo>
                      <a:pt x="0" y="183945"/>
                    </a:lnTo>
                    <a:close/>
                  </a:path>
                </a:pathLst>
              </a:custGeom>
              <a:solidFill>
                <a:srgbClr val="858186"/>
              </a:solidFill>
            </p:spPr>
            <p:txBody>
              <a:bodyPr/>
              <a:lstStyle/>
              <a:p>
                <a:endParaRPr lang="en-US"/>
              </a:p>
            </p:txBody>
          </p:sp>
          <p:sp>
            <p:nvSpPr>
              <p:cNvPr id="21" name="TextBox 21"/>
              <p:cNvSpPr txBox="1"/>
              <p:nvPr/>
            </p:nvSpPr>
            <p:spPr>
              <a:xfrm>
                <a:off x="0" y="-38100"/>
                <a:ext cx="4135093" cy="222045"/>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10093676" y="7088889"/>
              <a:ext cx="21530030" cy="713782"/>
            </a:xfrm>
            <a:prstGeom prst="rect">
              <a:avLst/>
            </a:prstGeom>
          </p:spPr>
          <p:txBody>
            <a:bodyPr lIns="0" tIns="0" rIns="0" bIns="0" rtlCol="0" anchor="t">
              <a:spAutoFit/>
            </a:bodyPr>
            <a:lstStyle/>
            <a:p>
              <a:pPr algn="l">
                <a:lnSpc>
                  <a:spcPts val="4180"/>
                </a:lnSpc>
              </a:pPr>
              <a:r>
                <a:rPr lang="en-US" sz="3699">
                  <a:solidFill>
                    <a:srgbClr val="FFFFFF"/>
                  </a:solidFill>
                  <a:latin typeface="Montserrat"/>
                  <a:ea typeface="Montserrat"/>
                  <a:cs typeface="Montserrat"/>
                  <a:sym typeface="Montserrat"/>
                </a:rPr>
                <a:t>Communication defines how people perceive your competence</a:t>
              </a:r>
            </a:p>
          </p:txBody>
        </p:sp>
        <p:sp>
          <p:nvSpPr>
            <p:cNvPr id="23" name="TextBox 23"/>
            <p:cNvSpPr txBox="1"/>
            <p:nvPr/>
          </p:nvSpPr>
          <p:spPr>
            <a:xfrm>
              <a:off x="9967636" y="9061184"/>
              <a:ext cx="22032108" cy="713782"/>
            </a:xfrm>
            <a:prstGeom prst="rect">
              <a:avLst/>
            </a:prstGeom>
          </p:spPr>
          <p:txBody>
            <a:bodyPr lIns="0" tIns="0" rIns="0" bIns="0" rtlCol="0" anchor="t">
              <a:spAutoFit/>
            </a:bodyPr>
            <a:lstStyle/>
            <a:p>
              <a:pPr algn="l">
                <a:lnSpc>
                  <a:spcPts val="4180"/>
                </a:lnSpc>
              </a:pPr>
              <a:r>
                <a:rPr lang="en-US" sz="3699">
                  <a:solidFill>
                    <a:srgbClr val="FFFFFF"/>
                  </a:solidFill>
                  <a:latin typeface="Montserrat"/>
                  <a:ea typeface="Montserrat"/>
                  <a:cs typeface="Montserrat"/>
                  <a:sym typeface="Montserrat"/>
                </a:rPr>
                <a:t>Poor communication leads to errors, delays, and misunderstandings</a:t>
              </a:r>
            </a:p>
          </p:txBody>
        </p:sp>
        <p:sp>
          <p:nvSpPr>
            <p:cNvPr id="24" name="TextBox 24"/>
            <p:cNvSpPr txBox="1"/>
            <p:nvPr/>
          </p:nvSpPr>
          <p:spPr>
            <a:xfrm>
              <a:off x="10218675" y="10605872"/>
              <a:ext cx="22269131" cy="1412282"/>
            </a:xfrm>
            <a:prstGeom prst="rect">
              <a:avLst/>
            </a:prstGeom>
          </p:spPr>
          <p:txBody>
            <a:bodyPr lIns="0" tIns="0" rIns="0" bIns="0" rtlCol="0" anchor="t">
              <a:spAutoFit/>
            </a:bodyPr>
            <a:lstStyle/>
            <a:p>
              <a:pPr algn="l">
                <a:lnSpc>
                  <a:spcPts val="4180"/>
                </a:lnSpc>
              </a:pPr>
              <a:r>
                <a:rPr lang="en-US" sz="3699">
                  <a:solidFill>
                    <a:srgbClr val="FFFFFF"/>
                  </a:solidFill>
                  <a:latin typeface="Montserrat"/>
                  <a:ea typeface="Montserrat"/>
                  <a:cs typeface="Montserrat"/>
                  <a:sym typeface="Montserrat"/>
                </a:rPr>
                <a:t>Strong communication builds trust with researchers, managers, donors, partners</a:t>
              </a:r>
            </a:p>
          </p:txBody>
        </p:sp>
        <p:sp>
          <p:nvSpPr>
            <p:cNvPr id="25" name="TextBox 25"/>
            <p:cNvSpPr txBox="1"/>
            <p:nvPr/>
          </p:nvSpPr>
          <p:spPr>
            <a:xfrm>
              <a:off x="10029276" y="12501558"/>
              <a:ext cx="22032108" cy="1412282"/>
            </a:xfrm>
            <a:prstGeom prst="rect">
              <a:avLst/>
            </a:prstGeom>
          </p:spPr>
          <p:txBody>
            <a:bodyPr lIns="0" tIns="0" rIns="0" bIns="0" rtlCol="0" anchor="t">
              <a:spAutoFit/>
            </a:bodyPr>
            <a:lstStyle/>
            <a:p>
              <a:pPr algn="l">
                <a:lnSpc>
                  <a:spcPts val="4180"/>
                </a:lnSpc>
              </a:pPr>
              <a:r>
                <a:rPr lang="en-US" sz="3699">
                  <a:solidFill>
                    <a:srgbClr val="FFFFFF"/>
                  </a:solidFill>
                  <a:latin typeface="Montserrat"/>
                  <a:ea typeface="Montserrat"/>
                  <a:cs typeface="Montserrat"/>
                  <a:sym typeface="Montserrat"/>
                </a:rPr>
                <a:t>Admin staff are “information hubs” — everything passes through them</a:t>
              </a:r>
            </a:p>
          </p:txBody>
        </p:sp>
        <p:grpSp>
          <p:nvGrpSpPr>
            <p:cNvPr id="26" name="Group 26"/>
            <p:cNvGrpSpPr/>
            <p:nvPr/>
          </p:nvGrpSpPr>
          <p:grpSpPr>
            <a:xfrm>
              <a:off x="12151063" y="14667742"/>
              <a:ext cx="29716753" cy="2052657"/>
              <a:chOff x="-1734883" y="-38100"/>
              <a:chExt cx="5869976" cy="405462"/>
            </a:xfrm>
          </p:grpSpPr>
          <p:sp>
            <p:nvSpPr>
              <p:cNvPr id="27" name="Freeform 27"/>
              <p:cNvSpPr/>
              <p:nvPr/>
            </p:nvSpPr>
            <p:spPr>
              <a:xfrm>
                <a:off x="-1734883" y="183417"/>
                <a:ext cx="4135093" cy="183945"/>
              </a:xfrm>
              <a:custGeom>
                <a:avLst/>
                <a:gdLst/>
                <a:ahLst/>
                <a:cxnLst/>
                <a:rect l="l" t="t" r="r" b="b"/>
                <a:pathLst>
                  <a:path w="4135093" h="183945">
                    <a:moveTo>
                      <a:pt x="0" y="0"/>
                    </a:moveTo>
                    <a:lnTo>
                      <a:pt x="4135093" y="0"/>
                    </a:lnTo>
                    <a:lnTo>
                      <a:pt x="4135093" y="183945"/>
                    </a:lnTo>
                    <a:lnTo>
                      <a:pt x="0" y="183945"/>
                    </a:lnTo>
                    <a:close/>
                  </a:path>
                </a:pathLst>
              </a:custGeom>
              <a:solidFill>
                <a:srgbClr val="202322"/>
              </a:solidFill>
            </p:spPr>
            <p:txBody>
              <a:bodyPr/>
              <a:lstStyle/>
              <a:p>
                <a:endParaRPr lang="en-US"/>
              </a:p>
            </p:txBody>
          </p:sp>
          <p:sp>
            <p:nvSpPr>
              <p:cNvPr id="28" name="TextBox 28"/>
              <p:cNvSpPr txBox="1"/>
              <p:nvPr/>
            </p:nvSpPr>
            <p:spPr>
              <a:xfrm>
                <a:off x="0" y="-38100"/>
                <a:ext cx="4135093" cy="222045"/>
              </a:xfrm>
              <a:prstGeom prst="rect">
                <a:avLst/>
              </a:prstGeom>
            </p:spPr>
            <p:txBody>
              <a:bodyPr lIns="50800" tIns="50800" rIns="50800" bIns="50800" rtlCol="0" anchor="ctr"/>
              <a:lstStyle/>
              <a:p>
                <a:pPr algn="ctr">
                  <a:lnSpc>
                    <a:spcPts val="2659"/>
                  </a:lnSpc>
                </a:pPr>
                <a:endParaRPr/>
              </a:p>
            </p:txBody>
          </p:sp>
        </p:grpSp>
        <p:sp>
          <p:nvSpPr>
            <p:cNvPr id="29" name="TextBox 29"/>
            <p:cNvSpPr txBox="1"/>
            <p:nvPr/>
          </p:nvSpPr>
          <p:spPr>
            <a:xfrm>
              <a:off x="10405313" y="4154793"/>
              <a:ext cx="21156751" cy="1280608"/>
            </a:xfrm>
            <a:prstGeom prst="rect">
              <a:avLst/>
            </a:prstGeom>
          </p:spPr>
          <p:txBody>
            <a:bodyPr lIns="0" tIns="0" rIns="0" bIns="0" rtlCol="0" anchor="t">
              <a:spAutoFit/>
            </a:bodyPr>
            <a:lstStyle/>
            <a:p>
              <a:pPr>
                <a:lnSpc>
                  <a:spcPts val="8820"/>
                </a:lnSpc>
              </a:pPr>
              <a:r>
                <a:rPr lang="en-US" sz="3600" b="1" dirty="0">
                  <a:solidFill>
                    <a:srgbClr val="FFFFFF"/>
                  </a:solidFill>
                  <a:latin typeface="Montserrat Bold"/>
                  <a:ea typeface="Montserrat Bold"/>
                  <a:cs typeface="Montserrat Bold"/>
                  <a:sym typeface="Montserrat Bold"/>
                </a:rPr>
                <a:t>WHY COMMUNICATION MATTERS IN OFFICE ADMINISTRATION</a:t>
              </a:r>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grpSp>
        <p:nvGrpSpPr>
          <p:cNvPr id="2" name="Group 2"/>
          <p:cNvGrpSpPr/>
          <p:nvPr/>
        </p:nvGrpSpPr>
        <p:grpSpPr>
          <a:xfrm>
            <a:off x="10558419" y="1605624"/>
            <a:ext cx="5743165" cy="7075752"/>
            <a:chOff x="0" y="0"/>
            <a:chExt cx="1512603" cy="1863573"/>
          </a:xfrm>
        </p:grpSpPr>
        <p:sp>
          <p:nvSpPr>
            <p:cNvPr id="3" name="Freeform 3"/>
            <p:cNvSpPr/>
            <p:nvPr/>
          </p:nvSpPr>
          <p:spPr>
            <a:xfrm>
              <a:off x="0" y="0"/>
              <a:ext cx="1512603" cy="1863572"/>
            </a:xfrm>
            <a:custGeom>
              <a:avLst/>
              <a:gdLst/>
              <a:ahLst/>
              <a:cxnLst/>
              <a:rect l="l" t="t" r="r" b="b"/>
              <a:pathLst>
                <a:path w="1512603" h="1863572">
                  <a:moveTo>
                    <a:pt x="0" y="0"/>
                  </a:moveTo>
                  <a:lnTo>
                    <a:pt x="1512603" y="0"/>
                  </a:lnTo>
                  <a:lnTo>
                    <a:pt x="1512603" y="1863572"/>
                  </a:lnTo>
                  <a:lnTo>
                    <a:pt x="0" y="1863572"/>
                  </a:lnTo>
                  <a:close/>
                </a:path>
              </a:pathLst>
            </a:custGeom>
            <a:solidFill>
              <a:srgbClr val="EFEFEF"/>
            </a:solidFill>
          </p:spPr>
          <p:txBody>
            <a:bodyPr/>
            <a:lstStyle/>
            <a:p>
              <a:endParaRPr lang="en-US"/>
            </a:p>
          </p:txBody>
        </p:sp>
        <p:sp>
          <p:nvSpPr>
            <p:cNvPr id="4" name="TextBox 4"/>
            <p:cNvSpPr txBox="1"/>
            <p:nvPr/>
          </p:nvSpPr>
          <p:spPr>
            <a:xfrm>
              <a:off x="0" y="-38100"/>
              <a:ext cx="1512603" cy="190167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787584" y="4092942"/>
            <a:ext cx="7770835" cy="4588434"/>
            <a:chOff x="0" y="0"/>
            <a:chExt cx="2046640" cy="1208477"/>
          </a:xfrm>
        </p:grpSpPr>
        <p:sp>
          <p:nvSpPr>
            <p:cNvPr id="6" name="Freeform 6"/>
            <p:cNvSpPr/>
            <p:nvPr/>
          </p:nvSpPr>
          <p:spPr>
            <a:xfrm>
              <a:off x="0" y="0"/>
              <a:ext cx="2046640" cy="1208477"/>
            </a:xfrm>
            <a:custGeom>
              <a:avLst/>
              <a:gdLst/>
              <a:ahLst/>
              <a:cxnLst/>
              <a:rect l="l" t="t" r="r" b="b"/>
              <a:pathLst>
                <a:path w="2046640" h="1208477">
                  <a:moveTo>
                    <a:pt x="0" y="0"/>
                  </a:moveTo>
                  <a:lnTo>
                    <a:pt x="2046640" y="0"/>
                  </a:lnTo>
                  <a:lnTo>
                    <a:pt x="2046640" y="1208477"/>
                  </a:lnTo>
                  <a:lnTo>
                    <a:pt x="0" y="1208477"/>
                  </a:lnTo>
                  <a:close/>
                </a:path>
              </a:pathLst>
            </a:custGeom>
            <a:solidFill>
              <a:srgbClr val="000000"/>
            </a:solidFill>
          </p:spPr>
          <p:txBody>
            <a:bodyPr/>
            <a:lstStyle/>
            <a:p>
              <a:endParaRPr lang="en-US"/>
            </a:p>
          </p:txBody>
        </p:sp>
        <p:sp>
          <p:nvSpPr>
            <p:cNvPr id="7" name="TextBox 7"/>
            <p:cNvSpPr txBox="1"/>
            <p:nvPr/>
          </p:nvSpPr>
          <p:spPr>
            <a:xfrm>
              <a:off x="0" y="-38100"/>
              <a:ext cx="2046640" cy="1246577"/>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8516584" y="-436211"/>
            <a:ext cx="4083671" cy="4083671"/>
          </a:xfrm>
          <a:custGeom>
            <a:avLst/>
            <a:gdLst/>
            <a:ahLst/>
            <a:cxnLst/>
            <a:rect l="l" t="t" r="r" b="b"/>
            <a:pathLst>
              <a:path w="4083671" h="4083671">
                <a:moveTo>
                  <a:pt x="0" y="0"/>
                </a:moveTo>
                <a:lnTo>
                  <a:pt x="4083671" y="0"/>
                </a:lnTo>
                <a:lnTo>
                  <a:pt x="4083671" y="4083670"/>
                </a:lnTo>
                <a:lnTo>
                  <a:pt x="0" y="40836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a:off x="745749" y="6639541"/>
            <a:ext cx="4083671" cy="4083671"/>
          </a:xfrm>
          <a:custGeom>
            <a:avLst/>
            <a:gdLst/>
            <a:ahLst/>
            <a:cxnLst/>
            <a:rect l="l" t="t" r="r" b="b"/>
            <a:pathLst>
              <a:path w="4083671" h="4083671">
                <a:moveTo>
                  <a:pt x="0" y="0"/>
                </a:moveTo>
                <a:lnTo>
                  <a:pt x="4083670" y="0"/>
                </a:lnTo>
                <a:lnTo>
                  <a:pt x="4083670" y="4083670"/>
                </a:lnTo>
                <a:lnTo>
                  <a:pt x="0" y="40836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0" name="Freeform 10"/>
          <p:cNvSpPr/>
          <p:nvPr/>
        </p:nvSpPr>
        <p:spPr>
          <a:xfrm>
            <a:off x="14259749" y="6639541"/>
            <a:ext cx="4083671" cy="4083671"/>
          </a:xfrm>
          <a:custGeom>
            <a:avLst/>
            <a:gdLst/>
            <a:ahLst/>
            <a:cxnLst/>
            <a:rect l="l" t="t" r="r" b="b"/>
            <a:pathLst>
              <a:path w="4083671" h="4083671">
                <a:moveTo>
                  <a:pt x="0" y="0"/>
                </a:moveTo>
                <a:lnTo>
                  <a:pt x="4083670" y="0"/>
                </a:lnTo>
                <a:lnTo>
                  <a:pt x="4083670" y="4083670"/>
                </a:lnTo>
                <a:lnTo>
                  <a:pt x="0" y="40836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1" name="TextBox 11"/>
          <p:cNvSpPr txBox="1"/>
          <p:nvPr/>
        </p:nvSpPr>
        <p:spPr>
          <a:xfrm>
            <a:off x="2529862" y="1486050"/>
            <a:ext cx="6995546" cy="2606892"/>
          </a:xfrm>
          <a:prstGeom prst="rect">
            <a:avLst/>
          </a:prstGeom>
        </p:spPr>
        <p:txBody>
          <a:bodyPr lIns="0" tIns="0" rIns="0" bIns="0" rtlCol="0" anchor="t">
            <a:spAutoFit/>
          </a:bodyPr>
          <a:lstStyle/>
          <a:p>
            <a:pPr algn="l">
              <a:lnSpc>
                <a:spcPts val="6694"/>
              </a:lnSpc>
            </a:pPr>
            <a:r>
              <a:rPr lang="en-US" sz="7121" b="1" spc="-420">
                <a:solidFill>
                  <a:srgbClr val="000000"/>
                </a:solidFill>
                <a:latin typeface="Montserrat Bold"/>
                <a:ea typeface="Montserrat Bold"/>
                <a:cs typeface="Montserrat Bold"/>
                <a:sym typeface="Montserrat Bold"/>
              </a:rPr>
              <a:t>Who Are Your Stakeholders at IITA?</a:t>
            </a:r>
          </a:p>
        </p:txBody>
      </p:sp>
      <p:sp>
        <p:nvSpPr>
          <p:cNvPr id="12" name="TextBox 12"/>
          <p:cNvSpPr txBox="1"/>
          <p:nvPr/>
        </p:nvSpPr>
        <p:spPr>
          <a:xfrm>
            <a:off x="3403988" y="4611127"/>
            <a:ext cx="6538027" cy="3447289"/>
          </a:xfrm>
          <a:prstGeom prst="rect">
            <a:avLst/>
          </a:prstGeom>
        </p:spPr>
        <p:txBody>
          <a:bodyPr lIns="0" tIns="0" rIns="0" bIns="0" rtlCol="0" anchor="t">
            <a:spAutoFit/>
          </a:bodyPr>
          <a:lstStyle/>
          <a:p>
            <a:pPr algn="l">
              <a:lnSpc>
                <a:spcPts val="4610"/>
              </a:lnSpc>
            </a:pPr>
            <a:r>
              <a:rPr lang="en-US" sz="2899" b="1">
                <a:solidFill>
                  <a:srgbClr val="EFEFEF"/>
                </a:solidFill>
                <a:latin typeface="Montserrat Bold"/>
                <a:ea typeface="Montserrat Bold"/>
                <a:cs typeface="Montserrat Bold"/>
                <a:sym typeface="Montserrat Bold"/>
              </a:rPr>
              <a:t>Internal Stakeholders</a:t>
            </a:r>
          </a:p>
          <a:p>
            <a:pPr marL="626104" lvl="1" indent="-313052" algn="l">
              <a:lnSpc>
                <a:spcPts val="4610"/>
              </a:lnSpc>
              <a:buFont typeface="Arial"/>
              <a:buChar char="•"/>
            </a:pPr>
            <a:r>
              <a:rPr lang="en-US" sz="2899">
                <a:solidFill>
                  <a:srgbClr val="EFEFEF"/>
                </a:solidFill>
                <a:latin typeface="Montserrat"/>
                <a:ea typeface="Montserrat"/>
                <a:cs typeface="Montserrat"/>
                <a:sym typeface="Montserrat"/>
              </a:rPr>
              <a:t>Researchers &amp; scientists</a:t>
            </a:r>
          </a:p>
          <a:p>
            <a:pPr marL="626104" lvl="1" indent="-313052" algn="l">
              <a:lnSpc>
                <a:spcPts val="4610"/>
              </a:lnSpc>
              <a:buFont typeface="Arial"/>
              <a:buChar char="•"/>
            </a:pPr>
            <a:r>
              <a:rPr lang="en-US" sz="2899">
                <a:solidFill>
                  <a:srgbClr val="EFEFEF"/>
                </a:solidFill>
                <a:latin typeface="Montserrat"/>
                <a:ea typeface="Montserrat"/>
                <a:cs typeface="Montserrat"/>
                <a:sym typeface="Montserrat"/>
              </a:rPr>
              <a:t>Station managers &amp; unit heads</a:t>
            </a:r>
          </a:p>
          <a:p>
            <a:pPr marL="626104" lvl="1" indent="-313052" algn="l">
              <a:lnSpc>
                <a:spcPts val="4610"/>
              </a:lnSpc>
              <a:buFont typeface="Arial"/>
              <a:buChar char="•"/>
            </a:pPr>
            <a:r>
              <a:rPr lang="en-US" sz="2899">
                <a:solidFill>
                  <a:srgbClr val="EFEFEF"/>
                </a:solidFill>
                <a:latin typeface="Montserrat"/>
                <a:ea typeface="Montserrat"/>
                <a:cs typeface="Montserrat"/>
                <a:sym typeface="Montserrat"/>
              </a:rPr>
              <a:t>Procurement, HR, Finance</a:t>
            </a:r>
          </a:p>
          <a:p>
            <a:pPr marL="626104" lvl="1" indent="-313052" algn="l">
              <a:lnSpc>
                <a:spcPts val="4610"/>
              </a:lnSpc>
              <a:buFont typeface="Arial"/>
              <a:buChar char="•"/>
            </a:pPr>
            <a:r>
              <a:rPr lang="en-US" sz="2899">
                <a:solidFill>
                  <a:srgbClr val="EFEFEF"/>
                </a:solidFill>
                <a:latin typeface="Montserrat"/>
                <a:ea typeface="Montserrat"/>
                <a:cs typeface="Montserrat"/>
                <a:sym typeface="Montserrat"/>
              </a:rPr>
              <a:t>ICT, Security, Admin</a:t>
            </a:r>
          </a:p>
          <a:p>
            <a:pPr marL="626104" lvl="1" indent="-313052" algn="l">
              <a:lnSpc>
                <a:spcPts val="4610"/>
              </a:lnSpc>
              <a:buFont typeface="Arial"/>
              <a:buChar char="•"/>
            </a:pPr>
            <a:r>
              <a:rPr lang="en-US" sz="2899">
                <a:solidFill>
                  <a:srgbClr val="EFEFEF"/>
                </a:solidFill>
                <a:latin typeface="Montserrat"/>
                <a:ea typeface="Montserrat"/>
                <a:cs typeface="Montserrat"/>
                <a:sym typeface="Montserrat"/>
              </a:rPr>
              <a:t>Interns &amp; junior staff</a:t>
            </a:r>
          </a:p>
        </p:txBody>
      </p:sp>
      <p:sp>
        <p:nvSpPr>
          <p:cNvPr id="13" name="TextBox 13"/>
          <p:cNvSpPr txBox="1"/>
          <p:nvPr/>
        </p:nvSpPr>
        <p:spPr>
          <a:xfrm>
            <a:off x="11053952" y="3082904"/>
            <a:ext cx="4752099" cy="3556636"/>
          </a:xfrm>
          <a:prstGeom prst="rect">
            <a:avLst/>
          </a:prstGeom>
        </p:spPr>
        <p:txBody>
          <a:bodyPr lIns="0" tIns="0" rIns="0" bIns="0" rtlCol="0" anchor="t">
            <a:spAutoFit/>
          </a:bodyPr>
          <a:lstStyle/>
          <a:p>
            <a:pPr algn="l">
              <a:lnSpc>
                <a:spcPts val="4769"/>
              </a:lnSpc>
            </a:pPr>
            <a:r>
              <a:rPr lang="en-US" sz="2999" b="1">
                <a:solidFill>
                  <a:srgbClr val="000000"/>
                </a:solidFill>
                <a:latin typeface="Montserrat Bold"/>
                <a:ea typeface="Montserrat Bold"/>
                <a:cs typeface="Montserrat Bold"/>
                <a:sym typeface="Montserrat Bold"/>
              </a:rPr>
              <a:t>External Stakeholders</a:t>
            </a:r>
          </a:p>
          <a:p>
            <a:pPr marL="647694" lvl="1" indent="-323847" algn="l">
              <a:lnSpc>
                <a:spcPts val="4769"/>
              </a:lnSpc>
              <a:buFont typeface="Arial"/>
              <a:buChar char="•"/>
            </a:pPr>
            <a:r>
              <a:rPr lang="en-US" sz="2999">
                <a:solidFill>
                  <a:srgbClr val="000000"/>
                </a:solidFill>
                <a:latin typeface="Montserrat"/>
                <a:ea typeface="Montserrat"/>
                <a:cs typeface="Montserrat"/>
                <a:sym typeface="Montserrat"/>
              </a:rPr>
              <a:t>Donors</a:t>
            </a:r>
          </a:p>
          <a:p>
            <a:pPr marL="647694" lvl="1" indent="-323847" algn="l">
              <a:lnSpc>
                <a:spcPts val="4769"/>
              </a:lnSpc>
              <a:buFont typeface="Arial"/>
              <a:buChar char="•"/>
            </a:pPr>
            <a:r>
              <a:rPr lang="en-US" sz="2999">
                <a:solidFill>
                  <a:srgbClr val="000000"/>
                </a:solidFill>
                <a:latin typeface="Montserrat"/>
                <a:ea typeface="Montserrat"/>
                <a:cs typeface="Montserrat"/>
                <a:sym typeface="Montserrat"/>
              </a:rPr>
              <a:t>Vendors/suppliers</a:t>
            </a:r>
          </a:p>
          <a:p>
            <a:pPr marL="647694" lvl="1" indent="-323847" algn="l">
              <a:lnSpc>
                <a:spcPts val="4769"/>
              </a:lnSpc>
              <a:buFont typeface="Arial"/>
              <a:buChar char="•"/>
            </a:pPr>
            <a:r>
              <a:rPr lang="en-US" sz="2999">
                <a:solidFill>
                  <a:srgbClr val="000000"/>
                </a:solidFill>
                <a:latin typeface="Montserrat"/>
                <a:ea typeface="Montserrat"/>
                <a:cs typeface="Montserrat"/>
                <a:sym typeface="Montserrat"/>
              </a:rPr>
              <a:t>Government officials</a:t>
            </a:r>
          </a:p>
          <a:p>
            <a:pPr marL="647694" lvl="1" indent="-323847" algn="l">
              <a:lnSpc>
                <a:spcPts val="4769"/>
              </a:lnSpc>
              <a:buFont typeface="Arial"/>
              <a:buChar char="•"/>
            </a:pPr>
            <a:r>
              <a:rPr lang="en-US" sz="2999">
                <a:solidFill>
                  <a:srgbClr val="000000"/>
                </a:solidFill>
                <a:latin typeface="Montserrat"/>
                <a:ea typeface="Montserrat"/>
                <a:cs typeface="Montserrat"/>
                <a:sym typeface="Montserrat"/>
              </a:rPr>
              <a:t>Training participants</a:t>
            </a:r>
          </a:p>
          <a:p>
            <a:pPr marL="647694" lvl="1" indent="-323847" algn="l">
              <a:lnSpc>
                <a:spcPts val="4769"/>
              </a:lnSpc>
              <a:buFont typeface="Arial"/>
              <a:buChar char="•"/>
            </a:pPr>
            <a:r>
              <a:rPr lang="en-US" sz="2999">
                <a:solidFill>
                  <a:srgbClr val="000000"/>
                </a:solidFill>
                <a:latin typeface="Montserrat"/>
                <a:ea typeface="Montserrat"/>
                <a:cs typeface="Montserrat"/>
                <a:sym typeface="Montserrat"/>
              </a:rPr>
              <a:t>Visitors &amp; partners</a:t>
            </a:r>
          </a:p>
        </p:txBody>
      </p:sp>
      <p:sp>
        <p:nvSpPr>
          <p:cNvPr id="14" name="TextBox 14"/>
          <p:cNvSpPr txBox="1"/>
          <p:nvPr/>
        </p:nvSpPr>
        <p:spPr>
          <a:xfrm>
            <a:off x="3090507" y="9071901"/>
            <a:ext cx="12934950" cy="514268"/>
          </a:xfrm>
          <a:prstGeom prst="rect">
            <a:avLst/>
          </a:prstGeom>
        </p:spPr>
        <p:txBody>
          <a:bodyPr lIns="0" tIns="0" rIns="0" bIns="0" rtlCol="0" anchor="t">
            <a:spAutoFit/>
          </a:bodyPr>
          <a:lstStyle/>
          <a:p>
            <a:pPr algn="ctr">
              <a:lnSpc>
                <a:spcPts val="4204"/>
              </a:lnSpc>
              <a:spcBef>
                <a:spcPct val="0"/>
              </a:spcBef>
            </a:pPr>
            <a:r>
              <a:rPr lang="en-US" sz="3003" b="1">
                <a:solidFill>
                  <a:srgbClr val="000000"/>
                </a:solidFill>
                <a:latin typeface="Montserrat Bold"/>
                <a:ea typeface="Montserrat Bold"/>
                <a:cs typeface="Montserrat Bold"/>
                <a:sym typeface="Montserrat Bold"/>
              </a:rPr>
              <a:t>Every stakeholder requires a different communication approach.</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grpSp>
        <p:nvGrpSpPr>
          <p:cNvPr id="2" name="Group 2"/>
          <p:cNvGrpSpPr/>
          <p:nvPr/>
        </p:nvGrpSpPr>
        <p:grpSpPr>
          <a:xfrm>
            <a:off x="1284532" y="666908"/>
            <a:ext cx="15718935" cy="8913561"/>
            <a:chOff x="0" y="104775"/>
            <a:chExt cx="20958580" cy="11884748"/>
          </a:xfrm>
        </p:grpSpPr>
        <p:sp>
          <p:nvSpPr>
            <p:cNvPr id="3" name="TextBox 3"/>
            <p:cNvSpPr txBox="1"/>
            <p:nvPr/>
          </p:nvSpPr>
          <p:spPr>
            <a:xfrm>
              <a:off x="0" y="104775"/>
              <a:ext cx="20958580" cy="1069553"/>
            </a:xfrm>
            <a:prstGeom prst="rect">
              <a:avLst/>
            </a:prstGeom>
          </p:spPr>
          <p:txBody>
            <a:bodyPr lIns="0" tIns="0" rIns="0" bIns="0" rtlCol="0" anchor="t">
              <a:spAutoFit/>
            </a:bodyPr>
            <a:lstStyle/>
            <a:p>
              <a:pPr algn="ctr">
                <a:lnSpc>
                  <a:spcPts val="5800"/>
                </a:lnSpc>
              </a:pPr>
              <a:r>
                <a:rPr lang="en-US" sz="5800" spc="-319">
                  <a:solidFill>
                    <a:srgbClr val="0B0A0A"/>
                  </a:solidFill>
                  <a:latin typeface="Montserrat"/>
                  <a:ea typeface="Montserrat"/>
                  <a:cs typeface="Montserrat"/>
                  <a:sym typeface="Montserrat"/>
                </a:rPr>
                <a:t>Characteristics of Professional Communication</a:t>
              </a:r>
            </a:p>
          </p:txBody>
        </p:sp>
        <p:grpSp>
          <p:nvGrpSpPr>
            <p:cNvPr id="4" name="Group 4"/>
            <p:cNvGrpSpPr/>
            <p:nvPr/>
          </p:nvGrpSpPr>
          <p:grpSpPr>
            <a:xfrm>
              <a:off x="597949" y="9149188"/>
              <a:ext cx="9461563" cy="2840335"/>
              <a:chOff x="0" y="0"/>
              <a:chExt cx="1949914" cy="585359"/>
            </a:xfrm>
          </p:grpSpPr>
          <p:sp>
            <p:nvSpPr>
              <p:cNvPr id="5" name="Freeform 5"/>
              <p:cNvSpPr/>
              <p:nvPr/>
            </p:nvSpPr>
            <p:spPr>
              <a:xfrm>
                <a:off x="0" y="0"/>
                <a:ext cx="1949914" cy="585359"/>
              </a:xfrm>
              <a:custGeom>
                <a:avLst/>
                <a:gdLst/>
                <a:ahLst/>
                <a:cxnLst/>
                <a:rect l="l" t="t" r="r" b="b"/>
                <a:pathLst>
                  <a:path w="1949914" h="585359">
                    <a:moveTo>
                      <a:pt x="55641" y="0"/>
                    </a:moveTo>
                    <a:lnTo>
                      <a:pt x="1894273" y="0"/>
                    </a:lnTo>
                    <a:cubicBezTo>
                      <a:pt x="1925003" y="0"/>
                      <a:pt x="1949914" y="24911"/>
                      <a:pt x="1949914" y="55641"/>
                    </a:cubicBezTo>
                    <a:lnTo>
                      <a:pt x="1949914" y="529718"/>
                    </a:lnTo>
                    <a:cubicBezTo>
                      <a:pt x="1949914" y="560447"/>
                      <a:pt x="1925003" y="585359"/>
                      <a:pt x="1894273" y="585359"/>
                    </a:cubicBezTo>
                    <a:lnTo>
                      <a:pt x="55641" y="585359"/>
                    </a:lnTo>
                    <a:cubicBezTo>
                      <a:pt x="24911" y="585359"/>
                      <a:pt x="0" y="560447"/>
                      <a:pt x="0" y="529718"/>
                    </a:cubicBezTo>
                    <a:lnTo>
                      <a:pt x="0" y="55641"/>
                    </a:lnTo>
                    <a:cubicBezTo>
                      <a:pt x="0" y="24911"/>
                      <a:pt x="24911" y="0"/>
                      <a:pt x="55641" y="0"/>
                    </a:cubicBezTo>
                    <a:close/>
                  </a:path>
                </a:pathLst>
              </a:custGeom>
              <a:solidFill>
                <a:srgbClr val="060B37"/>
              </a:solidFill>
            </p:spPr>
            <p:txBody>
              <a:bodyPr/>
              <a:lstStyle/>
              <a:p>
                <a:endParaRPr lang="en-US"/>
              </a:p>
            </p:txBody>
          </p:sp>
          <p:sp>
            <p:nvSpPr>
              <p:cNvPr id="6" name="TextBox 6"/>
              <p:cNvSpPr txBox="1"/>
              <p:nvPr/>
            </p:nvSpPr>
            <p:spPr>
              <a:xfrm>
                <a:off x="0" y="-38100"/>
                <a:ext cx="1949914" cy="623459"/>
              </a:xfrm>
              <a:prstGeom prst="rect">
                <a:avLst/>
              </a:prstGeom>
            </p:spPr>
            <p:txBody>
              <a:bodyPr lIns="50800" tIns="50800" rIns="50800" bIns="50800" rtlCol="0" anchor="ctr"/>
              <a:lstStyle/>
              <a:p>
                <a:pPr algn="ctr">
                  <a:lnSpc>
                    <a:spcPts val="3360"/>
                  </a:lnSpc>
                </a:pPr>
                <a:endParaRPr/>
              </a:p>
            </p:txBody>
          </p:sp>
        </p:grpSp>
        <p:grpSp>
          <p:nvGrpSpPr>
            <p:cNvPr id="7" name="Group 7"/>
            <p:cNvGrpSpPr/>
            <p:nvPr/>
          </p:nvGrpSpPr>
          <p:grpSpPr>
            <a:xfrm>
              <a:off x="10899068" y="9149188"/>
              <a:ext cx="9461563" cy="2840335"/>
              <a:chOff x="0" y="0"/>
              <a:chExt cx="1949914" cy="585359"/>
            </a:xfrm>
          </p:grpSpPr>
          <p:sp>
            <p:nvSpPr>
              <p:cNvPr id="8" name="Freeform 8"/>
              <p:cNvSpPr/>
              <p:nvPr/>
            </p:nvSpPr>
            <p:spPr>
              <a:xfrm>
                <a:off x="0" y="0"/>
                <a:ext cx="1949914" cy="585359"/>
              </a:xfrm>
              <a:custGeom>
                <a:avLst/>
                <a:gdLst/>
                <a:ahLst/>
                <a:cxnLst/>
                <a:rect l="l" t="t" r="r" b="b"/>
                <a:pathLst>
                  <a:path w="1949914" h="585359">
                    <a:moveTo>
                      <a:pt x="55641" y="0"/>
                    </a:moveTo>
                    <a:lnTo>
                      <a:pt x="1894273" y="0"/>
                    </a:lnTo>
                    <a:cubicBezTo>
                      <a:pt x="1925003" y="0"/>
                      <a:pt x="1949914" y="24911"/>
                      <a:pt x="1949914" y="55641"/>
                    </a:cubicBezTo>
                    <a:lnTo>
                      <a:pt x="1949914" y="529718"/>
                    </a:lnTo>
                    <a:cubicBezTo>
                      <a:pt x="1949914" y="560447"/>
                      <a:pt x="1925003" y="585359"/>
                      <a:pt x="1894273" y="585359"/>
                    </a:cubicBezTo>
                    <a:lnTo>
                      <a:pt x="55641" y="585359"/>
                    </a:lnTo>
                    <a:cubicBezTo>
                      <a:pt x="24911" y="585359"/>
                      <a:pt x="0" y="560447"/>
                      <a:pt x="0" y="529718"/>
                    </a:cubicBezTo>
                    <a:lnTo>
                      <a:pt x="0" y="55641"/>
                    </a:lnTo>
                    <a:cubicBezTo>
                      <a:pt x="0" y="24911"/>
                      <a:pt x="24911" y="0"/>
                      <a:pt x="55641" y="0"/>
                    </a:cubicBezTo>
                    <a:close/>
                  </a:path>
                </a:pathLst>
              </a:custGeom>
              <a:solidFill>
                <a:srgbClr val="060B37"/>
              </a:solidFill>
            </p:spPr>
            <p:txBody>
              <a:bodyPr/>
              <a:lstStyle/>
              <a:p>
                <a:endParaRPr lang="en-US"/>
              </a:p>
            </p:txBody>
          </p:sp>
          <p:sp>
            <p:nvSpPr>
              <p:cNvPr id="9" name="TextBox 9"/>
              <p:cNvSpPr txBox="1"/>
              <p:nvPr/>
            </p:nvSpPr>
            <p:spPr>
              <a:xfrm>
                <a:off x="0" y="-38100"/>
                <a:ext cx="1949914" cy="623459"/>
              </a:xfrm>
              <a:prstGeom prst="rect">
                <a:avLst/>
              </a:prstGeom>
            </p:spPr>
            <p:txBody>
              <a:bodyPr lIns="50800" tIns="50800" rIns="50800" bIns="50800" rtlCol="0" anchor="ctr"/>
              <a:lstStyle/>
              <a:p>
                <a:pPr algn="ctr">
                  <a:lnSpc>
                    <a:spcPts val="3360"/>
                  </a:lnSpc>
                </a:pPr>
                <a:endParaRPr/>
              </a:p>
            </p:txBody>
          </p:sp>
        </p:grpSp>
        <p:grpSp>
          <p:nvGrpSpPr>
            <p:cNvPr id="10" name="Group 10"/>
            <p:cNvGrpSpPr/>
            <p:nvPr/>
          </p:nvGrpSpPr>
          <p:grpSpPr>
            <a:xfrm>
              <a:off x="597949" y="5922905"/>
              <a:ext cx="9461563" cy="2840335"/>
              <a:chOff x="0" y="0"/>
              <a:chExt cx="1949914" cy="585359"/>
            </a:xfrm>
          </p:grpSpPr>
          <p:sp>
            <p:nvSpPr>
              <p:cNvPr id="11" name="Freeform 11"/>
              <p:cNvSpPr/>
              <p:nvPr/>
            </p:nvSpPr>
            <p:spPr>
              <a:xfrm>
                <a:off x="0" y="0"/>
                <a:ext cx="1949914" cy="585359"/>
              </a:xfrm>
              <a:custGeom>
                <a:avLst/>
                <a:gdLst/>
                <a:ahLst/>
                <a:cxnLst/>
                <a:rect l="l" t="t" r="r" b="b"/>
                <a:pathLst>
                  <a:path w="1949914" h="585359">
                    <a:moveTo>
                      <a:pt x="55641" y="0"/>
                    </a:moveTo>
                    <a:lnTo>
                      <a:pt x="1894273" y="0"/>
                    </a:lnTo>
                    <a:cubicBezTo>
                      <a:pt x="1925003" y="0"/>
                      <a:pt x="1949914" y="24911"/>
                      <a:pt x="1949914" y="55641"/>
                    </a:cubicBezTo>
                    <a:lnTo>
                      <a:pt x="1949914" y="529718"/>
                    </a:lnTo>
                    <a:cubicBezTo>
                      <a:pt x="1949914" y="560447"/>
                      <a:pt x="1925003" y="585359"/>
                      <a:pt x="1894273" y="585359"/>
                    </a:cubicBezTo>
                    <a:lnTo>
                      <a:pt x="55641" y="585359"/>
                    </a:lnTo>
                    <a:cubicBezTo>
                      <a:pt x="24911" y="585359"/>
                      <a:pt x="0" y="560447"/>
                      <a:pt x="0" y="529718"/>
                    </a:cubicBezTo>
                    <a:lnTo>
                      <a:pt x="0" y="55641"/>
                    </a:lnTo>
                    <a:cubicBezTo>
                      <a:pt x="0" y="24911"/>
                      <a:pt x="24911" y="0"/>
                      <a:pt x="55641" y="0"/>
                    </a:cubicBezTo>
                    <a:close/>
                  </a:path>
                </a:pathLst>
              </a:custGeom>
              <a:solidFill>
                <a:srgbClr val="060B37"/>
              </a:solidFill>
            </p:spPr>
            <p:txBody>
              <a:bodyPr/>
              <a:lstStyle/>
              <a:p>
                <a:endParaRPr lang="en-US"/>
              </a:p>
            </p:txBody>
          </p:sp>
          <p:sp>
            <p:nvSpPr>
              <p:cNvPr id="12" name="TextBox 12"/>
              <p:cNvSpPr txBox="1"/>
              <p:nvPr/>
            </p:nvSpPr>
            <p:spPr>
              <a:xfrm>
                <a:off x="0" y="-38100"/>
                <a:ext cx="1949914" cy="623459"/>
              </a:xfrm>
              <a:prstGeom prst="rect">
                <a:avLst/>
              </a:prstGeom>
            </p:spPr>
            <p:txBody>
              <a:bodyPr lIns="50800" tIns="50800" rIns="50800" bIns="50800" rtlCol="0" anchor="ctr"/>
              <a:lstStyle/>
              <a:p>
                <a:pPr algn="ctr">
                  <a:lnSpc>
                    <a:spcPts val="3360"/>
                  </a:lnSpc>
                </a:pPr>
                <a:endParaRPr/>
              </a:p>
            </p:txBody>
          </p:sp>
        </p:grpSp>
        <p:grpSp>
          <p:nvGrpSpPr>
            <p:cNvPr id="13" name="Group 13"/>
            <p:cNvGrpSpPr/>
            <p:nvPr/>
          </p:nvGrpSpPr>
          <p:grpSpPr>
            <a:xfrm>
              <a:off x="10899068" y="5922905"/>
              <a:ext cx="9461563" cy="2840335"/>
              <a:chOff x="0" y="0"/>
              <a:chExt cx="1949914" cy="585359"/>
            </a:xfrm>
          </p:grpSpPr>
          <p:sp>
            <p:nvSpPr>
              <p:cNvPr id="14" name="Freeform 14"/>
              <p:cNvSpPr/>
              <p:nvPr/>
            </p:nvSpPr>
            <p:spPr>
              <a:xfrm>
                <a:off x="0" y="0"/>
                <a:ext cx="1949914" cy="585359"/>
              </a:xfrm>
              <a:custGeom>
                <a:avLst/>
                <a:gdLst/>
                <a:ahLst/>
                <a:cxnLst/>
                <a:rect l="l" t="t" r="r" b="b"/>
                <a:pathLst>
                  <a:path w="1949914" h="585359">
                    <a:moveTo>
                      <a:pt x="55641" y="0"/>
                    </a:moveTo>
                    <a:lnTo>
                      <a:pt x="1894273" y="0"/>
                    </a:lnTo>
                    <a:cubicBezTo>
                      <a:pt x="1925003" y="0"/>
                      <a:pt x="1949914" y="24911"/>
                      <a:pt x="1949914" y="55641"/>
                    </a:cubicBezTo>
                    <a:lnTo>
                      <a:pt x="1949914" y="529718"/>
                    </a:lnTo>
                    <a:cubicBezTo>
                      <a:pt x="1949914" y="560447"/>
                      <a:pt x="1925003" y="585359"/>
                      <a:pt x="1894273" y="585359"/>
                    </a:cubicBezTo>
                    <a:lnTo>
                      <a:pt x="55641" y="585359"/>
                    </a:lnTo>
                    <a:cubicBezTo>
                      <a:pt x="24911" y="585359"/>
                      <a:pt x="0" y="560447"/>
                      <a:pt x="0" y="529718"/>
                    </a:cubicBezTo>
                    <a:lnTo>
                      <a:pt x="0" y="55641"/>
                    </a:lnTo>
                    <a:cubicBezTo>
                      <a:pt x="0" y="24911"/>
                      <a:pt x="24911" y="0"/>
                      <a:pt x="55641" y="0"/>
                    </a:cubicBezTo>
                    <a:close/>
                  </a:path>
                </a:pathLst>
              </a:custGeom>
              <a:solidFill>
                <a:srgbClr val="060B37"/>
              </a:solidFill>
            </p:spPr>
            <p:txBody>
              <a:bodyPr/>
              <a:lstStyle/>
              <a:p>
                <a:endParaRPr lang="en-US"/>
              </a:p>
            </p:txBody>
          </p:sp>
          <p:sp>
            <p:nvSpPr>
              <p:cNvPr id="15" name="TextBox 15"/>
              <p:cNvSpPr txBox="1"/>
              <p:nvPr/>
            </p:nvSpPr>
            <p:spPr>
              <a:xfrm>
                <a:off x="0" y="-38100"/>
                <a:ext cx="1949914" cy="623459"/>
              </a:xfrm>
              <a:prstGeom prst="rect">
                <a:avLst/>
              </a:prstGeom>
            </p:spPr>
            <p:txBody>
              <a:bodyPr lIns="50800" tIns="50800" rIns="50800" bIns="50800" rtlCol="0" anchor="ctr"/>
              <a:lstStyle/>
              <a:p>
                <a:pPr algn="ctr">
                  <a:lnSpc>
                    <a:spcPts val="3360"/>
                  </a:lnSpc>
                </a:pPr>
                <a:endParaRPr/>
              </a:p>
            </p:txBody>
          </p:sp>
        </p:grpSp>
        <p:sp>
          <p:nvSpPr>
            <p:cNvPr id="16" name="TextBox 16"/>
            <p:cNvSpPr txBox="1"/>
            <p:nvPr/>
          </p:nvSpPr>
          <p:spPr>
            <a:xfrm>
              <a:off x="3164042" y="10234427"/>
              <a:ext cx="6492729" cy="1076762"/>
            </a:xfrm>
            <a:prstGeom prst="rect">
              <a:avLst/>
            </a:prstGeom>
          </p:spPr>
          <p:txBody>
            <a:bodyPr lIns="0" tIns="0" rIns="0" bIns="0" rtlCol="0" anchor="t">
              <a:spAutoFit/>
            </a:bodyPr>
            <a:lstStyle/>
            <a:p>
              <a:pPr algn="l">
                <a:lnSpc>
                  <a:spcPts val="3279"/>
                </a:lnSpc>
              </a:pPr>
              <a:r>
                <a:rPr lang="en-US" sz="2342">
                  <a:solidFill>
                    <a:srgbClr val="FFFFFF"/>
                  </a:solidFill>
                  <a:latin typeface="Montserrat"/>
                  <a:ea typeface="Montserrat"/>
                  <a:cs typeface="Montserrat"/>
                  <a:sym typeface="Montserrat"/>
                </a:rPr>
                <a:t>Your message is accurate, error-free, and factually reliable.</a:t>
              </a:r>
            </a:p>
          </p:txBody>
        </p:sp>
        <p:sp>
          <p:nvSpPr>
            <p:cNvPr id="17" name="TextBox 17"/>
            <p:cNvSpPr txBox="1"/>
            <p:nvPr/>
          </p:nvSpPr>
          <p:spPr>
            <a:xfrm>
              <a:off x="13465163" y="10234427"/>
              <a:ext cx="6895471" cy="1378839"/>
            </a:xfrm>
            <a:prstGeom prst="rect">
              <a:avLst/>
            </a:prstGeom>
          </p:spPr>
          <p:txBody>
            <a:bodyPr lIns="0" tIns="0" rIns="0" bIns="0" rtlCol="0" anchor="t">
              <a:spAutoFit/>
            </a:bodyPr>
            <a:lstStyle/>
            <a:p>
              <a:r>
                <a:rPr lang="en-US" sz="2240" dirty="0">
                  <a:solidFill>
                    <a:schemeClr val="bg1"/>
                  </a:solidFill>
                  <a:latin typeface="Montserrat" panose="00000500000000000000" pitchFamily="2" charset="0"/>
                </a:rPr>
                <a:t>You adapt your message to the receiver’s needs, background, and perspective.</a:t>
              </a:r>
            </a:p>
          </p:txBody>
        </p:sp>
        <p:sp>
          <p:nvSpPr>
            <p:cNvPr id="18" name="TextBox 18"/>
            <p:cNvSpPr txBox="1"/>
            <p:nvPr/>
          </p:nvSpPr>
          <p:spPr>
            <a:xfrm>
              <a:off x="3164042" y="7008144"/>
              <a:ext cx="6492729" cy="1553497"/>
            </a:xfrm>
            <a:prstGeom prst="rect">
              <a:avLst/>
            </a:prstGeom>
          </p:spPr>
          <p:txBody>
            <a:bodyPr lIns="0" tIns="0" rIns="0" bIns="0" rtlCol="0" anchor="t">
              <a:spAutoFit/>
            </a:bodyPr>
            <a:lstStyle/>
            <a:p>
              <a:pPr algn="l">
                <a:lnSpc>
                  <a:spcPts val="3130"/>
                </a:lnSpc>
              </a:pPr>
              <a:r>
                <a:rPr lang="en-US" sz="2236">
                  <a:solidFill>
                    <a:srgbClr val="FFFFFF"/>
                  </a:solidFill>
                  <a:latin typeface="Montserrat"/>
                  <a:ea typeface="Montserrat"/>
                  <a:cs typeface="Montserrat"/>
                  <a:sym typeface="Montserrat"/>
                </a:rPr>
                <a:t>Your tone is respectful, professional, and considerate of the recipient.</a:t>
              </a:r>
            </a:p>
          </p:txBody>
        </p:sp>
        <p:sp>
          <p:nvSpPr>
            <p:cNvPr id="19" name="TextBox 19"/>
            <p:cNvSpPr txBox="1"/>
            <p:nvPr/>
          </p:nvSpPr>
          <p:spPr>
            <a:xfrm>
              <a:off x="13465162" y="7008144"/>
              <a:ext cx="6895470" cy="1553497"/>
            </a:xfrm>
            <a:prstGeom prst="rect">
              <a:avLst/>
            </a:prstGeom>
          </p:spPr>
          <p:txBody>
            <a:bodyPr lIns="0" tIns="0" rIns="0" bIns="0" rtlCol="0" anchor="t">
              <a:spAutoFit/>
            </a:bodyPr>
            <a:lstStyle/>
            <a:p>
              <a:pPr algn="l">
                <a:lnSpc>
                  <a:spcPts val="3130"/>
                </a:lnSpc>
              </a:pPr>
              <a:r>
                <a:rPr lang="en-US" sz="2236">
                  <a:solidFill>
                    <a:srgbClr val="FFFFFF"/>
                  </a:solidFill>
                  <a:latin typeface="Montserrat"/>
                  <a:ea typeface="Montserrat"/>
                  <a:cs typeface="Montserrat"/>
                  <a:sym typeface="Montserrat"/>
                </a:rPr>
                <a:t>You provide all the information needed for the recipient to take action or make a decision.</a:t>
              </a:r>
            </a:p>
          </p:txBody>
        </p:sp>
        <p:sp>
          <p:nvSpPr>
            <p:cNvPr id="20" name="TextBox 20"/>
            <p:cNvSpPr txBox="1"/>
            <p:nvPr/>
          </p:nvSpPr>
          <p:spPr>
            <a:xfrm>
              <a:off x="3164042" y="9513263"/>
              <a:ext cx="5191695" cy="67046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Correct</a:t>
              </a:r>
            </a:p>
          </p:txBody>
        </p:sp>
        <p:sp>
          <p:nvSpPr>
            <p:cNvPr id="21" name="TextBox 21"/>
            <p:cNvSpPr txBox="1"/>
            <p:nvPr/>
          </p:nvSpPr>
          <p:spPr>
            <a:xfrm>
              <a:off x="13465163" y="9513263"/>
              <a:ext cx="5191695" cy="693865"/>
            </a:xfrm>
            <a:prstGeom prst="rect">
              <a:avLst/>
            </a:prstGeom>
          </p:spPr>
          <p:txBody>
            <a:bodyPr lIns="0" tIns="0" rIns="0" bIns="0" rtlCol="0" anchor="t">
              <a:spAutoFit/>
            </a:bodyPr>
            <a:lstStyle/>
            <a:p>
              <a:pPr>
                <a:lnSpc>
                  <a:spcPts val="4263"/>
                </a:lnSpc>
                <a:spcBef>
                  <a:spcPct val="0"/>
                </a:spcBef>
              </a:pPr>
              <a:r>
                <a:rPr lang="en-US" sz="3050" b="1" dirty="0">
                  <a:solidFill>
                    <a:schemeClr val="bg1"/>
                  </a:solidFill>
                  <a:latin typeface="Montserrat" panose="00000500000000000000" pitchFamily="2" charset="0"/>
                </a:rPr>
                <a:t>Considerate</a:t>
              </a:r>
              <a:endParaRPr lang="en-US" sz="3050" b="1" dirty="0">
                <a:solidFill>
                  <a:schemeClr val="bg1"/>
                </a:solidFill>
                <a:latin typeface="Montserrat" panose="00000500000000000000" pitchFamily="2" charset="0"/>
                <a:ea typeface="Montserrat Bold"/>
                <a:cs typeface="Montserrat Bold"/>
                <a:sym typeface="Montserrat Bold"/>
              </a:endParaRPr>
            </a:p>
          </p:txBody>
        </p:sp>
        <p:sp>
          <p:nvSpPr>
            <p:cNvPr id="22" name="TextBox 22"/>
            <p:cNvSpPr txBox="1"/>
            <p:nvPr/>
          </p:nvSpPr>
          <p:spPr>
            <a:xfrm>
              <a:off x="3164042" y="6286981"/>
              <a:ext cx="5191695" cy="67046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Courteous</a:t>
              </a:r>
            </a:p>
          </p:txBody>
        </p:sp>
        <p:sp>
          <p:nvSpPr>
            <p:cNvPr id="23" name="TextBox 23"/>
            <p:cNvSpPr txBox="1"/>
            <p:nvPr/>
          </p:nvSpPr>
          <p:spPr>
            <a:xfrm>
              <a:off x="13465162" y="6286981"/>
              <a:ext cx="5191695" cy="670467"/>
            </a:xfrm>
            <a:prstGeom prst="rect">
              <a:avLst/>
            </a:prstGeom>
          </p:spPr>
          <p:txBody>
            <a:bodyPr lIns="0" tIns="0" rIns="0" bIns="0" rtlCol="0" anchor="t">
              <a:spAutoFit/>
            </a:bodyPr>
            <a:lstStyle/>
            <a:p>
              <a:pPr algn="l">
                <a:lnSpc>
                  <a:spcPts val="4263"/>
                </a:lnSpc>
                <a:spcBef>
                  <a:spcPct val="0"/>
                </a:spcBef>
              </a:pPr>
              <a:r>
                <a:rPr lang="en-US" sz="3045" b="1" dirty="0">
                  <a:solidFill>
                    <a:srgbClr val="FFFFFF"/>
                  </a:solidFill>
                  <a:latin typeface="Montserrat Bold"/>
                  <a:ea typeface="Montserrat Bold"/>
                  <a:cs typeface="Montserrat Bold"/>
                  <a:sym typeface="Montserrat Bold"/>
                </a:rPr>
                <a:t>Complete</a:t>
              </a:r>
            </a:p>
          </p:txBody>
        </p:sp>
        <p:sp>
          <p:nvSpPr>
            <p:cNvPr id="24" name="Freeform 24"/>
            <p:cNvSpPr/>
            <p:nvPr/>
          </p:nvSpPr>
          <p:spPr>
            <a:xfrm>
              <a:off x="1399483" y="9951123"/>
              <a:ext cx="1236465" cy="1236465"/>
            </a:xfrm>
            <a:custGeom>
              <a:avLst/>
              <a:gdLst/>
              <a:ahLst/>
              <a:cxnLst/>
              <a:rect l="l" t="t" r="r" b="b"/>
              <a:pathLst>
                <a:path w="1236465" h="1236465">
                  <a:moveTo>
                    <a:pt x="0" y="0"/>
                  </a:moveTo>
                  <a:lnTo>
                    <a:pt x="1236465" y="0"/>
                  </a:lnTo>
                  <a:lnTo>
                    <a:pt x="1236465" y="1236465"/>
                  </a:lnTo>
                  <a:lnTo>
                    <a:pt x="0" y="12364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5" name="Freeform 25"/>
            <p:cNvSpPr/>
            <p:nvPr/>
          </p:nvSpPr>
          <p:spPr>
            <a:xfrm>
              <a:off x="11700603" y="9951123"/>
              <a:ext cx="1236465" cy="1236465"/>
            </a:xfrm>
            <a:custGeom>
              <a:avLst/>
              <a:gdLst/>
              <a:ahLst/>
              <a:cxnLst/>
              <a:rect l="l" t="t" r="r" b="b"/>
              <a:pathLst>
                <a:path w="1236465" h="1236465">
                  <a:moveTo>
                    <a:pt x="0" y="0"/>
                  </a:moveTo>
                  <a:lnTo>
                    <a:pt x="1236465" y="0"/>
                  </a:lnTo>
                  <a:lnTo>
                    <a:pt x="1236465" y="1236465"/>
                  </a:lnTo>
                  <a:lnTo>
                    <a:pt x="0" y="12364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6" name="Freeform 26"/>
            <p:cNvSpPr/>
            <p:nvPr/>
          </p:nvSpPr>
          <p:spPr>
            <a:xfrm>
              <a:off x="1399483" y="6724840"/>
              <a:ext cx="1236465" cy="1236465"/>
            </a:xfrm>
            <a:custGeom>
              <a:avLst/>
              <a:gdLst/>
              <a:ahLst/>
              <a:cxnLst/>
              <a:rect l="l" t="t" r="r" b="b"/>
              <a:pathLst>
                <a:path w="1236465" h="1236465">
                  <a:moveTo>
                    <a:pt x="0" y="0"/>
                  </a:moveTo>
                  <a:lnTo>
                    <a:pt x="1236465" y="0"/>
                  </a:lnTo>
                  <a:lnTo>
                    <a:pt x="1236465" y="1236466"/>
                  </a:lnTo>
                  <a:lnTo>
                    <a:pt x="0" y="12364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7" name="Freeform 27"/>
            <p:cNvSpPr/>
            <p:nvPr/>
          </p:nvSpPr>
          <p:spPr>
            <a:xfrm>
              <a:off x="11700603" y="6724840"/>
              <a:ext cx="1236465" cy="1236465"/>
            </a:xfrm>
            <a:custGeom>
              <a:avLst/>
              <a:gdLst/>
              <a:ahLst/>
              <a:cxnLst/>
              <a:rect l="l" t="t" r="r" b="b"/>
              <a:pathLst>
                <a:path w="1236465" h="1236465">
                  <a:moveTo>
                    <a:pt x="0" y="0"/>
                  </a:moveTo>
                  <a:lnTo>
                    <a:pt x="1236465" y="0"/>
                  </a:lnTo>
                  <a:lnTo>
                    <a:pt x="1236465" y="1236466"/>
                  </a:lnTo>
                  <a:lnTo>
                    <a:pt x="0" y="12364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28" name="Group 28"/>
            <p:cNvGrpSpPr/>
            <p:nvPr/>
          </p:nvGrpSpPr>
          <p:grpSpPr>
            <a:xfrm>
              <a:off x="597949" y="2693044"/>
              <a:ext cx="9461563" cy="2840335"/>
              <a:chOff x="0" y="0"/>
              <a:chExt cx="1949914" cy="585359"/>
            </a:xfrm>
          </p:grpSpPr>
          <p:sp>
            <p:nvSpPr>
              <p:cNvPr id="29" name="Freeform 29"/>
              <p:cNvSpPr/>
              <p:nvPr/>
            </p:nvSpPr>
            <p:spPr>
              <a:xfrm>
                <a:off x="0" y="0"/>
                <a:ext cx="1949914" cy="585359"/>
              </a:xfrm>
              <a:custGeom>
                <a:avLst/>
                <a:gdLst/>
                <a:ahLst/>
                <a:cxnLst/>
                <a:rect l="l" t="t" r="r" b="b"/>
                <a:pathLst>
                  <a:path w="1949914" h="585359">
                    <a:moveTo>
                      <a:pt x="55641" y="0"/>
                    </a:moveTo>
                    <a:lnTo>
                      <a:pt x="1894273" y="0"/>
                    </a:lnTo>
                    <a:cubicBezTo>
                      <a:pt x="1925003" y="0"/>
                      <a:pt x="1949914" y="24911"/>
                      <a:pt x="1949914" y="55641"/>
                    </a:cubicBezTo>
                    <a:lnTo>
                      <a:pt x="1949914" y="529718"/>
                    </a:lnTo>
                    <a:cubicBezTo>
                      <a:pt x="1949914" y="560447"/>
                      <a:pt x="1925003" y="585359"/>
                      <a:pt x="1894273" y="585359"/>
                    </a:cubicBezTo>
                    <a:lnTo>
                      <a:pt x="55641" y="585359"/>
                    </a:lnTo>
                    <a:cubicBezTo>
                      <a:pt x="24911" y="585359"/>
                      <a:pt x="0" y="560447"/>
                      <a:pt x="0" y="529718"/>
                    </a:cubicBezTo>
                    <a:lnTo>
                      <a:pt x="0" y="55641"/>
                    </a:lnTo>
                    <a:cubicBezTo>
                      <a:pt x="0" y="24911"/>
                      <a:pt x="24911" y="0"/>
                      <a:pt x="55641" y="0"/>
                    </a:cubicBezTo>
                    <a:close/>
                  </a:path>
                </a:pathLst>
              </a:custGeom>
              <a:solidFill>
                <a:srgbClr val="060B37"/>
              </a:solidFill>
            </p:spPr>
            <p:txBody>
              <a:bodyPr/>
              <a:lstStyle/>
              <a:p>
                <a:endParaRPr lang="en-US"/>
              </a:p>
            </p:txBody>
          </p:sp>
          <p:sp>
            <p:nvSpPr>
              <p:cNvPr id="30" name="TextBox 30"/>
              <p:cNvSpPr txBox="1"/>
              <p:nvPr/>
            </p:nvSpPr>
            <p:spPr>
              <a:xfrm>
                <a:off x="0" y="-38100"/>
                <a:ext cx="1949914" cy="623459"/>
              </a:xfrm>
              <a:prstGeom prst="rect">
                <a:avLst/>
              </a:prstGeom>
            </p:spPr>
            <p:txBody>
              <a:bodyPr lIns="50800" tIns="50800" rIns="50800" bIns="50800" rtlCol="0" anchor="ctr"/>
              <a:lstStyle/>
              <a:p>
                <a:pPr algn="ctr">
                  <a:lnSpc>
                    <a:spcPts val="3360"/>
                  </a:lnSpc>
                </a:pPr>
                <a:endParaRPr/>
              </a:p>
            </p:txBody>
          </p:sp>
        </p:grpSp>
        <p:grpSp>
          <p:nvGrpSpPr>
            <p:cNvPr id="31" name="Group 31"/>
            <p:cNvGrpSpPr/>
            <p:nvPr/>
          </p:nvGrpSpPr>
          <p:grpSpPr>
            <a:xfrm>
              <a:off x="10899068" y="2693044"/>
              <a:ext cx="9461563" cy="2840335"/>
              <a:chOff x="0" y="0"/>
              <a:chExt cx="1949914" cy="585359"/>
            </a:xfrm>
          </p:grpSpPr>
          <p:sp>
            <p:nvSpPr>
              <p:cNvPr id="32" name="Freeform 32"/>
              <p:cNvSpPr/>
              <p:nvPr/>
            </p:nvSpPr>
            <p:spPr>
              <a:xfrm>
                <a:off x="0" y="0"/>
                <a:ext cx="1949914" cy="585359"/>
              </a:xfrm>
              <a:custGeom>
                <a:avLst/>
                <a:gdLst/>
                <a:ahLst/>
                <a:cxnLst/>
                <a:rect l="l" t="t" r="r" b="b"/>
                <a:pathLst>
                  <a:path w="1949914" h="585359">
                    <a:moveTo>
                      <a:pt x="55641" y="0"/>
                    </a:moveTo>
                    <a:lnTo>
                      <a:pt x="1894273" y="0"/>
                    </a:lnTo>
                    <a:cubicBezTo>
                      <a:pt x="1925003" y="0"/>
                      <a:pt x="1949914" y="24911"/>
                      <a:pt x="1949914" y="55641"/>
                    </a:cubicBezTo>
                    <a:lnTo>
                      <a:pt x="1949914" y="529718"/>
                    </a:lnTo>
                    <a:cubicBezTo>
                      <a:pt x="1949914" y="560447"/>
                      <a:pt x="1925003" y="585359"/>
                      <a:pt x="1894273" y="585359"/>
                    </a:cubicBezTo>
                    <a:lnTo>
                      <a:pt x="55641" y="585359"/>
                    </a:lnTo>
                    <a:cubicBezTo>
                      <a:pt x="24911" y="585359"/>
                      <a:pt x="0" y="560447"/>
                      <a:pt x="0" y="529718"/>
                    </a:cubicBezTo>
                    <a:lnTo>
                      <a:pt x="0" y="55641"/>
                    </a:lnTo>
                    <a:cubicBezTo>
                      <a:pt x="0" y="24911"/>
                      <a:pt x="24911" y="0"/>
                      <a:pt x="55641" y="0"/>
                    </a:cubicBezTo>
                    <a:close/>
                  </a:path>
                </a:pathLst>
              </a:custGeom>
              <a:solidFill>
                <a:srgbClr val="060B37"/>
              </a:solidFill>
            </p:spPr>
            <p:txBody>
              <a:bodyPr/>
              <a:lstStyle/>
              <a:p>
                <a:endParaRPr lang="en-US"/>
              </a:p>
            </p:txBody>
          </p:sp>
          <p:sp>
            <p:nvSpPr>
              <p:cNvPr id="33" name="TextBox 33"/>
              <p:cNvSpPr txBox="1"/>
              <p:nvPr/>
            </p:nvSpPr>
            <p:spPr>
              <a:xfrm>
                <a:off x="0" y="-38100"/>
                <a:ext cx="1949914" cy="623459"/>
              </a:xfrm>
              <a:prstGeom prst="rect">
                <a:avLst/>
              </a:prstGeom>
            </p:spPr>
            <p:txBody>
              <a:bodyPr lIns="50800" tIns="50800" rIns="50800" bIns="50800" rtlCol="0" anchor="ctr"/>
              <a:lstStyle/>
              <a:p>
                <a:pPr algn="ctr">
                  <a:lnSpc>
                    <a:spcPts val="3360"/>
                  </a:lnSpc>
                </a:pPr>
                <a:endParaRPr/>
              </a:p>
            </p:txBody>
          </p:sp>
        </p:grpSp>
        <p:sp>
          <p:nvSpPr>
            <p:cNvPr id="34" name="TextBox 34"/>
            <p:cNvSpPr txBox="1"/>
            <p:nvPr/>
          </p:nvSpPr>
          <p:spPr>
            <a:xfrm>
              <a:off x="3164042" y="3787808"/>
              <a:ext cx="6492729" cy="1466469"/>
            </a:xfrm>
            <a:prstGeom prst="rect">
              <a:avLst/>
            </a:prstGeom>
          </p:spPr>
          <p:txBody>
            <a:bodyPr lIns="0" tIns="0" rIns="0" bIns="0" rtlCol="0" anchor="t">
              <a:spAutoFit/>
            </a:bodyPr>
            <a:lstStyle/>
            <a:p>
              <a:pPr algn="l">
                <a:lnSpc>
                  <a:spcPts val="2981"/>
                </a:lnSpc>
              </a:pPr>
              <a:r>
                <a:rPr lang="en-US" sz="2129">
                  <a:solidFill>
                    <a:srgbClr val="FFFFFF"/>
                  </a:solidFill>
                  <a:latin typeface="Montserrat"/>
                  <a:ea typeface="Montserrat"/>
                  <a:cs typeface="Montserrat"/>
                  <a:sym typeface="Montserrat"/>
                </a:rPr>
                <a:t>Your message is easy to understand, with no ambiguity or confusion.</a:t>
              </a:r>
            </a:p>
          </p:txBody>
        </p:sp>
        <p:sp>
          <p:nvSpPr>
            <p:cNvPr id="35" name="TextBox 35"/>
            <p:cNvSpPr txBox="1"/>
            <p:nvPr/>
          </p:nvSpPr>
          <p:spPr>
            <a:xfrm>
              <a:off x="13465162" y="3778283"/>
              <a:ext cx="6895470" cy="1553497"/>
            </a:xfrm>
            <a:prstGeom prst="rect">
              <a:avLst/>
            </a:prstGeom>
          </p:spPr>
          <p:txBody>
            <a:bodyPr lIns="0" tIns="0" rIns="0" bIns="0" rtlCol="0" anchor="t">
              <a:spAutoFit/>
            </a:bodyPr>
            <a:lstStyle/>
            <a:p>
              <a:pPr algn="l">
                <a:lnSpc>
                  <a:spcPts val="3130"/>
                </a:lnSpc>
              </a:pPr>
              <a:r>
                <a:rPr lang="en-US" sz="2236" dirty="0">
                  <a:solidFill>
                    <a:srgbClr val="FFFFFF"/>
                  </a:solidFill>
                  <a:latin typeface="Montserrat"/>
                  <a:ea typeface="Montserrat"/>
                  <a:cs typeface="Montserrat"/>
                  <a:sym typeface="Montserrat"/>
                </a:rPr>
                <a:t>You say only what is necessary, using as few words as possible without losing meaning.</a:t>
              </a:r>
            </a:p>
          </p:txBody>
        </p:sp>
        <p:sp>
          <p:nvSpPr>
            <p:cNvPr id="36" name="TextBox 36"/>
            <p:cNvSpPr txBox="1"/>
            <p:nvPr/>
          </p:nvSpPr>
          <p:spPr>
            <a:xfrm>
              <a:off x="3164042" y="3057120"/>
              <a:ext cx="5191695" cy="67046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Clear</a:t>
              </a:r>
            </a:p>
          </p:txBody>
        </p:sp>
        <p:sp>
          <p:nvSpPr>
            <p:cNvPr id="37" name="TextBox 37"/>
            <p:cNvSpPr txBox="1"/>
            <p:nvPr/>
          </p:nvSpPr>
          <p:spPr>
            <a:xfrm>
              <a:off x="13465162" y="3057120"/>
              <a:ext cx="5191695" cy="67046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Concise</a:t>
              </a:r>
            </a:p>
          </p:txBody>
        </p:sp>
        <p:sp>
          <p:nvSpPr>
            <p:cNvPr id="38" name="Freeform 38"/>
            <p:cNvSpPr/>
            <p:nvPr/>
          </p:nvSpPr>
          <p:spPr>
            <a:xfrm>
              <a:off x="1399483" y="3494979"/>
              <a:ext cx="1236465" cy="1236465"/>
            </a:xfrm>
            <a:custGeom>
              <a:avLst/>
              <a:gdLst/>
              <a:ahLst/>
              <a:cxnLst/>
              <a:rect l="l" t="t" r="r" b="b"/>
              <a:pathLst>
                <a:path w="1236465" h="1236465">
                  <a:moveTo>
                    <a:pt x="0" y="0"/>
                  </a:moveTo>
                  <a:lnTo>
                    <a:pt x="1236465" y="0"/>
                  </a:lnTo>
                  <a:lnTo>
                    <a:pt x="1236465" y="1236466"/>
                  </a:lnTo>
                  <a:lnTo>
                    <a:pt x="0" y="12364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9" name="Freeform 39"/>
            <p:cNvSpPr/>
            <p:nvPr/>
          </p:nvSpPr>
          <p:spPr>
            <a:xfrm>
              <a:off x="11700603" y="3494979"/>
              <a:ext cx="1236465" cy="1236465"/>
            </a:xfrm>
            <a:custGeom>
              <a:avLst/>
              <a:gdLst/>
              <a:ahLst/>
              <a:cxnLst/>
              <a:rect l="l" t="t" r="r" b="b"/>
              <a:pathLst>
                <a:path w="1236465" h="1236465">
                  <a:moveTo>
                    <a:pt x="0" y="0"/>
                  </a:moveTo>
                  <a:lnTo>
                    <a:pt x="1236465" y="0"/>
                  </a:lnTo>
                  <a:lnTo>
                    <a:pt x="1236465" y="1236466"/>
                  </a:lnTo>
                  <a:lnTo>
                    <a:pt x="0" y="12364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0" name="TextBox 40"/>
            <p:cNvSpPr txBox="1"/>
            <p:nvPr/>
          </p:nvSpPr>
          <p:spPr>
            <a:xfrm>
              <a:off x="358355" y="1284586"/>
              <a:ext cx="20002276" cy="761747"/>
            </a:xfrm>
            <a:prstGeom prst="rect">
              <a:avLst/>
            </a:prstGeom>
          </p:spPr>
          <p:txBody>
            <a:bodyPr wrap="square" lIns="0" tIns="0" rIns="0" bIns="0" rtlCol="0" anchor="t">
              <a:spAutoFit/>
            </a:bodyPr>
            <a:lstStyle/>
            <a:p>
              <a:pPr algn="l">
                <a:lnSpc>
                  <a:spcPts val="4845"/>
                </a:lnSpc>
              </a:pPr>
              <a:r>
                <a:rPr lang="en-US" sz="3461" dirty="0">
                  <a:solidFill>
                    <a:srgbClr val="000000"/>
                  </a:solidFill>
                  <a:latin typeface="Montserrat"/>
                  <a:ea typeface="Montserrat"/>
                  <a:cs typeface="Montserrat"/>
                  <a:sym typeface="Montserrat"/>
                </a:rPr>
                <a:t>Known as the 6 C’s of Communication. Effective communication is:</a:t>
              </a:r>
            </a:p>
          </p:txBody>
        </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7410" y="86084"/>
            <a:ext cx="17681381" cy="10114832"/>
            <a:chOff x="0" y="0"/>
            <a:chExt cx="23575175" cy="13486443"/>
          </a:xfrm>
        </p:grpSpPr>
        <p:grpSp>
          <p:nvGrpSpPr>
            <p:cNvPr id="3" name="Group 3"/>
            <p:cNvGrpSpPr/>
            <p:nvPr/>
          </p:nvGrpSpPr>
          <p:grpSpPr>
            <a:xfrm>
              <a:off x="0" y="0"/>
              <a:ext cx="8949205" cy="13486443"/>
              <a:chOff x="0" y="0"/>
              <a:chExt cx="764603" cy="1152256"/>
            </a:xfrm>
          </p:grpSpPr>
          <p:sp>
            <p:nvSpPr>
              <p:cNvPr id="4" name="Freeform 4"/>
              <p:cNvSpPr/>
              <p:nvPr/>
            </p:nvSpPr>
            <p:spPr>
              <a:xfrm>
                <a:off x="0" y="0"/>
                <a:ext cx="764603" cy="1152256"/>
              </a:xfrm>
              <a:custGeom>
                <a:avLst/>
                <a:gdLst/>
                <a:ahLst/>
                <a:cxnLst/>
                <a:rect l="l" t="t" r="r" b="b"/>
                <a:pathLst>
                  <a:path w="764603" h="1152256">
                    <a:moveTo>
                      <a:pt x="0" y="0"/>
                    </a:moveTo>
                    <a:lnTo>
                      <a:pt x="764603" y="0"/>
                    </a:lnTo>
                    <a:lnTo>
                      <a:pt x="764603" y="1152256"/>
                    </a:lnTo>
                    <a:lnTo>
                      <a:pt x="0" y="1152256"/>
                    </a:lnTo>
                    <a:close/>
                  </a:path>
                </a:pathLst>
              </a:custGeom>
              <a:blipFill>
                <a:blip r:embed="rId3"/>
                <a:stretch>
                  <a:fillRect l="-201" r="-201"/>
                </a:stretch>
              </a:blipFill>
            </p:spPr>
            <p:txBody>
              <a:bodyPr/>
              <a:lstStyle/>
              <a:p>
                <a:endParaRPr lang="en-US"/>
              </a:p>
            </p:txBody>
          </p:sp>
        </p:grpSp>
        <p:grpSp>
          <p:nvGrpSpPr>
            <p:cNvPr id="5" name="Group 5"/>
            <p:cNvGrpSpPr/>
            <p:nvPr/>
          </p:nvGrpSpPr>
          <p:grpSpPr>
            <a:xfrm>
              <a:off x="9647705" y="3709904"/>
              <a:ext cx="4087532" cy="4031836"/>
              <a:chOff x="0" y="0"/>
              <a:chExt cx="807414" cy="796412"/>
            </a:xfrm>
          </p:grpSpPr>
          <p:sp>
            <p:nvSpPr>
              <p:cNvPr id="6" name="Freeform 6"/>
              <p:cNvSpPr/>
              <p:nvPr/>
            </p:nvSpPr>
            <p:spPr>
              <a:xfrm>
                <a:off x="0" y="0"/>
                <a:ext cx="807414" cy="796412"/>
              </a:xfrm>
              <a:custGeom>
                <a:avLst/>
                <a:gdLst/>
                <a:ahLst/>
                <a:cxnLst/>
                <a:rect l="l" t="t" r="r" b="b"/>
                <a:pathLst>
                  <a:path w="807414" h="796412">
                    <a:moveTo>
                      <a:pt x="73236" y="0"/>
                    </a:moveTo>
                    <a:lnTo>
                      <a:pt x="734178" y="0"/>
                    </a:lnTo>
                    <a:cubicBezTo>
                      <a:pt x="774625" y="0"/>
                      <a:pt x="807414" y="32789"/>
                      <a:pt x="807414" y="73236"/>
                    </a:cubicBezTo>
                    <a:lnTo>
                      <a:pt x="807414" y="723176"/>
                    </a:lnTo>
                    <a:cubicBezTo>
                      <a:pt x="807414" y="742599"/>
                      <a:pt x="799698" y="761227"/>
                      <a:pt x="785963" y="774962"/>
                    </a:cubicBezTo>
                    <a:cubicBezTo>
                      <a:pt x="772229" y="788696"/>
                      <a:pt x="753601" y="796412"/>
                      <a:pt x="734178" y="796412"/>
                    </a:cubicBezTo>
                    <a:lnTo>
                      <a:pt x="73236" y="796412"/>
                    </a:lnTo>
                    <a:cubicBezTo>
                      <a:pt x="32789" y="796412"/>
                      <a:pt x="0" y="763623"/>
                      <a:pt x="0" y="723176"/>
                    </a:cubicBezTo>
                    <a:lnTo>
                      <a:pt x="0" y="73236"/>
                    </a:lnTo>
                    <a:cubicBezTo>
                      <a:pt x="0" y="32789"/>
                      <a:pt x="32789" y="0"/>
                      <a:pt x="73236" y="0"/>
                    </a:cubicBezTo>
                    <a:close/>
                  </a:path>
                </a:pathLst>
              </a:custGeom>
              <a:solidFill>
                <a:srgbClr val="2E3542"/>
              </a:solidFill>
              <a:ln cap="rnd">
                <a:noFill/>
                <a:prstDash val="solid"/>
                <a:round/>
              </a:ln>
            </p:spPr>
            <p:txBody>
              <a:bodyPr/>
              <a:lstStyle/>
              <a:p>
                <a:endParaRPr lang="en-US"/>
              </a:p>
            </p:txBody>
          </p:sp>
          <p:sp>
            <p:nvSpPr>
              <p:cNvPr id="7" name="TextBox 7"/>
              <p:cNvSpPr txBox="1"/>
              <p:nvPr/>
            </p:nvSpPr>
            <p:spPr>
              <a:xfrm>
                <a:off x="0" y="-38100"/>
                <a:ext cx="807414" cy="834512"/>
              </a:xfrm>
              <a:prstGeom prst="rect">
                <a:avLst/>
              </a:prstGeom>
            </p:spPr>
            <p:txBody>
              <a:bodyPr lIns="50800" tIns="50800" rIns="50800" bIns="50800" rtlCol="0" anchor="ctr"/>
              <a:lstStyle/>
              <a:p>
                <a:pPr algn="ctr">
                  <a:lnSpc>
                    <a:spcPts val="3499"/>
                  </a:lnSpc>
                </a:pPr>
                <a:r>
                  <a:rPr lang="en-US" sz="2499">
                    <a:solidFill>
                      <a:srgbClr val="FFFFFF"/>
                    </a:solidFill>
                    <a:latin typeface="Montserrat"/>
                    <a:ea typeface="Montserrat"/>
                    <a:cs typeface="Montserrat"/>
                    <a:sym typeface="Montserrat"/>
                  </a:rPr>
                  <a:t>Unclear emails or missing information</a:t>
                </a:r>
              </a:p>
            </p:txBody>
          </p:sp>
        </p:grpSp>
        <p:sp>
          <p:nvSpPr>
            <p:cNvPr id="8" name="TextBox 8"/>
            <p:cNvSpPr txBox="1"/>
            <p:nvPr/>
          </p:nvSpPr>
          <p:spPr>
            <a:xfrm>
              <a:off x="9647705" y="815104"/>
              <a:ext cx="13927469" cy="1936242"/>
            </a:xfrm>
            <a:prstGeom prst="rect">
              <a:avLst/>
            </a:prstGeom>
          </p:spPr>
          <p:txBody>
            <a:bodyPr lIns="0" tIns="0" rIns="0" bIns="0" rtlCol="0" anchor="t">
              <a:spAutoFit/>
            </a:bodyPr>
            <a:lstStyle/>
            <a:p>
              <a:pPr algn="l">
                <a:lnSpc>
                  <a:spcPts val="5733"/>
                </a:lnSpc>
              </a:pPr>
              <a:r>
                <a:rPr lang="en-US" sz="4900" b="1">
                  <a:solidFill>
                    <a:srgbClr val="2E3542"/>
                  </a:solidFill>
                  <a:latin typeface="Montserrat Bold"/>
                  <a:ea typeface="Montserrat Bold"/>
                  <a:cs typeface="Montserrat Bold"/>
                  <a:sym typeface="Montserrat Bold"/>
                </a:rPr>
                <a:t>Common Communication Breakdowns at IITA</a:t>
              </a:r>
            </a:p>
          </p:txBody>
        </p:sp>
        <p:grpSp>
          <p:nvGrpSpPr>
            <p:cNvPr id="9" name="Group 9"/>
            <p:cNvGrpSpPr/>
            <p:nvPr/>
          </p:nvGrpSpPr>
          <p:grpSpPr>
            <a:xfrm>
              <a:off x="14430450" y="3709904"/>
              <a:ext cx="4087532" cy="4031836"/>
              <a:chOff x="0" y="0"/>
              <a:chExt cx="807414" cy="796412"/>
            </a:xfrm>
          </p:grpSpPr>
          <p:sp>
            <p:nvSpPr>
              <p:cNvPr id="10" name="Freeform 10"/>
              <p:cNvSpPr/>
              <p:nvPr/>
            </p:nvSpPr>
            <p:spPr>
              <a:xfrm>
                <a:off x="0" y="0"/>
                <a:ext cx="807414" cy="796412"/>
              </a:xfrm>
              <a:custGeom>
                <a:avLst/>
                <a:gdLst/>
                <a:ahLst/>
                <a:cxnLst/>
                <a:rect l="l" t="t" r="r" b="b"/>
                <a:pathLst>
                  <a:path w="807414" h="796412">
                    <a:moveTo>
                      <a:pt x="73236" y="0"/>
                    </a:moveTo>
                    <a:lnTo>
                      <a:pt x="734178" y="0"/>
                    </a:lnTo>
                    <a:cubicBezTo>
                      <a:pt x="774625" y="0"/>
                      <a:pt x="807414" y="32789"/>
                      <a:pt x="807414" y="73236"/>
                    </a:cubicBezTo>
                    <a:lnTo>
                      <a:pt x="807414" y="723176"/>
                    </a:lnTo>
                    <a:cubicBezTo>
                      <a:pt x="807414" y="742599"/>
                      <a:pt x="799698" y="761227"/>
                      <a:pt x="785963" y="774962"/>
                    </a:cubicBezTo>
                    <a:cubicBezTo>
                      <a:pt x="772229" y="788696"/>
                      <a:pt x="753601" y="796412"/>
                      <a:pt x="734178" y="796412"/>
                    </a:cubicBezTo>
                    <a:lnTo>
                      <a:pt x="73236" y="796412"/>
                    </a:lnTo>
                    <a:cubicBezTo>
                      <a:pt x="32789" y="796412"/>
                      <a:pt x="0" y="763623"/>
                      <a:pt x="0" y="723176"/>
                    </a:cubicBezTo>
                    <a:lnTo>
                      <a:pt x="0" y="73236"/>
                    </a:lnTo>
                    <a:cubicBezTo>
                      <a:pt x="0" y="32789"/>
                      <a:pt x="32789" y="0"/>
                      <a:pt x="73236" y="0"/>
                    </a:cubicBezTo>
                    <a:close/>
                  </a:path>
                </a:pathLst>
              </a:custGeom>
              <a:solidFill>
                <a:srgbClr val="2E3542"/>
              </a:solidFill>
              <a:ln cap="rnd">
                <a:noFill/>
                <a:prstDash val="solid"/>
                <a:round/>
              </a:ln>
            </p:spPr>
            <p:txBody>
              <a:bodyPr/>
              <a:lstStyle/>
              <a:p>
                <a:endParaRPr lang="en-US"/>
              </a:p>
            </p:txBody>
          </p:sp>
          <p:sp>
            <p:nvSpPr>
              <p:cNvPr id="11" name="TextBox 11"/>
              <p:cNvSpPr txBox="1"/>
              <p:nvPr/>
            </p:nvSpPr>
            <p:spPr>
              <a:xfrm>
                <a:off x="0" y="-38100"/>
                <a:ext cx="807414" cy="834512"/>
              </a:xfrm>
              <a:prstGeom prst="rect">
                <a:avLst/>
              </a:prstGeom>
            </p:spPr>
            <p:txBody>
              <a:bodyPr lIns="50800" tIns="50800" rIns="50800" bIns="50800" rtlCol="0" anchor="ctr"/>
              <a:lstStyle/>
              <a:p>
                <a:pPr algn="ctr">
                  <a:lnSpc>
                    <a:spcPts val="3359"/>
                  </a:lnSpc>
                </a:pPr>
                <a:r>
                  <a:rPr lang="en-US" sz="2400">
                    <a:solidFill>
                      <a:srgbClr val="FFFFFF"/>
                    </a:solidFill>
                    <a:latin typeface="Montserrat"/>
                    <a:ea typeface="Montserrat"/>
                    <a:cs typeface="Montserrat"/>
                    <a:sym typeface="Montserrat"/>
                  </a:rPr>
                  <a:t>Late responses or no acknowledgement</a:t>
                </a:r>
              </a:p>
            </p:txBody>
          </p:sp>
        </p:grpSp>
        <p:grpSp>
          <p:nvGrpSpPr>
            <p:cNvPr id="12" name="Group 12"/>
            <p:cNvGrpSpPr/>
            <p:nvPr/>
          </p:nvGrpSpPr>
          <p:grpSpPr>
            <a:xfrm>
              <a:off x="19213194" y="3709904"/>
              <a:ext cx="4087532" cy="4031836"/>
              <a:chOff x="0" y="0"/>
              <a:chExt cx="807414" cy="796412"/>
            </a:xfrm>
          </p:grpSpPr>
          <p:sp>
            <p:nvSpPr>
              <p:cNvPr id="13" name="Freeform 13"/>
              <p:cNvSpPr/>
              <p:nvPr/>
            </p:nvSpPr>
            <p:spPr>
              <a:xfrm>
                <a:off x="0" y="0"/>
                <a:ext cx="807414" cy="796412"/>
              </a:xfrm>
              <a:custGeom>
                <a:avLst/>
                <a:gdLst/>
                <a:ahLst/>
                <a:cxnLst/>
                <a:rect l="l" t="t" r="r" b="b"/>
                <a:pathLst>
                  <a:path w="807414" h="796412">
                    <a:moveTo>
                      <a:pt x="73236" y="0"/>
                    </a:moveTo>
                    <a:lnTo>
                      <a:pt x="734178" y="0"/>
                    </a:lnTo>
                    <a:cubicBezTo>
                      <a:pt x="774625" y="0"/>
                      <a:pt x="807414" y="32789"/>
                      <a:pt x="807414" y="73236"/>
                    </a:cubicBezTo>
                    <a:lnTo>
                      <a:pt x="807414" y="723176"/>
                    </a:lnTo>
                    <a:cubicBezTo>
                      <a:pt x="807414" y="742599"/>
                      <a:pt x="799698" y="761227"/>
                      <a:pt x="785963" y="774962"/>
                    </a:cubicBezTo>
                    <a:cubicBezTo>
                      <a:pt x="772229" y="788696"/>
                      <a:pt x="753601" y="796412"/>
                      <a:pt x="734178" y="796412"/>
                    </a:cubicBezTo>
                    <a:lnTo>
                      <a:pt x="73236" y="796412"/>
                    </a:lnTo>
                    <a:cubicBezTo>
                      <a:pt x="32789" y="796412"/>
                      <a:pt x="0" y="763623"/>
                      <a:pt x="0" y="723176"/>
                    </a:cubicBezTo>
                    <a:lnTo>
                      <a:pt x="0" y="73236"/>
                    </a:lnTo>
                    <a:cubicBezTo>
                      <a:pt x="0" y="32789"/>
                      <a:pt x="32789" y="0"/>
                      <a:pt x="73236" y="0"/>
                    </a:cubicBezTo>
                    <a:close/>
                  </a:path>
                </a:pathLst>
              </a:custGeom>
              <a:solidFill>
                <a:srgbClr val="2E3542"/>
              </a:solidFill>
              <a:ln cap="rnd">
                <a:noFill/>
                <a:prstDash val="solid"/>
                <a:round/>
              </a:ln>
            </p:spPr>
            <p:txBody>
              <a:bodyPr/>
              <a:lstStyle/>
              <a:p>
                <a:endParaRPr lang="en-US"/>
              </a:p>
            </p:txBody>
          </p:sp>
          <p:sp>
            <p:nvSpPr>
              <p:cNvPr id="14" name="TextBox 14"/>
              <p:cNvSpPr txBox="1"/>
              <p:nvPr/>
            </p:nvSpPr>
            <p:spPr>
              <a:xfrm>
                <a:off x="0" y="-38100"/>
                <a:ext cx="807414" cy="834512"/>
              </a:xfrm>
              <a:prstGeom prst="rect">
                <a:avLst/>
              </a:prstGeom>
            </p:spPr>
            <p:txBody>
              <a:bodyPr lIns="50800" tIns="50800" rIns="50800" bIns="50800" rtlCol="0" anchor="ctr"/>
              <a:lstStyle/>
              <a:p>
                <a:pPr algn="ctr">
                  <a:lnSpc>
                    <a:spcPts val="3499"/>
                  </a:lnSpc>
                </a:pPr>
                <a:r>
                  <a:rPr lang="en-US" sz="2499">
                    <a:solidFill>
                      <a:srgbClr val="FFFFFF"/>
                    </a:solidFill>
                    <a:latin typeface="Montserrat"/>
                    <a:ea typeface="Montserrat"/>
                    <a:cs typeface="Montserrat"/>
                    <a:sym typeface="Montserrat"/>
                  </a:rPr>
                  <a:t>Delayed approvals due to incomplete submissions</a:t>
                </a:r>
              </a:p>
            </p:txBody>
          </p:sp>
        </p:grpSp>
        <p:grpSp>
          <p:nvGrpSpPr>
            <p:cNvPr id="15" name="Group 15"/>
            <p:cNvGrpSpPr/>
            <p:nvPr/>
          </p:nvGrpSpPr>
          <p:grpSpPr>
            <a:xfrm>
              <a:off x="19213194" y="8898031"/>
              <a:ext cx="4087532" cy="4031836"/>
              <a:chOff x="0" y="0"/>
              <a:chExt cx="807414" cy="796412"/>
            </a:xfrm>
          </p:grpSpPr>
          <p:sp>
            <p:nvSpPr>
              <p:cNvPr id="16" name="Freeform 16"/>
              <p:cNvSpPr/>
              <p:nvPr/>
            </p:nvSpPr>
            <p:spPr>
              <a:xfrm>
                <a:off x="0" y="0"/>
                <a:ext cx="807414" cy="796412"/>
              </a:xfrm>
              <a:custGeom>
                <a:avLst/>
                <a:gdLst/>
                <a:ahLst/>
                <a:cxnLst/>
                <a:rect l="l" t="t" r="r" b="b"/>
                <a:pathLst>
                  <a:path w="807414" h="796412">
                    <a:moveTo>
                      <a:pt x="73236" y="0"/>
                    </a:moveTo>
                    <a:lnTo>
                      <a:pt x="734178" y="0"/>
                    </a:lnTo>
                    <a:cubicBezTo>
                      <a:pt x="774625" y="0"/>
                      <a:pt x="807414" y="32789"/>
                      <a:pt x="807414" y="73236"/>
                    </a:cubicBezTo>
                    <a:lnTo>
                      <a:pt x="807414" y="723176"/>
                    </a:lnTo>
                    <a:cubicBezTo>
                      <a:pt x="807414" y="742599"/>
                      <a:pt x="799698" y="761227"/>
                      <a:pt x="785963" y="774962"/>
                    </a:cubicBezTo>
                    <a:cubicBezTo>
                      <a:pt x="772229" y="788696"/>
                      <a:pt x="753601" y="796412"/>
                      <a:pt x="734178" y="796412"/>
                    </a:cubicBezTo>
                    <a:lnTo>
                      <a:pt x="73236" y="796412"/>
                    </a:lnTo>
                    <a:cubicBezTo>
                      <a:pt x="32789" y="796412"/>
                      <a:pt x="0" y="763623"/>
                      <a:pt x="0" y="723176"/>
                    </a:cubicBezTo>
                    <a:lnTo>
                      <a:pt x="0" y="73236"/>
                    </a:lnTo>
                    <a:cubicBezTo>
                      <a:pt x="0" y="32789"/>
                      <a:pt x="32789" y="0"/>
                      <a:pt x="73236" y="0"/>
                    </a:cubicBezTo>
                    <a:close/>
                  </a:path>
                </a:pathLst>
              </a:custGeom>
              <a:solidFill>
                <a:srgbClr val="2E3542"/>
              </a:solidFill>
              <a:ln cap="rnd">
                <a:noFill/>
                <a:prstDash val="solid"/>
                <a:round/>
              </a:ln>
            </p:spPr>
            <p:txBody>
              <a:bodyPr/>
              <a:lstStyle/>
              <a:p>
                <a:endParaRPr lang="en-US"/>
              </a:p>
            </p:txBody>
          </p:sp>
          <p:sp>
            <p:nvSpPr>
              <p:cNvPr id="17" name="TextBox 17"/>
              <p:cNvSpPr txBox="1"/>
              <p:nvPr/>
            </p:nvSpPr>
            <p:spPr>
              <a:xfrm>
                <a:off x="0" y="-38100"/>
                <a:ext cx="807414" cy="834512"/>
              </a:xfrm>
              <a:prstGeom prst="rect">
                <a:avLst/>
              </a:prstGeom>
            </p:spPr>
            <p:txBody>
              <a:bodyPr lIns="50800" tIns="50800" rIns="50800" bIns="50800" rtlCol="0" anchor="ctr"/>
              <a:lstStyle/>
              <a:p>
                <a:pPr algn="ctr">
                  <a:lnSpc>
                    <a:spcPts val="3499"/>
                  </a:lnSpc>
                </a:pPr>
                <a:r>
                  <a:rPr lang="en-US" sz="2499">
                    <a:solidFill>
                      <a:srgbClr val="FFFFFF"/>
                    </a:solidFill>
                    <a:latin typeface="Montserrat"/>
                    <a:ea typeface="Montserrat"/>
                    <a:cs typeface="Montserrat"/>
                    <a:sym typeface="Montserrat"/>
                  </a:rPr>
                  <a:t>Lack of follow-up or documentation</a:t>
                </a:r>
              </a:p>
            </p:txBody>
          </p:sp>
        </p:grpSp>
        <p:grpSp>
          <p:nvGrpSpPr>
            <p:cNvPr id="18" name="Group 18"/>
            <p:cNvGrpSpPr/>
            <p:nvPr/>
          </p:nvGrpSpPr>
          <p:grpSpPr>
            <a:xfrm>
              <a:off x="14430450" y="8898031"/>
              <a:ext cx="4087532" cy="4031836"/>
              <a:chOff x="0" y="0"/>
              <a:chExt cx="807414" cy="796412"/>
            </a:xfrm>
          </p:grpSpPr>
          <p:sp>
            <p:nvSpPr>
              <p:cNvPr id="19" name="Freeform 19"/>
              <p:cNvSpPr/>
              <p:nvPr/>
            </p:nvSpPr>
            <p:spPr>
              <a:xfrm>
                <a:off x="0" y="0"/>
                <a:ext cx="807414" cy="796412"/>
              </a:xfrm>
              <a:custGeom>
                <a:avLst/>
                <a:gdLst/>
                <a:ahLst/>
                <a:cxnLst/>
                <a:rect l="l" t="t" r="r" b="b"/>
                <a:pathLst>
                  <a:path w="807414" h="796412">
                    <a:moveTo>
                      <a:pt x="73236" y="0"/>
                    </a:moveTo>
                    <a:lnTo>
                      <a:pt x="734178" y="0"/>
                    </a:lnTo>
                    <a:cubicBezTo>
                      <a:pt x="774625" y="0"/>
                      <a:pt x="807414" y="32789"/>
                      <a:pt x="807414" y="73236"/>
                    </a:cubicBezTo>
                    <a:lnTo>
                      <a:pt x="807414" y="723176"/>
                    </a:lnTo>
                    <a:cubicBezTo>
                      <a:pt x="807414" y="742599"/>
                      <a:pt x="799698" y="761227"/>
                      <a:pt x="785963" y="774962"/>
                    </a:cubicBezTo>
                    <a:cubicBezTo>
                      <a:pt x="772229" y="788696"/>
                      <a:pt x="753601" y="796412"/>
                      <a:pt x="734178" y="796412"/>
                    </a:cubicBezTo>
                    <a:lnTo>
                      <a:pt x="73236" y="796412"/>
                    </a:lnTo>
                    <a:cubicBezTo>
                      <a:pt x="32789" y="796412"/>
                      <a:pt x="0" y="763623"/>
                      <a:pt x="0" y="723176"/>
                    </a:cubicBezTo>
                    <a:lnTo>
                      <a:pt x="0" y="73236"/>
                    </a:lnTo>
                    <a:cubicBezTo>
                      <a:pt x="0" y="32789"/>
                      <a:pt x="32789" y="0"/>
                      <a:pt x="73236" y="0"/>
                    </a:cubicBezTo>
                    <a:close/>
                  </a:path>
                </a:pathLst>
              </a:custGeom>
              <a:solidFill>
                <a:srgbClr val="2E3542"/>
              </a:solidFill>
              <a:ln cap="rnd">
                <a:noFill/>
                <a:prstDash val="solid"/>
                <a:round/>
              </a:ln>
            </p:spPr>
            <p:txBody>
              <a:bodyPr/>
              <a:lstStyle/>
              <a:p>
                <a:endParaRPr lang="en-US"/>
              </a:p>
            </p:txBody>
          </p:sp>
          <p:sp>
            <p:nvSpPr>
              <p:cNvPr id="20" name="TextBox 20"/>
              <p:cNvSpPr txBox="1"/>
              <p:nvPr/>
            </p:nvSpPr>
            <p:spPr>
              <a:xfrm>
                <a:off x="0" y="-38100"/>
                <a:ext cx="807414" cy="834512"/>
              </a:xfrm>
              <a:prstGeom prst="rect">
                <a:avLst/>
              </a:prstGeom>
            </p:spPr>
            <p:txBody>
              <a:bodyPr lIns="50800" tIns="50800" rIns="50800" bIns="50800" rtlCol="0" anchor="ctr"/>
              <a:lstStyle/>
              <a:p>
                <a:pPr algn="ctr">
                  <a:lnSpc>
                    <a:spcPts val="3499"/>
                  </a:lnSpc>
                </a:pPr>
                <a:r>
                  <a:rPr lang="en-US" sz="2499">
                    <a:solidFill>
                      <a:srgbClr val="FFFFFF"/>
                    </a:solidFill>
                    <a:latin typeface="Montserrat"/>
                    <a:ea typeface="Montserrat"/>
                    <a:cs typeface="Montserrat"/>
                    <a:sym typeface="Montserrat"/>
                  </a:rPr>
                  <a:t>Misinterpreted tone</a:t>
                </a:r>
              </a:p>
            </p:txBody>
          </p:sp>
        </p:grpSp>
        <p:grpSp>
          <p:nvGrpSpPr>
            <p:cNvPr id="21" name="Group 21"/>
            <p:cNvGrpSpPr/>
            <p:nvPr/>
          </p:nvGrpSpPr>
          <p:grpSpPr>
            <a:xfrm>
              <a:off x="9647705" y="8898031"/>
              <a:ext cx="4087532" cy="4031836"/>
              <a:chOff x="0" y="0"/>
              <a:chExt cx="807414" cy="796412"/>
            </a:xfrm>
          </p:grpSpPr>
          <p:sp>
            <p:nvSpPr>
              <p:cNvPr id="22" name="Freeform 22"/>
              <p:cNvSpPr/>
              <p:nvPr/>
            </p:nvSpPr>
            <p:spPr>
              <a:xfrm>
                <a:off x="0" y="0"/>
                <a:ext cx="807414" cy="796412"/>
              </a:xfrm>
              <a:custGeom>
                <a:avLst/>
                <a:gdLst/>
                <a:ahLst/>
                <a:cxnLst/>
                <a:rect l="l" t="t" r="r" b="b"/>
                <a:pathLst>
                  <a:path w="807414" h="796412">
                    <a:moveTo>
                      <a:pt x="73236" y="0"/>
                    </a:moveTo>
                    <a:lnTo>
                      <a:pt x="734178" y="0"/>
                    </a:lnTo>
                    <a:cubicBezTo>
                      <a:pt x="774625" y="0"/>
                      <a:pt x="807414" y="32789"/>
                      <a:pt x="807414" y="73236"/>
                    </a:cubicBezTo>
                    <a:lnTo>
                      <a:pt x="807414" y="723176"/>
                    </a:lnTo>
                    <a:cubicBezTo>
                      <a:pt x="807414" y="742599"/>
                      <a:pt x="799698" y="761227"/>
                      <a:pt x="785963" y="774962"/>
                    </a:cubicBezTo>
                    <a:cubicBezTo>
                      <a:pt x="772229" y="788696"/>
                      <a:pt x="753601" y="796412"/>
                      <a:pt x="734178" y="796412"/>
                    </a:cubicBezTo>
                    <a:lnTo>
                      <a:pt x="73236" y="796412"/>
                    </a:lnTo>
                    <a:cubicBezTo>
                      <a:pt x="32789" y="796412"/>
                      <a:pt x="0" y="763623"/>
                      <a:pt x="0" y="723176"/>
                    </a:cubicBezTo>
                    <a:lnTo>
                      <a:pt x="0" y="73236"/>
                    </a:lnTo>
                    <a:cubicBezTo>
                      <a:pt x="0" y="32789"/>
                      <a:pt x="32789" y="0"/>
                      <a:pt x="73236" y="0"/>
                    </a:cubicBezTo>
                    <a:close/>
                  </a:path>
                </a:pathLst>
              </a:custGeom>
              <a:solidFill>
                <a:srgbClr val="2E3542"/>
              </a:solidFill>
              <a:ln cap="rnd">
                <a:noFill/>
                <a:prstDash val="solid"/>
                <a:round/>
              </a:ln>
            </p:spPr>
            <p:txBody>
              <a:bodyPr/>
              <a:lstStyle/>
              <a:p>
                <a:endParaRPr lang="en-US"/>
              </a:p>
            </p:txBody>
          </p:sp>
          <p:sp>
            <p:nvSpPr>
              <p:cNvPr id="23" name="TextBox 23"/>
              <p:cNvSpPr txBox="1"/>
              <p:nvPr/>
            </p:nvSpPr>
            <p:spPr>
              <a:xfrm>
                <a:off x="0" y="-38100"/>
                <a:ext cx="807414" cy="834512"/>
              </a:xfrm>
              <a:prstGeom prst="rect">
                <a:avLst/>
              </a:prstGeom>
            </p:spPr>
            <p:txBody>
              <a:bodyPr lIns="50800" tIns="50800" rIns="50800" bIns="50800" rtlCol="0" anchor="ctr"/>
              <a:lstStyle/>
              <a:p>
                <a:pPr algn="ctr">
                  <a:lnSpc>
                    <a:spcPts val="3499"/>
                  </a:lnSpc>
                </a:pPr>
                <a:r>
                  <a:rPr lang="en-US" sz="2499">
                    <a:solidFill>
                      <a:srgbClr val="FFFFFF"/>
                    </a:solidFill>
                    <a:latin typeface="Montserrat"/>
                    <a:ea typeface="Montserrat"/>
                    <a:cs typeface="Montserrat"/>
                    <a:sym typeface="Montserrat"/>
                  </a:rPr>
                  <a:t>Incorrect assumptions between units</a:t>
                </a: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0445810" y="1607352"/>
            <a:ext cx="6813490" cy="6813490"/>
          </a:xfrm>
          <a:custGeom>
            <a:avLst/>
            <a:gdLst/>
            <a:ahLst/>
            <a:cxnLst/>
            <a:rect l="l" t="t" r="r" b="b"/>
            <a:pathLst>
              <a:path w="6813490" h="6813490">
                <a:moveTo>
                  <a:pt x="0" y="0"/>
                </a:moveTo>
                <a:lnTo>
                  <a:pt x="6813490" y="0"/>
                </a:lnTo>
                <a:lnTo>
                  <a:pt x="6813490" y="6813490"/>
                </a:lnTo>
                <a:lnTo>
                  <a:pt x="0" y="681349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6459200" y="8948977"/>
            <a:ext cx="1828800" cy="883946"/>
            <a:chOff x="0" y="0"/>
            <a:chExt cx="649707" cy="166881"/>
          </a:xfrm>
        </p:grpSpPr>
        <p:sp>
          <p:nvSpPr>
            <p:cNvPr id="4" name="Freeform 4"/>
            <p:cNvSpPr/>
            <p:nvPr/>
          </p:nvSpPr>
          <p:spPr>
            <a:xfrm>
              <a:off x="0" y="0"/>
              <a:ext cx="649707" cy="166881"/>
            </a:xfrm>
            <a:custGeom>
              <a:avLst/>
              <a:gdLst/>
              <a:ahLst/>
              <a:cxnLst/>
              <a:rect l="l" t="t" r="r" b="b"/>
              <a:pathLst>
                <a:path w="649707" h="166881">
                  <a:moveTo>
                    <a:pt x="0" y="0"/>
                  </a:moveTo>
                  <a:lnTo>
                    <a:pt x="649707" y="0"/>
                  </a:lnTo>
                  <a:lnTo>
                    <a:pt x="649707" y="166881"/>
                  </a:lnTo>
                  <a:lnTo>
                    <a:pt x="0" y="166881"/>
                  </a:lnTo>
                  <a:close/>
                </a:path>
              </a:pathLst>
            </a:custGeom>
            <a:solidFill>
              <a:srgbClr val="FFFFFF"/>
            </a:solidFill>
          </p:spPr>
          <p:txBody>
            <a:bodyPr/>
            <a:lstStyle/>
            <a:p>
              <a:endParaRPr lang="en-US"/>
            </a:p>
          </p:txBody>
        </p:sp>
        <p:sp>
          <p:nvSpPr>
            <p:cNvPr id="5" name="TextBox 5"/>
            <p:cNvSpPr txBox="1"/>
            <p:nvPr/>
          </p:nvSpPr>
          <p:spPr>
            <a:xfrm>
              <a:off x="0" y="95250"/>
              <a:ext cx="649707" cy="71631"/>
            </a:xfrm>
            <a:prstGeom prst="rect">
              <a:avLst/>
            </a:prstGeom>
          </p:spPr>
          <p:txBody>
            <a:bodyPr lIns="50800" tIns="50800" rIns="50800" bIns="50800" rtlCol="0" anchor="ctr"/>
            <a:lstStyle/>
            <a:p>
              <a:pPr algn="ctr">
                <a:lnSpc>
                  <a:spcPts val="1620"/>
                </a:lnSpc>
              </a:pPr>
              <a:endParaRPr/>
            </a:p>
          </p:txBody>
        </p:sp>
      </p:grpSp>
      <p:grpSp>
        <p:nvGrpSpPr>
          <p:cNvPr id="6" name="Group 6"/>
          <p:cNvGrpSpPr/>
          <p:nvPr/>
        </p:nvGrpSpPr>
        <p:grpSpPr>
          <a:xfrm>
            <a:off x="10077322" y="2824762"/>
            <a:ext cx="7550464" cy="5295448"/>
            <a:chOff x="0" y="0"/>
            <a:chExt cx="3090462" cy="2167467"/>
          </a:xfrm>
        </p:grpSpPr>
        <p:sp>
          <p:nvSpPr>
            <p:cNvPr id="7" name="Freeform 7"/>
            <p:cNvSpPr/>
            <p:nvPr/>
          </p:nvSpPr>
          <p:spPr>
            <a:xfrm>
              <a:off x="0" y="0"/>
              <a:ext cx="3090462" cy="2167467"/>
            </a:xfrm>
            <a:custGeom>
              <a:avLst/>
              <a:gdLst/>
              <a:ahLst/>
              <a:cxnLst/>
              <a:rect l="l" t="t" r="r" b="b"/>
              <a:pathLst>
                <a:path w="3090462" h="2167467">
                  <a:moveTo>
                    <a:pt x="0" y="0"/>
                  </a:moveTo>
                  <a:lnTo>
                    <a:pt x="3090462" y="0"/>
                  </a:lnTo>
                  <a:lnTo>
                    <a:pt x="3090462" y="2167467"/>
                  </a:lnTo>
                  <a:lnTo>
                    <a:pt x="0" y="2167467"/>
                  </a:lnTo>
                  <a:close/>
                </a:path>
              </a:pathLst>
            </a:custGeom>
            <a:solidFill>
              <a:srgbClr val="FF751F"/>
            </a:solidFill>
          </p:spPr>
          <p:txBody>
            <a:bodyPr/>
            <a:lstStyle/>
            <a:p>
              <a:endParaRPr lang="en-US"/>
            </a:p>
          </p:txBody>
        </p:sp>
        <p:sp>
          <p:nvSpPr>
            <p:cNvPr id="8" name="TextBox 8"/>
            <p:cNvSpPr txBox="1"/>
            <p:nvPr/>
          </p:nvSpPr>
          <p:spPr>
            <a:xfrm>
              <a:off x="0" y="95250"/>
              <a:ext cx="3090462" cy="2072217"/>
            </a:xfrm>
            <a:prstGeom prst="rect">
              <a:avLst/>
            </a:prstGeom>
          </p:spPr>
          <p:txBody>
            <a:bodyPr lIns="50800" tIns="50800" rIns="50800" bIns="50800" rtlCol="0" anchor="ctr"/>
            <a:lstStyle/>
            <a:p>
              <a:pPr algn="ctr">
                <a:lnSpc>
                  <a:spcPts val="1620"/>
                </a:lnSpc>
              </a:pPr>
              <a:endParaRPr/>
            </a:p>
          </p:txBody>
        </p:sp>
      </p:grpSp>
      <p:grpSp>
        <p:nvGrpSpPr>
          <p:cNvPr id="9" name="Group 9"/>
          <p:cNvGrpSpPr/>
          <p:nvPr/>
        </p:nvGrpSpPr>
        <p:grpSpPr>
          <a:xfrm>
            <a:off x="10294242" y="3026169"/>
            <a:ext cx="7116625" cy="4892634"/>
            <a:chOff x="0" y="0"/>
            <a:chExt cx="1182266" cy="812800"/>
          </a:xfrm>
        </p:grpSpPr>
        <p:sp>
          <p:nvSpPr>
            <p:cNvPr id="10" name="Freeform 10"/>
            <p:cNvSpPr/>
            <p:nvPr/>
          </p:nvSpPr>
          <p:spPr>
            <a:xfrm>
              <a:off x="0" y="0"/>
              <a:ext cx="1182266" cy="812800"/>
            </a:xfrm>
            <a:custGeom>
              <a:avLst/>
              <a:gdLst/>
              <a:ahLst/>
              <a:cxnLst/>
              <a:rect l="l" t="t" r="r" b="b"/>
              <a:pathLst>
                <a:path w="1182266" h="812800">
                  <a:moveTo>
                    <a:pt x="0" y="0"/>
                  </a:moveTo>
                  <a:lnTo>
                    <a:pt x="1182266" y="0"/>
                  </a:lnTo>
                  <a:lnTo>
                    <a:pt x="1182266" y="812800"/>
                  </a:lnTo>
                  <a:lnTo>
                    <a:pt x="0" y="812800"/>
                  </a:lnTo>
                  <a:close/>
                </a:path>
              </a:pathLst>
            </a:custGeom>
            <a:blipFill>
              <a:blip r:embed="rId3"/>
              <a:stretch>
                <a:fillRect l="-1981" r="-1981"/>
              </a:stretch>
            </a:blipFill>
          </p:spPr>
          <p:txBody>
            <a:bodyPr/>
            <a:lstStyle/>
            <a:p>
              <a:endParaRPr lang="en-US"/>
            </a:p>
          </p:txBody>
        </p:sp>
      </p:grpSp>
      <p:sp>
        <p:nvSpPr>
          <p:cNvPr id="11" name="AutoShape 11"/>
          <p:cNvSpPr/>
          <p:nvPr/>
        </p:nvSpPr>
        <p:spPr>
          <a:xfrm flipV="1">
            <a:off x="1028700" y="2370249"/>
            <a:ext cx="1202738" cy="0"/>
          </a:xfrm>
          <a:prstGeom prst="line">
            <a:avLst/>
          </a:prstGeom>
          <a:ln w="38100" cap="flat">
            <a:solidFill>
              <a:srgbClr val="FFFFFF"/>
            </a:solidFill>
            <a:prstDash val="solid"/>
            <a:headEnd type="none" w="sm" len="sm"/>
            <a:tailEnd type="none" w="sm" len="sm"/>
          </a:ln>
        </p:spPr>
        <p:txBody>
          <a:bodyPr/>
          <a:lstStyle/>
          <a:p>
            <a:endParaRPr lang="en-US"/>
          </a:p>
        </p:txBody>
      </p:sp>
      <p:sp>
        <p:nvSpPr>
          <p:cNvPr id="12" name="TextBox 12"/>
          <p:cNvSpPr txBox="1"/>
          <p:nvPr/>
        </p:nvSpPr>
        <p:spPr>
          <a:xfrm>
            <a:off x="1028700" y="867576"/>
            <a:ext cx="9119600" cy="739776"/>
          </a:xfrm>
          <a:prstGeom prst="rect">
            <a:avLst/>
          </a:prstGeom>
        </p:spPr>
        <p:txBody>
          <a:bodyPr lIns="0" tIns="0" rIns="0" bIns="0" rtlCol="0" anchor="t">
            <a:spAutoFit/>
          </a:bodyPr>
          <a:lstStyle/>
          <a:p>
            <a:pPr algn="l">
              <a:lnSpc>
                <a:spcPts val="5500"/>
              </a:lnSpc>
            </a:pPr>
            <a:r>
              <a:rPr lang="en-US" sz="5500" b="1">
                <a:solidFill>
                  <a:srgbClr val="FFFFFF"/>
                </a:solidFill>
                <a:latin typeface="Montserrat Bold"/>
                <a:ea typeface="Montserrat Bold"/>
                <a:cs typeface="Montserrat Bold"/>
                <a:sym typeface="Montserrat Bold"/>
              </a:rPr>
              <a:t>THE IITA CONTEXT</a:t>
            </a:r>
          </a:p>
        </p:txBody>
      </p:sp>
      <p:sp>
        <p:nvSpPr>
          <p:cNvPr id="13" name="TextBox 13"/>
          <p:cNvSpPr txBox="1"/>
          <p:nvPr/>
        </p:nvSpPr>
        <p:spPr>
          <a:xfrm>
            <a:off x="904347" y="3100709"/>
            <a:ext cx="8782249" cy="5848268"/>
          </a:xfrm>
          <a:prstGeom prst="rect">
            <a:avLst/>
          </a:prstGeom>
        </p:spPr>
        <p:txBody>
          <a:bodyPr lIns="0" tIns="0" rIns="0" bIns="0" rtlCol="0" anchor="t">
            <a:spAutoFit/>
          </a:bodyPr>
          <a:lstStyle/>
          <a:p>
            <a:pPr marL="648395" lvl="1" indent="-324197">
              <a:lnSpc>
                <a:spcPts val="4204"/>
              </a:lnSpc>
              <a:buFont typeface="Arial"/>
              <a:buChar char="•"/>
            </a:pPr>
            <a:r>
              <a:rPr lang="en-US" sz="3003" dirty="0">
                <a:solidFill>
                  <a:srgbClr val="FFFFFF"/>
                </a:solidFill>
                <a:latin typeface="Montserrat"/>
                <a:ea typeface="Montserrat"/>
                <a:cs typeface="Montserrat"/>
                <a:sym typeface="Montserrat"/>
              </a:rPr>
              <a:t>Multi-stakeholder ecosystem: researchers, partners, donors, governments</a:t>
            </a:r>
          </a:p>
          <a:p>
            <a:pPr marL="648395" lvl="1" indent="-324197" algn="l">
              <a:lnSpc>
                <a:spcPts val="4204"/>
              </a:lnSpc>
              <a:buFont typeface="Arial"/>
              <a:buChar char="•"/>
            </a:pPr>
            <a:r>
              <a:rPr lang="en-US" sz="3003" dirty="0">
                <a:solidFill>
                  <a:srgbClr val="FFFFFF"/>
                </a:solidFill>
                <a:latin typeface="Montserrat"/>
                <a:ea typeface="Montserrat"/>
                <a:cs typeface="Montserrat"/>
                <a:sym typeface="Montserrat"/>
              </a:rPr>
              <a:t>Donor-funded operational standards &amp; compliance expectations</a:t>
            </a:r>
          </a:p>
          <a:p>
            <a:pPr marL="648395" lvl="1" indent="-324197" algn="l">
              <a:lnSpc>
                <a:spcPts val="4204"/>
              </a:lnSpc>
              <a:buFont typeface="Arial"/>
              <a:buChar char="•"/>
            </a:pPr>
            <a:r>
              <a:rPr lang="en-US" sz="3003" dirty="0">
                <a:solidFill>
                  <a:srgbClr val="FFFFFF"/>
                </a:solidFill>
                <a:latin typeface="Montserrat"/>
                <a:ea typeface="Montserrat"/>
                <a:cs typeface="Montserrat"/>
                <a:sym typeface="Montserrat"/>
              </a:rPr>
              <a:t>High need for efficiency, reliability, and accuracy</a:t>
            </a:r>
          </a:p>
          <a:p>
            <a:pPr marL="648395" lvl="1" indent="-324197" algn="l">
              <a:lnSpc>
                <a:spcPts val="4204"/>
              </a:lnSpc>
              <a:buFont typeface="Arial"/>
              <a:buChar char="•"/>
            </a:pPr>
            <a:r>
              <a:rPr lang="en-US" sz="3003" dirty="0">
                <a:solidFill>
                  <a:srgbClr val="FFFFFF"/>
                </a:solidFill>
                <a:latin typeface="Montserrat"/>
                <a:ea typeface="Montserrat"/>
                <a:cs typeface="Montserrat"/>
                <a:sym typeface="Montserrat"/>
              </a:rPr>
              <a:t>Dependence on effective administrative support to meet deadlines, project milestones &amp; documentation needs</a:t>
            </a:r>
          </a:p>
          <a:p>
            <a:pPr algn="l">
              <a:lnSpc>
                <a:spcPts val="4204"/>
              </a:lnSpc>
            </a:pPr>
            <a:endParaRPr lang="en-US" sz="3003" dirty="0">
              <a:solidFill>
                <a:srgbClr val="FFFFFF"/>
              </a:solidFill>
              <a:latin typeface="Montserrat"/>
              <a:ea typeface="Montserrat"/>
              <a:cs typeface="Montserrat"/>
              <a:sym typeface="Montserrat"/>
            </a:endParaRPr>
          </a:p>
          <a:p>
            <a:pPr algn="l">
              <a:lnSpc>
                <a:spcPts val="4204"/>
              </a:lnSpc>
            </a:pPr>
            <a:endParaRPr lang="en-US" sz="3003" dirty="0">
              <a:solidFill>
                <a:srgbClr val="FFFFFF"/>
              </a:solidFill>
              <a:latin typeface="Montserrat"/>
              <a:ea typeface="Montserrat"/>
              <a:cs typeface="Montserrat"/>
              <a:sym typeface="Montserrat"/>
            </a:endParaRPr>
          </a:p>
        </p:txBody>
      </p:sp>
      <p:sp>
        <p:nvSpPr>
          <p:cNvPr id="14" name="TextBox 14"/>
          <p:cNvSpPr txBox="1"/>
          <p:nvPr/>
        </p:nvSpPr>
        <p:spPr>
          <a:xfrm>
            <a:off x="806926" y="1645272"/>
            <a:ext cx="9563100" cy="476284"/>
          </a:xfrm>
          <a:prstGeom prst="rect">
            <a:avLst/>
          </a:prstGeom>
        </p:spPr>
        <p:txBody>
          <a:bodyPr wrap="square" lIns="0" tIns="0" rIns="0" bIns="0" rtlCol="0" anchor="t">
            <a:spAutoFit/>
          </a:bodyPr>
          <a:lstStyle/>
          <a:p>
            <a:pPr algn="ctr">
              <a:lnSpc>
                <a:spcPts val="4045"/>
              </a:lnSpc>
              <a:spcBef>
                <a:spcPct val="0"/>
              </a:spcBef>
            </a:pPr>
            <a:r>
              <a:rPr lang="en-US" sz="2889" b="1" dirty="0">
                <a:solidFill>
                  <a:srgbClr val="FFFFFF"/>
                </a:solidFill>
                <a:latin typeface="Montserrat Bold"/>
                <a:ea typeface="Montserrat Bold"/>
                <a:cs typeface="Montserrat Bold"/>
                <a:sym typeface="Montserrat Bold"/>
              </a:rPr>
              <a:t>Understanding IITA’s Operating Environment:</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759430" y="0"/>
            <a:ext cx="5834581" cy="10287000"/>
          </a:xfrm>
          <a:custGeom>
            <a:avLst/>
            <a:gdLst/>
            <a:ahLst/>
            <a:cxnLst/>
            <a:rect l="l" t="t" r="r" b="b"/>
            <a:pathLst>
              <a:path w="5834581" h="10287000">
                <a:moveTo>
                  <a:pt x="0" y="0"/>
                </a:moveTo>
                <a:lnTo>
                  <a:pt x="5834581" y="0"/>
                </a:lnTo>
                <a:lnTo>
                  <a:pt x="5834581" y="10287000"/>
                </a:lnTo>
                <a:lnTo>
                  <a:pt x="0" y="10287000"/>
                </a:lnTo>
                <a:lnTo>
                  <a:pt x="0" y="0"/>
                </a:lnTo>
                <a:close/>
              </a:path>
            </a:pathLst>
          </a:custGeom>
          <a:blipFill>
            <a:blip r:embed="rId2"/>
            <a:stretch>
              <a:fillRect l="-5882" r="-11764"/>
            </a:stretch>
          </a:blipFill>
        </p:spPr>
        <p:txBody>
          <a:bodyPr/>
          <a:lstStyle/>
          <a:p>
            <a:endParaRPr lang="en-US"/>
          </a:p>
        </p:txBody>
      </p:sp>
      <p:sp>
        <p:nvSpPr>
          <p:cNvPr id="3" name="TextBox 3"/>
          <p:cNvSpPr txBox="1"/>
          <p:nvPr/>
        </p:nvSpPr>
        <p:spPr>
          <a:xfrm>
            <a:off x="1028700" y="942975"/>
            <a:ext cx="8475664" cy="1500506"/>
          </a:xfrm>
          <a:prstGeom prst="rect">
            <a:avLst/>
          </a:prstGeom>
        </p:spPr>
        <p:txBody>
          <a:bodyPr lIns="0" tIns="0" rIns="0" bIns="0" rtlCol="0" anchor="t">
            <a:spAutoFit/>
          </a:bodyPr>
          <a:lstStyle/>
          <a:p>
            <a:pPr algn="l">
              <a:lnSpc>
                <a:spcPts val="6019"/>
              </a:lnSpc>
              <a:spcBef>
                <a:spcPct val="0"/>
              </a:spcBef>
            </a:pPr>
            <a:r>
              <a:rPr lang="en-US" sz="4299" b="1">
                <a:solidFill>
                  <a:srgbClr val="000000"/>
                </a:solidFill>
                <a:latin typeface="Montserrat Bold"/>
                <a:ea typeface="Montserrat Bold"/>
                <a:cs typeface="Montserrat Bold"/>
                <a:sym typeface="Montserrat Bold"/>
              </a:rPr>
              <a:t>Communication Standards for Office Administrators</a:t>
            </a:r>
          </a:p>
        </p:txBody>
      </p:sp>
      <p:sp>
        <p:nvSpPr>
          <p:cNvPr id="4" name="TextBox 4"/>
          <p:cNvSpPr txBox="1"/>
          <p:nvPr/>
        </p:nvSpPr>
        <p:spPr>
          <a:xfrm>
            <a:off x="1028700" y="3019742"/>
            <a:ext cx="10730730" cy="5549901"/>
          </a:xfrm>
          <a:prstGeom prst="rect">
            <a:avLst/>
          </a:prstGeom>
        </p:spPr>
        <p:txBody>
          <a:bodyPr lIns="0" tIns="0" rIns="0" bIns="0" rtlCol="0" anchor="t">
            <a:spAutoFit/>
          </a:bodyPr>
          <a:lstStyle/>
          <a:p>
            <a:pPr algn="l">
              <a:lnSpc>
                <a:spcPts val="4899"/>
              </a:lnSpc>
              <a:spcBef>
                <a:spcPct val="0"/>
              </a:spcBef>
            </a:pPr>
            <a:r>
              <a:rPr lang="en-US" sz="3499">
                <a:solidFill>
                  <a:srgbClr val="000000"/>
                </a:solidFill>
                <a:latin typeface="Montserrat"/>
                <a:ea typeface="Montserrat"/>
                <a:cs typeface="Montserrat"/>
                <a:sym typeface="Montserrat"/>
              </a:rPr>
              <a:t>Office administrators should consistently:</a:t>
            </a:r>
          </a:p>
          <a:p>
            <a:pPr algn="l">
              <a:lnSpc>
                <a:spcPts val="4899"/>
              </a:lnSpc>
              <a:spcBef>
                <a:spcPct val="0"/>
              </a:spcBef>
            </a:pPr>
            <a:endParaRPr lang="en-US" sz="3499">
              <a:solidFill>
                <a:srgbClr val="000000"/>
              </a:solidFill>
              <a:latin typeface="Montserrat"/>
              <a:ea typeface="Montserrat"/>
              <a:cs typeface="Montserrat"/>
              <a:sym typeface="Montserrat"/>
            </a:endParaRPr>
          </a:p>
          <a:p>
            <a:pPr marL="755646" lvl="1" indent="-377823" algn="l">
              <a:lnSpc>
                <a:spcPts val="4899"/>
              </a:lnSpc>
              <a:buFont typeface="Arial"/>
              <a:buChar char="•"/>
            </a:pPr>
            <a:r>
              <a:rPr lang="en-US" sz="3499">
                <a:solidFill>
                  <a:srgbClr val="000000"/>
                </a:solidFill>
                <a:latin typeface="Montserrat"/>
                <a:ea typeface="Montserrat"/>
                <a:cs typeface="Montserrat"/>
                <a:sym typeface="Montserrat"/>
              </a:rPr>
              <a:t>Respond promptly (even if only to acknowledge)</a:t>
            </a:r>
          </a:p>
          <a:p>
            <a:pPr marL="755646" lvl="1" indent="-377823" algn="l">
              <a:lnSpc>
                <a:spcPts val="4899"/>
              </a:lnSpc>
              <a:buFont typeface="Arial"/>
              <a:buChar char="•"/>
            </a:pPr>
            <a:r>
              <a:rPr lang="en-US" sz="3499">
                <a:solidFill>
                  <a:srgbClr val="000000"/>
                </a:solidFill>
                <a:latin typeface="Montserrat"/>
                <a:ea typeface="Montserrat"/>
                <a:cs typeface="Montserrat"/>
                <a:sym typeface="Montserrat"/>
              </a:rPr>
              <a:t>Share correct, complete information</a:t>
            </a:r>
          </a:p>
          <a:p>
            <a:pPr marL="755646" lvl="1" indent="-377823" algn="l">
              <a:lnSpc>
                <a:spcPts val="4899"/>
              </a:lnSpc>
              <a:buFont typeface="Arial"/>
              <a:buChar char="•"/>
            </a:pPr>
            <a:r>
              <a:rPr lang="en-US" sz="3499">
                <a:solidFill>
                  <a:srgbClr val="000000"/>
                </a:solidFill>
                <a:latin typeface="Montserrat"/>
                <a:ea typeface="Montserrat"/>
                <a:cs typeface="Montserrat"/>
                <a:sym typeface="Montserrat"/>
              </a:rPr>
              <a:t>Escalate professionally</a:t>
            </a:r>
          </a:p>
          <a:p>
            <a:pPr marL="755646" lvl="1" indent="-377823" algn="l">
              <a:lnSpc>
                <a:spcPts val="4899"/>
              </a:lnSpc>
              <a:buFont typeface="Arial"/>
              <a:buChar char="•"/>
            </a:pPr>
            <a:r>
              <a:rPr lang="en-US" sz="3499">
                <a:solidFill>
                  <a:srgbClr val="000000"/>
                </a:solidFill>
                <a:latin typeface="Montserrat"/>
                <a:ea typeface="Montserrat"/>
                <a:cs typeface="Montserrat"/>
                <a:sym typeface="Montserrat"/>
              </a:rPr>
              <a:t>Maintain a courteous tone under pressure</a:t>
            </a:r>
          </a:p>
          <a:p>
            <a:pPr marL="755646" lvl="1" indent="-377823" algn="l">
              <a:lnSpc>
                <a:spcPts val="4899"/>
              </a:lnSpc>
              <a:buFont typeface="Arial"/>
              <a:buChar char="•"/>
            </a:pPr>
            <a:r>
              <a:rPr lang="en-US" sz="3499">
                <a:solidFill>
                  <a:srgbClr val="000000"/>
                </a:solidFill>
                <a:latin typeface="Montserrat"/>
                <a:ea typeface="Montserrat"/>
                <a:cs typeface="Montserrat"/>
                <a:sym typeface="Montserrat"/>
              </a:rPr>
              <a:t>Provide updates proactively</a:t>
            </a:r>
          </a:p>
          <a:p>
            <a:pPr marL="755646" lvl="1" indent="-377823" algn="l">
              <a:lnSpc>
                <a:spcPts val="4899"/>
              </a:lnSpc>
              <a:buFont typeface="Arial"/>
              <a:buChar char="•"/>
            </a:pPr>
            <a:r>
              <a:rPr lang="en-US" sz="3499">
                <a:solidFill>
                  <a:srgbClr val="000000"/>
                </a:solidFill>
                <a:latin typeface="Montserrat"/>
                <a:ea typeface="Montserrat"/>
                <a:cs typeface="Montserrat"/>
                <a:sym typeface="Montserrat"/>
              </a:rPr>
              <a:t>Keep records of conversations &amp; approvals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84292"/>
            <a:ext cx="12001500" cy="752477"/>
          </a:xfrm>
          <a:prstGeom prst="rect">
            <a:avLst/>
          </a:prstGeom>
        </p:spPr>
        <p:txBody>
          <a:bodyPr wrap="square" lIns="0" tIns="0" rIns="0" bIns="0" rtlCol="0" anchor="t">
            <a:spAutoFit/>
          </a:bodyPr>
          <a:lstStyle/>
          <a:p>
            <a:pPr algn="l">
              <a:lnSpc>
                <a:spcPts val="6299"/>
              </a:lnSpc>
              <a:spcBef>
                <a:spcPct val="0"/>
              </a:spcBef>
            </a:pPr>
            <a:r>
              <a:rPr lang="en-US" sz="4499" b="1" dirty="0">
                <a:solidFill>
                  <a:srgbClr val="000000"/>
                </a:solidFill>
                <a:latin typeface="Montserrat Bold"/>
                <a:ea typeface="Montserrat Bold"/>
                <a:cs typeface="Montserrat Bold"/>
                <a:sym typeface="Montserrat Bold"/>
              </a:rPr>
              <a:t>Professional Email Standards</a:t>
            </a:r>
          </a:p>
        </p:txBody>
      </p:sp>
      <p:sp>
        <p:nvSpPr>
          <p:cNvPr id="3" name="TextBox 3"/>
          <p:cNvSpPr txBox="1"/>
          <p:nvPr/>
        </p:nvSpPr>
        <p:spPr>
          <a:xfrm>
            <a:off x="1028700" y="1366839"/>
            <a:ext cx="12915900" cy="582147"/>
          </a:xfrm>
          <a:prstGeom prst="rect">
            <a:avLst/>
          </a:prstGeom>
        </p:spPr>
        <p:txBody>
          <a:bodyPr wrap="square" lIns="0" tIns="0" rIns="0" bIns="0" rtlCol="0" anchor="t">
            <a:spAutoFit/>
          </a:bodyPr>
          <a:lstStyle/>
          <a:p>
            <a:pPr algn="l">
              <a:lnSpc>
                <a:spcPts val="4899"/>
              </a:lnSpc>
              <a:spcBef>
                <a:spcPct val="0"/>
              </a:spcBef>
            </a:pPr>
            <a:r>
              <a:rPr lang="en-US" sz="3499" b="1" i="1" dirty="0">
                <a:solidFill>
                  <a:srgbClr val="000000"/>
                </a:solidFill>
                <a:latin typeface="Montserrat Bold Italics"/>
                <a:ea typeface="Montserrat Bold Italics"/>
                <a:cs typeface="Montserrat Bold Italics"/>
                <a:sym typeface="Montserrat Bold Italics"/>
              </a:rPr>
              <a:t>Email Is a Formal Record — Write With Intention</a:t>
            </a:r>
          </a:p>
        </p:txBody>
      </p:sp>
      <p:sp>
        <p:nvSpPr>
          <p:cNvPr id="4" name="TextBox 4"/>
          <p:cNvSpPr txBox="1"/>
          <p:nvPr/>
        </p:nvSpPr>
        <p:spPr>
          <a:xfrm>
            <a:off x="1028700" y="2555294"/>
            <a:ext cx="14013918" cy="7070726"/>
          </a:xfrm>
          <a:prstGeom prst="rect">
            <a:avLst/>
          </a:prstGeom>
        </p:spPr>
        <p:txBody>
          <a:bodyPr lIns="0" tIns="0" rIns="0" bIns="0" rtlCol="0" anchor="t">
            <a:spAutoFit/>
          </a:bodyPr>
          <a:lstStyle/>
          <a:p>
            <a:pPr algn="l">
              <a:lnSpc>
                <a:spcPts val="4339"/>
              </a:lnSpc>
              <a:spcBef>
                <a:spcPct val="0"/>
              </a:spcBef>
            </a:pPr>
            <a:r>
              <a:rPr lang="en-US" sz="3099" b="1" dirty="0">
                <a:solidFill>
                  <a:srgbClr val="000000"/>
                </a:solidFill>
                <a:latin typeface="Montserrat Bold"/>
                <a:ea typeface="Montserrat Bold"/>
                <a:cs typeface="Montserrat Bold"/>
                <a:sym typeface="Montserrat Bold"/>
              </a:rPr>
              <a:t>Key Principles</a:t>
            </a:r>
          </a:p>
          <a:p>
            <a:pPr marL="734051" lvl="1" indent="-367026" algn="l">
              <a:lnSpc>
                <a:spcPts val="4759"/>
              </a:lnSpc>
              <a:buFont typeface="Arial"/>
              <a:buChar char="•"/>
            </a:pPr>
            <a:r>
              <a:rPr lang="en-US" sz="3399" dirty="0">
                <a:solidFill>
                  <a:srgbClr val="000000"/>
                </a:solidFill>
                <a:latin typeface="Montserrat"/>
                <a:ea typeface="Montserrat"/>
                <a:cs typeface="Montserrat"/>
                <a:sym typeface="Montserrat"/>
              </a:rPr>
              <a:t>Use clear subject lines that reflect actions required.</a:t>
            </a:r>
          </a:p>
          <a:p>
            <a:pPr marL="734051" lvl="1" indent="-367026" algn="l">
              <a:lnSpc>
                <a:spcPts val="4759"/>
              </a:lnSpc>
              <a:buFont typeface="Arial"/>
              <a:buChar char="•"/>
            </a:pPr>
            <a:r>
              <a:rPr lang="en-US" sz="3399" dirty="0">
                <a:solidFill>
                  <a:srgbClr val="000000"/>
                </a:solidFill>
                <a:latin typeface="Montserrat"/>
                <a:ea typeface="Montserrat"/>
                <a:cs typeface="Montserrat"/>
                <a:sym typeface="Montserrat"/>
              </a:rPr>
              <a:t>Begin with professional greetings (no “Hi dear,” “Good morning ma,” etc.).</a:t>
            </a:r>
          </a:p>
          <a:p>
            <a:pPr marL="734051" lvl="1" indent="-367026" algn="l">
              <a:lnSpc>
                <a:spcPts val="4759"/>
              </a:lnSpc>
              <a:buFont typeface="Arial"/>
              <a:buChar char="•"/>
            </a:pPr>
            <a:r>
              <a:rPr lang="en-US" sz="3399" dirty="0">
                <a:solidFill>
                  <a:srgbClr val="000000"/>
                </a:solidFill>
                <a:latin typeface="Montserrat"/>
                <a:ea typeface="Montserrat"/>
                <a:cs typeface="Montserrat"/>
                <a:sym typeface="Montserrat"/>
              </a:rPr>
              <a:t>Keep paragraphs short and focused on one idea.</a:t>
            </a:r>
          </a:p>
          <a:p>
            <a:pPr marL="734051" lvl="1" indent="-367026" algn="l">
              <a:lnSpc>
                <a:spcPts val="4759"/>
              </a:lnSpc>
              <a:buFont typeface="Arial"/>
              <a:buChar char="•"/>
            </a:pPr>
            <a:r>
              <a:rPr lang="en-US" sz="3399" dirty="0">
                <a:solidFill>
                  <a:srgbClr val="000000"/>
                </a:solidFill>
                <a:latin typeface="Montserrat"/>
                <a:ea typeface="Montserrat"/>
                <a:cs typeface="Montserrat"/>
                <a:sym typeface="Montserrat"/>
              </a:rPr>
              <a:t>Highlight deadlines, expectations, and responsibilities clearly.</a:t>
            </a:r>
          </a:p>
          <a:p>
            <a:pPr marL="734051" lvl="1" indent="-367026" algn="l">
              <a:lnSpc>
                <a:spcPts val="4759"/>
              </a:lnSpc>
              <a:buFont typeface="Arial"/>
              <a:buChar char="•"/>
            </a:pPr>
            <a:r>
              <a:rPr lang="en-US" sz="3399" dirty="0">
                <a:solidFill>
                  <a:srgbClr val="000000"/>
                </a:solidFill>
                <a:latin typeface="Montserrat"/>
                <a:ea typeface="Montserrat"/>
                <a:cs typeface="Montserrat"/>
                <a:sym typeface="Montserrat"/>
              </a:rPr>
              <a:t>Use institutional tone: precise, factual, courteous, and neutral.</a:t>
            </a:r>
          </a:p>
          <a:p>
            <a:pPr marL="734051" lvl="1" indent="-367026" algn="l">
              <a:lnSpc>
                <a:spcPts val="4759"/>
              </a:lnSpc>
              <a:buFont typeface="Arial"/>
              <a:buChar char="•"/>
            </a:pPr>
            <a:r>
              <a:rPr lang="en-US" sz="3399" dirty="0">
                <a:solidFill>
                  <a:srgbClr val="000000"/>
                </a:solidFill>
                <a:latin typeface="Montserrat"/>
                <a:ea typeface="Montserrat"/>
                <a:cs typeface="Montserrat"/>
                <a:sym typeface="Montserrat"/>
              </a:rPr>
              <a:t>Always proofread — errors reduce credibility.</a:t>
            </a:r>
          </a:p>
          <a:p>
            <a:pPr algn="l">
              <a:lnSpc>
                <a:spcPts val="4759"/>
              </a:lnSpc>
            </a:pPr>
            <a:endParaRPr lang="en-US" sz="3399" dirty="0">
              <a:solidFill>
                <a:srgbClr val="000000"/>
              </a:solidFill>
              <a:latin typeface="Montserrat"/>
              <a:ea typeface="Montserrat"/>
              <a:cs typeface="Montserrat"/>
              <a:sym typeface="Montserrat"/>
            </a:endParaRPr>
          </a:p>
          <a:p>
            <a:pPr algn="l">
              <a:lnSpc>
                <a:spcPts val="4339"/>
              </a:lnSpc>
              <a:spcBef>
                <a:spcPct val="0"/>
              </a:spcBef>
            </a:pPr>
            <a:r>
              <a:rPr lang="en-US" sz="3099" b="1" dirty="0">
                <a:solidFill>
                  <a:srgbClr val="000000"/>
                </a:solidFill>
                <a:latin typeface="Montserrat Bold"/>
                <a:ea typeface="Montserrat Bold"/>
                <a:cs typeface="Montserrat Bold"/>
                <a:sym typeface="Montserrat Bold"/>
              </a:rPr>
              <a:t>IITA Example:</a:t>
            </a:r>
          </a:p>
          <a:p>
            <a:pPr algn="l">
              <a:lnSpc>
                <a:spcPts val="4759"/>
              </a:lnSpc>
              <a:spcBef>
                <a:spcPct val="0"/>
              </a:spcBef>
            </a:pPr>
            <a:r>
              <a:rPr lang="en-US" sz="3399" dirty="0">
                <a:solidFill>
                  <a:srgbClr val="000000"/>
                </a:solidFill>
                <a:latin typeface="Montserrat"/>
                <a:ea typeface="Montserrat"/>
                <a:cs typeface="Montserrat"/>
                <a:sym typeface="Montserrat"/>
              </a:rPr>
              <a:t> Emailing researchers, donors, or procurement requires accuracy and clarity because decisions depend on your message.</a:t>
            </a:r>
          </a:p>
        </p:txBody>
      </p:sp>
      <p:sp>
        <p:nvSpPr>
          <p:cNvPr id="5" name="Freeform 5"/>
          <p:cNvSpPr/>
          <p:nvPr/>
        </p:nvSpPr>
        <p:spPr>
          <a:xfrm>
            <a:off x="15277620" y="2574344"/>
            <a:ext cx="2541944" cy="5138313"/>
          </a:xfrm>
          <a:custGeom>
            <a:avLst/>
            <a:gdLst/>
            <a:ahLst/>
            <a:cxnLst/>
            <a:rect l="l" t="t" r="r" b="b"/>
            <a:pathLst>
              <a:path w="2541944" h="5138313">
                <a:moveTo>
                  <a:pt x="0" y="0"/>
                </a:moveTo>
                <a:lnTo>
                  <a:pt x="2541944" y="0"/>
                </a:lnTo>
                <a:lnTo>
                  <a:pt x="2541944" y="5138312"/>
                </a:lnTo>
                <a:lnTo>
                  <a:pt x="0" y="5138312"/>
                </a:lnTo>
                <a:lnTo>
                  <a:pt x="0" y="0"/>
                </a:lnTo>
                <a:close/>
              </a:path>
            </a:pathLst>
          </a:custGeom>
          <a:blipFill>
            <a:blip r:embed="rId2"/>
            <a:stretch>
              <a:fillRect l="-55793" r="-46347"/>
            </a:stretch>
          </a:blipFill>
        </p:spPr>
        <p:txBody>
          <a:bodyPr/>
          <a:lstStyle/>
          <a:p>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2619" y="0"/>
            <a:ext cx="17230424" cy="10287000"/>
            <a:chOff x="-773832" y="0"/>
            <a:chExt cx="22973898" cy="13716000"/>
          </a:xfrm>
        </p:grpSpPr>
        <p:sp>
          <p:nvSpPr>
            <p:cNvPr id="3" name="Freeform 3"/>
            <p:cNvSpPr/>
            <p:nvPr/>
          </p:nvSpPr>
          <p:spPr>
            <a:xfrm>
              <a:off x="14331511" y="0"/>
              <a:ext cx="7868555" cy="13716000"/>
            </a:xfrm>
            <a:custGeom>
              <a:avLst/>
              <a:gdLst/>
              <a:ahLst/>
              <a:cxnLst/>
              <a:rect l="l" t="t" r="r" b="b"/>
              <a:pathLst>
                <a:path w="7868555" h="13716000">
                  <a:moveTo>
                    <a:pt x="0" y="0"/>
                  </a:moveTo>
                  <a:lnTo>
                    <a:pt x="7868554" y="0"/>
                  </a:lnTo>
                  <a:lnTo>
                    <a:pt x="7868554" y="13716000"/>
                  </a:lnTo>
                  <a:lnTo>
                    <a:pt x="0" y="13716000"/>
                  </a:lnTo>
                  <a:lnTo>
                    <a:pt x="0" y="0"/>
                  </a:lnTo>
                  <a:close/>
                </a:path>
              </a:pathLst>
            </a:custGeom>
            <a:blipFill>
              <a:blip r:embed="rId3"/>
              <a:stretch>
                <a:fillRect l="-32445" r="-128788"/>
              </a:stretch>
            </a:blipFill>
          </p:spPr>
          <p:txBody>
            <a:bodyPr/>
            <a:lstStyle/>
            <a:p>
              <a:endParaRPr lang="en-US"/>
            </a:p>
          </p:txBody>
        </p:sp>
        <p:sp>
          <p:nvSpPr>
            <p:cNvPr id="4" name="TextBox 4"/>
            <p:cNvSpPr txBox="1"/>
            <p:nvPr/>
          </p:nvSpPr>
          <p:spPr>
            <a:xfrm>
              <a:off x="-773832" y="1125769"/>
              <a:ext cx="15105342" cy="997967"/>
            </a:xfrm>
            <a:prstGeom prst="rect">
              <a:avLst/>
            </a:prstGeom>
          </p:spPr>
          <p:txBody>
            <a:bodyPr wrap="square" lIns="0" tIns="0" rIns="0" bIns="0" rtlCol="0" anchor="t">
              <a:spAutoFit/>
            </a:bodyPr>
            <a:lstStyle/>
            <a:p>
              <a:pPr algn="l">
                <a:lnSpc>
                  <a:spcPts val="6299"/>
                </a:lnSpc>
                <a:spcBef>
                  <a:spcPct val="0"/>
                </a:spcBef>
              </a:pPr>
              <a:r>
                <a:rPr lang="en-US" sz="4400" b="1" dirty="0">
                  <a:solidFill>
                    <a:srgbClr val="000000"/>
                  </a:solidFill>
                  <a:latin typeface="Montserrat Bold"/>
                  <a:ea typeface="Montserrat Bold"/>
                  <a:cs typeface="Montserrat Bold"/>
                  <a:sym typeface="Montserrat Bold"/>
                </a:rPr>
                <a:t>Professional Telephone Call Structure</a:t>
              </a:r>
            </a:p>
          </p:txBody>
        </p:sp>
        <p:sp>
          <p:nvSpPr>
            <p:cNvPr id="5" name="TextBox 5"/>
            <p:cNvSpPr txBox="1"/>
            <p:nvPr/>
          </p:nvSpPr>
          <p:spPr>
            <a:xfrm>
              <a:off x="220943" y="3249504"/>
              <a:ext cx="14110568" cy="1599143"/>
            </a:xfrm>
            <a:prstGeom prst="rect">
              <a:avLst/>
            </a:prstGeom>
          </p:spPr>
          <p:txBody>
            <a:bodyPr lIns="0" tIns="0" rIns="0" bIns="0" rtlCol="0" anchor="t">
              <a:spAutoFit/>
            </a:bodyPr>
            <a:lstStyle/>
            <a:p>
              <a:pPr algn="l">
                <a:lnSpc>
                  <a:spcPts val="4899"/>
                </a:lnSpc>
                <a:spcBef>
                  <a:spcPct val="0"/>
                </a:spcBef>
              </a:pPr>
              <a:r>
                <a:rPr lang="en-US" sz="3499" b="1">
                  <a:solidFill>
                    <a:srgbClr val="000000"/>
                  </a:solidFill>
                  <a:latin typeface="Montserrat Bold"/>
                  <a:ea typeface="Montserrat Bold"/>
                  <a:cs typeface="Montserrat Bold"/>
                  <a:sym typeface="Montserrat Bold"/>
                </a:rPr>
                <a:t>Purpose:</a:t>
              </a:r>
              <a:r>
                <a:rPr lang="en-US" sz="3499">
                  <a:solidFill>
                    <a:srgbClr val="000000"/>
                  </a:solidFill>
                  <a:latin typeface="Montserrat"/>
                  <a:ea typeface="Montserrat"/>
                  <a:cs typeface="Montserrat"/>
                  <a:sym typeface="Montserrat"/>
                </a:rPr>
                <a:t> Ensure clarity, efficiency, and a positive stakeholder experience.</a:t>
              </a:r>
            </a:p>
          </p:txBody>
        </p:sp>
        <p:sp>
          <p:nvSpPr>
            <p:cNvPr id="6" name="TextBox 6"/>
            <p:cNvSpPr txBox="1"/>
            <p:nvPr/>
          </p:nvSpPr>
          <p:spPr>
            <a:xfrm>
              <a:off x="897308" y="5891140"/>
              <a:ext cx="8430684" cy="5028989"/>
            </a:xfrm>
            <a:prstGeom prst="rect">
              <a:avLst/>
            </a:prstGeom>
          </p:spPr>
          <p:txBody>
            <a:bodyPr lIns="0" tIns="0" rIns="0" bIns="0" rtlCol="0" anchor="t">
              <a:spAutoFit/>
            </a:bodyPr>
            <a:lstStyle/>
            <a:p>
              <a:pPr algn="l">
                <a:lnSpc>
                  <a:spcPts val="4339"/>
                </a:lnSpc>
                <a:spcBef>
                  <a:spcPct val="0"/>
                </a:spcBef>
              </a:pPr>
              <a:r>
                <a:rPr lang="en-US" sz="3099">
                  <a:solidFill>
                    <a:srgbClr val="000000"/>
                  </a:solidFill>
                  <a:latin typeface="Montserrat"/>
                  <a:ea typeface="Montserrat"/>
                  <a:cs typeface="Montserrat"/>
                  <a:sym typeface="Montserrat"/>
                </a:rPr>
                <a:t>1. Preparation</a:t>
              </a:r>
            </a:p>
            <a:p>
              <a:pPr algn="l">
                <a:lnSpc>
                  <a:spcPts val="4339"/>
                </a:lnSpc>
                <a:spcBef>
                  <a:spcPct val="0"/>
                </a:spcBef>
              </a:pPr>
              <a:r>
                <a:rPr lang="en-US" sz="3099">
                  <a:solidFill>
                    <a:srgbClr val="000000"/>
                  </a:solidFill>
                  <a:latin typeface="Montserrat"/>
                  <a:ea typeface="Montserrat"/>
                  <a:cs typeface="Montserrat"/>
                  <a:sym typeface="Montserrat"/>
                </a:rPr>
                <a:t>2. Professional Opening</a:t>
              </a:r>
            </a:p>
            <a:p>
              <a:pPr algn="l">
                <a:lnSpc>
                  <a:spcPts val="4339"/>
                </a:lnSpc>
                <a:spcBef>
                  <a:spcPct val="0"/>
                </a:spcBef>
              </a:pPr>
              <a:r>
                <a:rPr lang="en-US" sz="3099">
                  <a:solidFill>
                    <a:srgbClr val="000000"/>
                  </a:solidFill>
                  <a:latin typeface="Montserrat"/>
                  <a:ea typeface="Montserrat"/>
                  <a:cs typeface="Montserrat"/>
                  <a:sym typeface="Montserrat"/>
                </a:rPr>
                <a:t>3. State the Purpose Clearly</a:t>
              </a:r>
            </a:p>
            <a:p>
              <a:pPr algn="l">
                <a:lnSpc>
                  <a:spcPts val="4339"/>
                </a:lnSpc>
                <a:spcBef>
                  <a:spcPct val="0"/>
                </a:spcBef>
              </a:pPr>
              <a:r>
                <a:rPr lang="en-US" sz="3099">
                  <a:solidFill>
                    <a:srgbClr val="000000"/>
                  </a:solidFill>
                  <a:latin typeface="Montserrat"/>
                  <a:ea typeface="Montserrat"/>
                  <a:cs typeface="Montserrat"/>
                  <a:sym typeface="Montserrat"/>
                </a:rPr>
                <a:t>4. Gather/Share Key Information</a:t>
              </a:r>
            </a:p>
            <a:p>
              <a:pPr algn="l">
                <a:lnSpc>
                  <a:spcPts val="4339"/>
                </a:lnSpc>
                <a:spcBef>
                  <a:spcPct val="0"/>
                </a:spcBef>
              </a:pPr>
              <a:r>
                <a:rPr lang="en-US" sz="3099">
                  <a:solidFill>
                    <a:srgbClr val="000000"/>
                  </a:solidFill>
                  <a:latin typeface="Montserrat"/>
                  <a:ea typeface="Montserrat"/>
                  <a:cs typeface="Montserrat"/>
                  <a:sym typeface="Montserrat"/>
                </a:rPr>
                <a:t>5. Action Points &amp; Next Steps</a:t>
              </a:r>
            </a:p>
            <a:p>
              <a:pPr algn="l">
                <a:lnSpc>
                  <a:spcPts val="4339"/>
                </a:lnSpc>
                <a:spcBef>
                  <a:spcPct val="0"/>
                </a:spcBef>
              </a:pPr>
              <a:r>
                <a:rPr lang="en-US" sz="3099">
                  <a:solidFill>
                    <a:srgbClr val="000000"/>
                  </a:solidFill>
                  <a:latin typeface="Montserrat"/>
                  <a:ea typeface="Montserrat"/>
                  <a:cs typeface="Montserrat"/>
                  <a:sym typeface="Montserrat"/>
                </a:rPr>
                <a:t>6. Professional Closing</a:t>
              </a:r>
            </a:p>
            <a:p>
              <a:pPr algn="l">
                <a:lnSpc>
                  <a:spcPts val="4339"/>
                </a:lnSpc>
                <a:spcBef>
                  <a:spcPct val="0"/>
                </a:spcBef>
              </a:pPr>
              <a:r>
                <a:rPr lang="en-US" sz="3099">
                  <a:solidFill>
                    <a:srgbClr val="000000"/>
                  </a:solidFill>
                  <a:latin typeface="Montserrat"/>
                  <a:ea typeface="Montserrat"/>
                  <a:cs typeface="Montserrat"/>
                  <a:sym typeface="Montserrat"/>
                </a:rPr>
                <a:t>7. Post-Call Follow-Up</a:t>
              </a: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569969"/>
            <a:ext cx="10263296" cy="5483516"/>
          </a:xfrm>
          <a:prstGeom prst="rect">
            <a:avLst/>
          </a:prstGeom>
        </p:spPr>
        <p:txBody>
          <a:bodyPr lIns="0" tIns="0" rIns="0" bIns="0" rtlCol="0" anchor="t">
            <a:spAutoFit/>
          </a:bodyPr>
          <a:lstStyle/>
          <a:p>
            <a:pPr marL="748213" lvl="1" indent="-374106" algn="l">
              <a:lnSpc>
                <a:spcPts val="4851"/>
              </a:lnSpc>
              <a:buFont typeface="Arial"/>
              <a:buChar char="•"/>
            </a:pPr>
            <a:r>
              <a:rPr lang="en-US" sz="3465">
                <a:solidFill>
                  <a:srgbClr val="000000"/>
                </a:solidFill>
                <a:latin typeface="Montserrat"/>
                <a:ea typeface="Montserrat"/>
                <a:cs typeface="Montserrat"/>
                <a:sym typeface="Montserrat"/>
              </a:rPr>
              <a:t>Answer within 3 rings.</a:t>
            </a:r>
          </a:p>
          <a:p>
            <a:pPr marL="748213" lvl="1" indent="-374106" algn="l">
              <a:lnSpc>
                <a:spcPts val="4851"/>
              </a:lnSpc>
              <a:buFont typeface="Arial"/>
              <a:buChar char="•"/>
            </a:pPr>
            <a:r>
              <a:rPr lang="en-US" sz="3465">
                <a:solidFill>
                  <a:srgbClr val="000000"/>
                </a:solidFill>
                <a:latin typeface="Montserrat"/>
                <a:ea typeface="Montserrat"/>
                <a:cs typeface="Montserrat"/>
                <a:sym typeface="Montserrat"/>
              </a:rPr>
              <a:t>Smile before speaking — it improves tone.</a:t>
            </a:r>
          </a:p>
          <a:p>
            <a:pPr marL="748213" lvl="1" indent="-374106" algn="l">
              <a:lnSpc>
                <a:spcPts val="4851"/>
              </a:lnSpc>
              <a:buFont typeface="Arial"/>
              <a:buChar char="•"/>
            </a:pPr>
            <a:r>
              <a:rPr lang="en-US" sz="3465">
                <a:solidFill>
                  <a:srgbClr val="000000"/>
                </a:solidFill>
                <a:latin typeface="Montserrat"/>
                <a:ea typeface="Montserrat"/>
                <a:cs typeface="Montserrat"/>
                <a:sym typeface="Montserrat"/>
              </a:rPr>
              <a:t>Identify yourself and your unit immediately.</a:t>
            </a:r>
          </a:p>
          <a:p>
            <a:pPr marL="748213" lvl="1" indent="-374106" algn="l">
              <a:lnSpc>
                <a:spcPts val="4851"/>
              </a:lnSpc>
              <a:buFont typeface="Arial"/>
              <a:buChar char="•"/>
            </a:pPr>
            <a:r>
              <a:rPr lang="en-US" sz="3465">
                <a:solidFill>
                  <a:srgbClr val="000000"/>
                </a:solidFill>
                <a:latin typeface="Montserrat"/>
                <a:ea typeface="Montserrat"/>
                <a:cs typeface="Montserrat"/>
                <a:sym typeface="Montserrat"/>
              </a:rPr>
              <a:t>Listen fully before responding; do not interrupt.</a:t>
            </a:r>
          </a:p>
          <a:p>
            <a:pPr marL="748213" lvl="1" indent="-374106" algn="l">
              <a:lnSpc>
                <a:spcPts val="4851"/>
              </a:lnSpc>
              <a:buFont typeface="Arial"/>
              <a:buChar char="•"/>
            </a:pPr>
            <a:r>
              <a:rPr lang="en-US" sz="3465">
                <a:solidFill>
                  <a:srgbClr val="000000"/>
                </a:solidFill>
                <a:latin typeface="Montserrat"/>
                <a:ea typeface="Montserrat"/>
                <a:cs typeface="Montserrat"/>
                <a:sym typeface="Montserrat"/>
              </a:rPr>
              <a:t>Take notes to avoid errors or forgetting details.</a:t>
            </a:r>
          </a:p>
          <a:p>
            <a:pPr marL="748213" lvl="1" indent="-374106" algn="l">
              <a:lnSpc>
                <a:spcPts val="4851"/>
              </a:lnSpc>
              <a:buFont typeface="Arial"/>
              <a:buChar char="•"/>
            </a:pPr>
            <a:r>
              <a:rPr lang="en-US" sz="3465">
                <a:solidFill>
                  <a:srgbClr val="000000"/>
                </a:solidFill>
                <a:latin typeface="Montserrat"/>
                <a:ea typeface="Montserrat"/>
                <a:cs typeface="Montserrat"/>
                <a:sym typeface="Montserrat"/>
              </a:rPr>
              <a:t>Confirm next steps before ending the call.</a:t>
            </a:r>
          </a:p>
        </p:txBody>
      </p:sp>
      <p:grpSp>
        <p:nvGrpSpPr>
          <p:cNvPr id="3" name="Group 3"/>
          <p:cNvGrpSpPr/>
          <p:nvPr/>
        </p:nvGrpSpPr>
        <p:grpSpPr>
          <a:xfrm>
            <a:off x="11291996" y="2636644"/>
            <a:ext cx="6226679" cy="5416841"/>
            <a:chOff x="0" y="0"/>
            <a:chExt cx="1639948" cy="1426658"/>
          </a:xfrm>
        </p:grpSpPr>
        <p:sp>
          <p:nvSpPr>
            <p:cNvPr id="4" name="Freeform 4"/>
            <p:cNvSpPr/>
            <p:nvPr/>
          </p:nvSpPr>
          <p:spPr>
            <a:xfrm>
              <a:off x="0" y="0"/>
              <a:ext cx="1639949" cy="1426658"/>
            </a:xfrm>
            <a:custGeom>
              <a:avLst/>
              <a:gdLst/>
              <a:ahLst/>
              <a:cxnLst/>
              <a:rect l="l" t="t" r="r" b="b"/>
              <a:pathLst>
                <a:path w="1639949" h="1426658">
                  <a:moveTo>
                    <a:pt x="0" y="0"/>
                  </a:moveTo>
                  <a:lnTo>
                    <a:pt x="1639949" y="0"/>
                  </a:lnTo>
                  <a:lnTo>
                    <a:pt x="1639949" y="1426658"/>
                  </a:lnTo>
                  <a:lnTo>
                    <a:pt x="0" y="1426658"/>
                  </a:lnTo>
                  <a:close/>
                </a:path>
              </a:pathLst>
            </a:custGeom>
            <a:solidFill>
              <a:srgbClr val="FF751F"/>
            </a:solidFill>
          </p:spPr>
          <p:txBody>
            <a:bodyPr/>
            <a:lstStyle/>
            <a:p>
              <a:endParaRPr lang="en-US"/>
            </a:p>
          </p:txBody>
        </p:sp>
        <p:sp>
          <p:nvSpPr>
            <p:cNvPr id="5" name="TextBox 5"/>
            <p:cNvSpPr txBox="1"/>
            <p:nvPr/>
          </p:nvSpPr>
          <p:spPr>
            <a:xfrm>
              <a:off x="0" y="-47625"/>
              <a:ext cx="1639948" cy="1474283"/>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1532860" y="2846339"/>
            <a:ext cx="5744951" cy="4930776"/>
          </a:xfrm>
          <a:prstGeom prst="rect">
            <a:avLst/>
          </a:prstGeom>
        </p:spPr>
        <p:txBody>
          <a:bodyPr lIns="0" tIns="0" rIns="0" bIns="0" rtlCol="0" anchor="t">
            <a:spAutoFit/>
          </a:bodyPr>
          <a:lstStyle/>
          <a:p>
            <a:pPr algn="l">
              <a:lnSpc>
                <a:spcPts val="4899"/>
              </a:lnSpc>
              <a:spcBef>
                <a:spcPct val="0"/>
              </a:spcBef>
            </a:pPr>
            <a:r>
              <a:rPr lang="en-US" sz="3499" b="1">
                <a:solidFill>
                  <a:srgbClr val="000000"/>
                </a:solidFill>
                <a:latin typeface="Montserrat Bold"/>
                <a:ea typeface="Montserrat Bold"/>
                <a:cs typeface="Montserrat Bold"/>
                <a:sym typeface="Montserrat Bold"/>
              </a:rPr>
              <a:t>Behaviour to Avoid:</a:t>
            </a: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Dropping calls abruptly</a:t>
            </a: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Speaking too fast</a:t>
            </a: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Using informal expressions</a:t>
            </a: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Sounding irritated or rushed</a:t>
            </a:r>
          </a:p>
        </p:txBody>
      </p:sp>
      <p:sp>
        <p:nvSpPr>
          <p:cNvPr id="7" name="TextBox 7"/>
          <p:cNvSpPr txBox="1"/>
          <p:nvPr/>
        </p:nvSpPr>
        <p:spPr>
          <a:xfrm>
            <a:off x="1028700" y="660399"/>
            <a:ext cx="15659100" cy="665310"/>
          </a:xfrm>
          <a:prstGeom prst="rect">
            <a:avLst/>
          </a:prstGeom>
        </p:spPr>
        <p:txBody>
          <a:bodyPr wrap="square" lIns="0" tIns="0" rIns="0" bIns="0" rtlCol="0" anchor="t">
            <a:spAutoFit/>
          </a:bodyPr>
          <a:lstStyle/>
          <a:p>
            <a:pPr algn="l">
              <a:lnSpc>
                <a:spcPts val="5599"/>
              </a:lnSpc>
              <a:spcBef>
                <a:spcPct val="0"/>
              </a:spcBef>
            </a:pPr>
            <a:r>
              <a:rPr lang="en-US" sz="3999" b="1" dirty="0">
                <a:solidFill>
                  <a:srgbClr val="000000"/>
                </a:solidFill>
                <a:latin typeface="Montserrat Bold"/>
                <a:ea typeface="Montserrat Bold"/>
                <a:cs typeface="Montserrat Bold"/>
                <a:sym typeface="Montserrat Bold"/>
              </a:rPr>
              <a:t>Phone Professionalism: The Administrative Standard</a:t>
            </a:r>
          </a:p>
        </p:txBody>
      </p:sp>
      <p:sp>
        <p:nvSpPr>
          <p:cNvPr id="8" name="TextBox 8"/>
          <p:cNvSpPr txBox="1"/>
          <p:nvPr/>
        </p:nvSpPr>
        <p:spPr>
          <a:xfrm>
            <a:off x="1028700" y="1588582"/>
            <a:ext cx="11087100" cy="630109"/>
          </a:xfrm>
          <a:prstGeom prst="rect">
            <a:avLst/>
          </a:prstGeom>
        </p:spPr>
        <p:txBody>
          <a:bodyPr wrap="square" lIns="0" tIns="0" rIns="0" bIns="0" rtlCol="0" anchor="t">
            <a:spAutoFit/>
          </a:bodyPr>
          <a:lstStyle/>
          <a:p>
            <a:pPr algn="l">
              <a:lnSpc>
                <a:spcPts val="5319"/>
              </a:lnSpc>
              <a:spcBef>
                <a:spcPct val="0"/>
              </a:spcBef>
            </a:pPr>
            <a:r>
              <a:rPr lang="en-US" sz="3799" i="1" dirty="0">
                <a:solidFill>
                  <a:srgbClr val="000000"/>
                </a:solidFill>
                <a:latin typeface="Montserrat Italics"/>
                <a:ea typeface="Montserrat Italics"/>
                <a:cs typeface="Montserrat Italics"/>
                <a:sym typeface="Montserrat Italics"/>
              </a:rPr>
              <a:t>Your Voice = Your Professional Signature</a:t>
            </a:r>
          </a:p>
        </p:txBody>
      </p:sp>
      <p:sp>
        <p:nvSpPr>
          <p:cNvPr id="9" name="TextBox 9"/>
          <p:cNvSpPr txBox="1"/>
          <p:nvPr/>
        </p:nvSpPr>
        <p:spPr>
          <a:xfrm>
            <a:off x="1028700" y="8698418"/>
            <a:ext cx="13144500" cy="582211"/>
          </a:xfrm>
          <a:prstGeom prst="rect">
            <a:avLst/>
          </a:prstGeom>
        </p:spPr>
        <p:txBody>
          <a:bodyPr wrap="square" lIns="0" tIns="0" rIns="0" bIns="0" rtlCol="0" anchor="t">
            <a:spAutoFit/>
          </a:bodyPr>
          <a:lstStyle/>
          <a:p>
            <a:pPr algn="ctr">
              <a:lnSpc>
                <a:spcPts val="4900"/>
              </a:lnSpc>
              <a:spcBef>
                <a:spcPct val="0"/>
              </a:spcBef>
            </a:pPr>
            <a:r>
              <a:rPr lang="en-US" sz="3500" b="1" dirty="0">
                <a:solidFill>
                  <a:srgbClr val="000000"/>
                </a:solidFill>
                <a:latin typeface="Montserrat Bold"/>
                <a:ea typeface="Montserrat Bold"/>
                <a:cs typeface="Montserrat Bold"/>
                <a:sym typeface="Montserrat Bold"/>
              </a:rPr>
              <a:t>Goal: </a:t>
            </a:r>
            <a:r>
              <a:rPr lang="en-US" sz="3500" dirty="0">
                <a:solidFill>
                  <a:srgbClr val="000000"/>
                </a:solidFill>
                <a:latin typeface="Montserrat"/>
                <a:ea typeface="Montserrat"/>
                <a:cs typeface="Montserrat"/>
                <a:sym typeface="Montserrat"/>
              </a:rPr>
              <a:t>Every caller should leave with clarity, not confusion</a:t>
            </a:r>
            <a:r>
              <a:rPr lang="en-US" sz="3500" b="1" dirty="0">
                <a:solidFill>
                  <a:srgbClr val="000000"/>
                </a:solidFill>
                <a:latin typeface="Montserrat Bold"/>
                <a:ea typeface="Montserrat Bold"/>
                <a:cs typeface="Montserrat Bold"/>
                <a:sym typeface="Montserrat Bold"/>
              </a:rPr>
              <a:t>.</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18009" y="0"/>
            <a:ext cx="6541291" cy="10287000"/>
          </a:xfrm>
          <a:custGeom>
            <a:avLst/>
            <a:gdLst/>
            <a:ahLst/>
            <a:cxnLst/>
            <a:rect l="l" t="t" r="r" b="b"/>
            <a:pathLst>
              <a:path w="6541291" h="10287000">
                <a:moveTo>
                  <a:pt x="0" y="0"/>
                </a:moveTo>
                <a:lnTo>
                  <a:pt x="6541291" y="0"/>
                </a:lnTo>
                <a:lnTo>
                  <a:pt x="6541291" y="10287000"/>
                </a:lnTo>
                <a:lnTo>
                  <a:pt x="0" y="10287000"/>
                </a:lnTo>
                <a:lnTo>
                  <a:pt x="0" y="0"/>
                </a:lnTo>
                <a:close/>
              </a:path>
            </a:pathLst>
          </a:custGeom>
          <a:blipFill>
            <a:blip r:embed="rId3"/>
            <a:stretch>
              <a:fillRect t="-3023" r="-11111" b="-3023"/>
            </a:stretch>
          </a:blipFill>
        </p:spPr>
        <p:txBody>
          <a:bodyPr/>
          <a:lstStyle/>
          <a:p>
            <a:endParaRPr lang="en-US"/>
          </a:p>
        </p:txBody>
      </p:sp>
      <p:sp>
        <p:nvSpPr>
          <p:cNvPr id="3" name="TextBox 3"/>
          <p:cNvSpPr txBox="1"/>
          <p:nvPr/>
        </p:nvSpPr>
        <p:spPr>
          <a:xfrm>
            <a:off x="1028700" y="1482919"/>
            <a:ext cx="9144089" cy="1374776"/>
          </a:xfrm>
          <a:prstGeom prst="rect">
            <a:avLst/>
          </a:prstGeom>
        </p:spPr>
        <p:txBody>
          <a:bodyPr lIns="0" tIns="0" rIns="0" bIns="0" rtlCol="0" anchor="t">
            <a:spAutoFit/>
          </a:bodyPr>
          <a:lstStyle/>
          <a:p>
            <a:pPr algn="l">
              <a:lnSpc>
                <a:spcPts val="5599"/>
              </a:lnSpc>
              <a:spcBef>
                <a:spcPct val="0"/>
              </a:spcBef>
            </a:pPr>
            <a:r>
              <a:rPr lang="en-US" sz="3999" b="1">
                <a:solidFill>
                  <a:srgbClr val="000000"/>
                </a:solidFill>
                <a:latin typeface="Montserrat Bold"/>
                <a:ea typeface="Montserrat Bold"/>
                <a:cs typeface="Montserrat Bold"/>
                <a:sym typeface="Montserrat Bold"/>
              </a:rPr>
              <a:t>Virtual Communication Etiquette (Online Meetings &amp; Calls)</a:t>
            </a:r>
          </a:p>
        </p:txBody>
      </p:sp>
      <p:sp>
        <p:nvSpPr>
          <p:cNvPr id="4" name="TextBox 4"/>
          <p:cNvSpPr txBox="1"/>
          <p:nvPr/>
        </p:nvSpPr>
        <p:spPr>
          <a:xfrm>
            <a:off x="1028700" y="3398840"/>
            <a:ext cx="8930223" cy="1180466"/>
          </a:xfrm>
          <a:prstGeom prst="rect">
            <a:avLst/>
          </a:prstGeom>
        </p:spPr>
        <p:txBody>
          <a:bodyPr lIns="0" tIns="0" rIns="0" bIns="0" rtlCol="0" anchor="t">
            <a:spAutoFit/>
          </a:bodyPr>
          <a:lstStyle/>
          <a:p>
            <a:pPr algn="l">
              <a:lnSpc>
                <a:spcPts val="4759"/>
              </a:lnSpc>
              <a:spcBef>
                <a:spcPct val="0"/>
              </a:spcBef>
            </a:pPr>
            <a:r>
              <a:rPr lang="en-US" sz="3399" b="1">
                <a:solidFill>
                  <a:srgbClr val="000000"/>
                </a:solidFill>
                <a:latin typeface="Montserrat Bold"/>
                <a:ea typeface="Montserrat Bold"/>
                <a:cs typeface="Montserrat Bold"/>
                <a:sym typeface="Montserrat Bold"/>
              </a:rPr>
              <a:t>Purpose:</a:t>
            </a:r>
            <a:r>
              <a:rPr lang="en-US" sz="3399">
                <a:solidFill>
                  <a:srgbClr val="000000"/>
                </a:solidFill>
                <a:latin typeface="Montserrat"/>
                <a:ea typeface="Montserrat"/>
                <a:cs typeface="Montserrat"/>
                <a:sym typeface="Montserrat"/>
              </a:rPr>
              <a:t> Promote professionalism and efficiency in digital environments.</a:t>
            </a:r>
          </a:p>
        </p:txBody>
      </p:sp>
      <p:sp>
        <p:nvSpPr>
          <p:cNvPr id="5" name="TextBox 5"/>
          <p:cNvSpPr txBox="1"/>
          <p:nvPr/>
        </p:nvSpPr>
        <p:spPr>
          <a:xfrm>
            <a:off x="1028700" y="5162550"/>
            <a:ext cx="5997575" cy="3666998"/>
          </a:xfrm>
          <a:prstGeom prst="rect">
            <a:avLst/>
          </a:prstGeom>
        </p:spPr>
        <p:txBody>
          <a:bodyPr lIns="0" tIns="0" rIns="0" bIns="0" rtlCol="0" anchor="t">
            <a:spAutoFit/>
          </a:bodyPr>
          <a:lstStyle/>
          <a:p>
            <a:pPr algn="l">
              <a:lnSpc>
                <a:spcPts val="3615"/>
              </a:lnSpc>
              <a:spcBef>
                <a:spcPct val="0"/>
              </a:spcBef>
            </a:pPr>
            <a:r>
              <a:rPr lang="en-US" sz="3199">
                <a:solidFill>
                  <a:srgbClr val="000000"/>
                </a:solidFill>
                <a:latin typeface="Montserrat"/>
                <a:ea typeface="Montserrat"/>
                <a:cs typeface="Montserrat"/>
                <a:sym typeface="Montserrat"/>
              </a:rPr>
              <a:t>1. Prepare &amp; Test Technology</a:t>
            </a:r>
          </a:p>
          <a:p>
            <a:pPr algn="l">
              <a:lnSpc>
                <a:spcPts val="3615"/>
              </a:lnSpc>
              <a:spcBef>
                <a:spcPct val="0"/>
              </a:spcBef>
            </a:pPr>
            <a:r>
              <a:rPr lang="en-US" sz="3199">
                <a:solidFill>
                  <a:srgbClr val="000000"/>
                </a:solidFill>
                <a:latin typeface="Montserrat"/>
                <a:ea typeface="Montserrat"/>
                <a:cs typeface="Montserrat"/>
                <a:sym typeface="Montserrat"/>
              </a:rPr>
              <a:t>2. Professional Presence</a:t>
            </a:r>
          </a:p>
          <a:p>
            <a:pPr algn="l">
              <a:lnSpc>
                <a:spcPts val="3615"/>
              </a:lnSpc>
              <a:spcBef>
                <a:spcPct val="0"/>
              </a:spcBef>
            </a:pPr>
            <a:r>
              <a:rPr lang="en-US" sz="3199">
                <a:solidFill>
                  <a:srgbClr val="000000"/>
                </a:solidFill>
                <a:latin typeface="Montserrat"/>
                <a:ea typeface="Montserrat"/>
                <a:cs typeface="Montserrat"/>
                <a:sym typeface="Montserrat"/>
              </a:rPr>
              <a:t>3. Effective Opening</a:t>
            </a:r>
          </a:p>
          <a:p>
            <a:pPr algn="l">
              <a:lnSpc>
                <a:spcPts val="3615"/>
              </a:lnSpc>
              <a:spcBef>
                <a:spcPct val="0"/>
              </a:spcBef>
            </a:pPr>
            <a:r>
              <a:rPr lang="en-US" sz="3199">
                <a:solidFill>
                  <a:srgbClr val="000000"/>
                </a:solidFill>
                <a:latin typeface="Montserrat"/>
                <a:ea typeface="Montserrat"/>
                <a:cs typeface="Montserrat"/>
                <a:sym typeface="Montserrat"/>
              </a:rPr>
              <a:t>4. Stay Engaged &amp; Structured</a:t>
            </a:r>
          </a:p>
          <a:p>
            <a:pPr algn="l">
              <a:lnSpc>
                <a:spcPts val="3615"/>
              </a:lnSpc>
              <a:spcBef>
                <a:spcPct val="0"/>
              </a:spcBef>
            </a:pPr>
            <a:r>
              <a:rPr lang="en-US" sz="3199">
                <a:solidFill>
                  <a:srgbClr val="000000"/>
                </a:solidFill>
                <a:latin typeface="Montserrat"/>
                <a:ea typeface="Montserrat"/>
                <a:cs typeface="Montserrat"/>
                <a:sym typeface="Montserrat"/>
              </a:rPr>
              <a:t>5. Manage Digital Tools Well</a:t>
            </a:r>
          </a:p>
          <a:p>
            <a:pPr algn="l">
              <a:lnSpc>
                <a:spcPts val="3615"/>
              </a:lnSpc>
              <a:spcBef>
                <a:spcPct val="0"/>
              </a:spcBef>
            </a:pPr>
            <a:r>
              <a:rPr lang="en-US" sz="3199">
                <a:solidFill>
                  <a:srgbClr val="000000"/>
                </a:solidFill>
                <a:latin typeface="Montserrat"/>
                <a:ea typeface="Montserrat"/>
                <a:cs typeface="Montserrat"/>
                <a:sym typeface="Montserrat"/>
              </a:rPr>
              <a:t>6. Clarity &amp; Confirmation</a:t>
            </a:r>
          </a:p>
          <a:p>
            <a:pPr algn="l">
              <a:lnSpc>
                <a:spcPts val="3615"/>
              </a:lnSpc>
              <a:spcBef>
                <a:spcPct val="0"/>
              </a:spcBef>
            </a:pPr>
            <a:r>
              <a:rPr lang="en-US" sz="3199">
                <a:solidFill>
                  <a:srgbClr val="000000"/>
                </a:solidFill>
                <a:latin typeface="Montserrat"/>
                <a:ea typeface="Montserrat"/>
                <a:cs typeface="Montserrat"/>
                <a:sym typeface="Montserrat"/>
              </a:rPr>
              <a:t>7. Professional Closing</a:t>
            </a:r>
          </a:p>
          <a:p>
            <a:pPr algn="l">
              <a:lnSpc>
                <a:spcPts val="3615"/>
              </a:lnSpc>
              <a:spcBef>
                <a:spcPct val="0"/>
              </a:spcBef>
            </a:pPr>
            <a:endParaRPr lang="en-US" sz="3199">
              <a:solidFill>
                <a:srgbClr val="000000"/>
              </a:solidFill>
              <a:latin typeface="Montserrat"/>
              <a:ea typeface="Montserrat"/>
              <a:cs typeface="Montserrat"/>
              <a:sym typeface="Montserrat"/>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722119"/>
            <a:ext cx="16230600" cy="8117206"/>
          </a:xfrm>
          <a:prstGeom prst="rect">
            <a:avLst/>
          </a:prstGeom>
        </p:spPr>
        <p:txBody>
          <a:bodyPr lIns="0" tIns="0" rIns="0" bIns="0" rtlCol="0" anchor="t">
            <a:spAutoFit/>
          </a:bodyPr>
          <a:lstStyle/>
          <a:p>
            <a:pPr algn="l">
              <a:lnSpc>
                <a:spcPts val="4619"/>
              </a:lnSpc>
              <a:spcBef>
                <a:spcPct val="0"/>
              </a:spcBef>
            </a:pPr>
            <a:r>
              <a:rPr lang="en-US" sz="3299" dirty="0">
                <a:solidFill>
                  <a:srgbClr val="000000"/>
                </a:solidFill>
                <a:latin typeface="Montserrat"/>
                <a:ea typeface="Montserrat"/>
                <a:cs typeface="Montserrat"/>
                <a:sym typeface="Montserrat"/>
              </a:rPr>
              <a:t>How to manage expectations politely:</a:t>
            </a:r>
          </a:p>
          <a:p>
            <a:pPr marL="712462" lvl="1" indent="-356231" algn="l">
              <a:lnSpc>
                <a:spcPts val="4619"/>
              </a:lnSpc>
              <a:buFont typeface="Arial"/>
              <a:buChar char="•"/>
            </a:pPr>
            <a:r>
              <a:rPr lang="en-US" sz="3299" dirty="0">
                <a:solidFill>
                  <a:srgbClr val="000000"/>
                </a:solidFill>
                <a:latin typeface="Montserrat"/>
                <a:ea typeface="Montserrat"/>
                <a:cs typeface="Montserrat"/>
                <a:sym typeface="Montserrat"/>
              </a:rPr>
              <a:t>Clarify deadlines and available timelines.</a:t>
            </a:r>
          </a:p>
          <a:p>
            <a:pPr marL="712462" lvl="1" indent="-356231" algn="l">
              <a:lnSpc>
                <a:spcPts val="4619"/>
              </a:lnSpc>
              <a:buFont typeface="Arial"/>
              <a:buChar char="•"/>
            </a:pPr>
            <a:r>
              <a:rPr lang="en-US" sz="3299" dirty="0">
                <a:solidFill>
                  <a:srgbClr val="000000"/>
                </a:solidFill>
                <a:latin typeface="Montserrat"/>
                <a:ea typeface="Montserrat"/>
                <a:cs typeface="Montserrat"/>
                <a:sym typeface="Montserrat"/>
              </a:rPr>
              <a:t>Explain constraints without excuses.</a:t>
            </a:r>
          </a:p>
          <a:p>
            <a:pPr marL="712462" lvl="1" indent="-356231" algn="l">
              <a:lnSpc>
                <a:spcPts val="4619"/>
              </a:lnSpc>
              <a:buFont typeface="Arial"/>
              <a:buChar char="•"/>
            </a:pPr>
            <a:r>
              <a:rPr lang="en-US" sz="3299" dirty="0">
                <a:solidFill>
                  <a:srgbClr val="000000"/>
                </a:solidFill>
                <a:latin typeface="Montserrat"/>
                <a:ea typeface="Montserrat"/>
                <a:cs typeface="Montserrat"/>
                <a:sym typeface="Montserrat"/>
              </a:rPr>
              <a:t>Give alternatives if immediate action isn’t possible.</a:t>
            </a:r>
          </a:p>
          <a:p>
            <a:pPr marL="712462" lvl="1" indent="-356231" algn="l">
              <a:lnSpc>
                <a:spcPts val="4619"/>
              </a:lnSpc>
              <a:buFont typeface="Arial"/>
              <a:buChar char="•"/>
            </a:pPr>
            <a:r>
              <a:rPr lang="en-US" sz="3299" dirty="0">
                <a:solidFill>
                  <a:srgbClr val="000000"/>
                </a:solidFill>
                <a:latin typeface="Montserrat"/>
                <a:ea typeface="Montserrat"/>
                <a:cs typeface="Montserrat"/>
                <a:sym typeface="Montserrat"/>
              </a:rPr>
              <a:t>Communicate delays early — not at the last </a:t>
            </a:r>
          </a:p>
          <a:p>
            <a:pPr algn="l">
              <a:lnSpc>
                <a:spcPts val="4619"/>
              </a:lnSpc>
            </a:pPr>
            <a:r>
              <a:rPr lang="en-US" sz="3299" dirty="0">
                <a:solidFill>
                  <a:srgbClr val="000000"/>
                </a:solidFill>
                <a:latin typeface="Montserrat"/>
                <a:ea typeface="Montserrat"/>
                <a:cs typeface="Montserrat"/>
                <a:sym typeface="Montserrat"/>
              </a:rPr>
              <a:t>       minute.</a:t>
            </a:r>
          </a:p>
          <a:p>
            <a:pPr marL="712462" lvl="1" indent="-356231" algn="l">
              <a:lnSpc>
                <a:spcPts val="4619"/>
              </a:lnSpc>
              <a:buFont typeface="Arial"/>
              <a:buChar char="•"/>
            </a:pPr>
            <a:r>
              <a:rPr lang="en-US" sz="3299" dirty="0">
                <a:solidFill>
                  <a:srgbClr val="000000"/>
                </a:solidFill>
                <a:latin typeface="Montserrat"/>
                <a:ea typeface="Montserrat"/>
                <a:cs typeface="Montserrat"/>
                <a:sym typeface="Montserrat"/>
              </a:rPr>
              <a:t>Offer realistic promises you can deliver.</a:t>
            </a:r>
          </a:p>
          <a:p>
            <a:pPr algn="l">
              <a:lnSpc>
                <a:spcPts val="4619"/>
              </a:lnSpc>
              <a:spcBef>
                <a:spcPct val="0"/>
              </a:spcBef>
            </a:pPr>
            <a:r>
              <a:rPr lang="en-US" sz="3299" dirty="0">
                <a:solidFill>
                  <a:srgbClr val="000000"/>
                </a:solidFill>
                <a:latin typeface="Montserrat"/>
                <a:ea typeface="Montserrat"/>
                <a:cs typeface="Montserrat"/>
                <a:sym typeface="Montserrat"/>
              </a:rPr>
              <a:t>           </a:t>
            </a:r>
            <a:r>
              <a:rPr lang="en-US" sz="3299" b="1" dirty="0">
                <a:solidFill>
                  <a:srgbClr val="000000"/>
                </a:solidFill>
                <a:latin typeface="Montserrat Bold"/>
                <a:ea typeface="Montserrat Bold"/>
                <a:cs typeface="Montserrat Bold"/>
                <a:sym typeface="Montserrat Bold"/>
              </a:rPr>
              <a:t>Helpful phrases:</a:t>
            </a:r>
          </a:p>
          <a:p>
            <a:pPr marL="1424924" lvl="2" indent="-474975" algn="l">
              <a:lnSpc>
                <a:spcPts val="4619"/>
              </a:lnSpc>
              <a:buFont typeface="Arial"/>
              <a:buChar char="⚬"/>
            </a:pPr>
            <a:r>
              <a:rPr lang="en-US" sz="3299" dirty="0">
                <a:solidFill>
                  <a:srgbClr val="000000"/>
                </a:solidFill>
                <a:latin typeface="Montserrat"/>
                <a:ea typeface="Montserrat"/>
                <a:cs typeface="Montserrat"/>
                <a:sym typeface="Montserrat"/>
              </a:rPr>
              <a:t>“Here is what I can do within today…”</a:t>
            </a:r>
          </a:p>
          <a:p>
            <a:pPr marL="1424924" lvl="2" indent="-474975" algn="l">
              <a:lnSpc>
                <a:spcPts val="4619"/>
              </a:lnSpc>
              <a:buFont typeface="Arial"/>
              <a:buChar char="⚬"/>
            </a:pPr>
            <a:r>
              <a:rPr lang="en-US" sz="3299" dirty="0">
                <a:solidFill>
                  <a:srgbClr val="000000"/>
                </a:solidFill>
                <a:latin typeface="Montserrat"/>
                <a:ea typeface="Montserrat"/>
                <a:cs typeface="Montserrat"/>
                <a:sym typeface="Montserrat"/>
              </a:rPr>
              <a:t>“To ensure accuracy, I will need until…”</a:t>
            </a:r>
          </a:p>
          <a:p>
            <a:pPr marL="1424924" lvl="2" indent="-474975" algn="l">
              <a:lnSpc>
                <a:spcPts val="4619"/>
              </a:lnSpc>
              <a:buFont typeface="Arial"/>
              <a:buChar char="⚬"/>
            </a:pPr>
            <a:r>
              <a:rPr lang="en-US" sz="3299" dirty="0">
                <a:solidFill>
                  <a:srgbClr val="000000"/>
                </a:solidFill>
                <a:latin typeface="Montserrat"/>
                <a:ea typeface="Montserrat"/>
                <a:cs typeface="Montserrat"/>
                <a:sym typeface="Montserrat"/>
              </a:rPr>
              <a:t>“May I confirm the priority between these two tasks?”</a:t>
            </a:r>
          </a:p>
          <a:p>
            <a:pPr algn="l">
              <a:lnSpc>
                <a:spcPts val="4619"/>
              </a:lnSpc>
            </a:pPr>
            <a:endParaRPr lang="en-US" sz="3299" dirty="0">
              <a:solidFill>
                <a:srgbClr val="000000"/>
              </a:solidFill>
              <a:latin typeface="Montserrat"/>
              <a:ea typeface="Montserrat"/>
              <a:cs typeface="Montserrat"/>
              <a:sym typeface="Montserrat"/>
            </a:endParaRPr>
          </a:p>
          <a:p>
            <a:pPr algn="l">
              <a:lnSpc>
                <a:spcPts val="4619"/>
              </a:lnSpc>
              <a:spcBef>
                <a:spcPct val="0"/>
              </a:spcBef>
            </a:pPr>
            <a:r>
              <a:rPr lang="en-US" sz="3299" b="1" dirty="0">
                <a:solidFill>
                  <a:srgbClr val="000000"/>
                </a:solidFill>
                <a:latin typeface="Montserrat Bold"/>
                <a:ea typeface="Montserrat Bold"/>
                <a:cs typeface="Montserrat Bold"/>
                <a:sym typeface="Montserrat Bold"/>
              </a:rPr>
              <a:t>Outcome: </a:t>
            </a:r>
            <a:r>
              <a:rPr lang="en-US" sz="3299" dirty="0">
                <a:solidFill>
                  <a:srgbClr val="000000"/>
                </a:solidFill>
                <a:latin typeface="Montserrat"/>
                <a:ea typeface="Montserrat"/>
                <a:cs typeface="Montserrat"/>
                <a:sym typeface="Montserrat"/>
              </a:rPr>
              <a:t>People trust your word when you consistently deliver what you commit to.</a:t>
            </a:r>
          </a:p>
        </p:txBody>
      </p:sp>
      <p:grpSp>
        <p:nvGrpSpPr>
          <p:cNvPr id="3" name="Group 3"/>
          <p:cNvGrpSpPr/>
          <p:nvPr/>
        </p:nvGrpSpPr>
        <p:grpSpPr>
          <a:xfrm>
            <a:off x="11561638" y="4134025"/>
            <a:ext cx="6027473" cy="3483559"/>
            <a:chOff x="0" y="0"/>
            <a:chExt cx="824655" cy="476607"/>
          </a:xfrm>
        </p:grpSpPr>
        <p:sp>
          <p:nvSpPr>
            <p:cNvPr id="4" name="Freeform 4"/>
            <p:cNvSpPr/>
            <p:nvPr/>
          </p:nvSpPr>
          <p:spPr>
            <a:xfrm>
              <a:off x="0" y="0"/>
              <a:ext cx="824655" cy="476607"/>
            </a:xfrm>
            <a:custGeom>
              <a:avLst/>
              <a:gdLst/>
              <a:ahLst/>
              <a:cxnLst/>
              <a:rect l="l" t="t" r="r" b="b"/>
              <a:pathLst>
                <a:path w="824655" h="476607">
                  <a:moveTo>
                    <a:pt x="25087" y="0"/>
                  </a:moveTo>
                  <a:lnTo>
                    <a:pt x="799568" y="0"/>
                  </a:lnTo>
                  <a:cubicBezTo>
                    <a:pt x="813423" y="0"/>
                    <a:pt x="824655" y="11232"/>
                    <a:pt x="824655" y="25087"/>
                  </a:cubicBezTo>
                  <a:lnTo>
                    <a:pt x="824655" y="451520"/>
                  </a:lnTo>
                  <a:cubicBezTo>
                    <a:pt x="824655" y="458173"/>
                    <a:pt x="822011" y="464554"/>
                    <a:pt x="817307" y="469259"/>
                  </a:cubicBezTo>
                  <a:cubicBezTo>
                    <a:pt x="812602" y="473963"/>
                    <a:pt x="806221" y="476607"/>
                    <a:pt x="799568" y="476607"/>
                  </a:cubicBezTo>
                  <a:lnTo>
                    <a:pt x="25087" y="476607"/>
                  </a:lnTo>
                  <a:cubicBezTo>
                    <a:pt x="11232" y="476607"/>
                    <a:pt x="0" y="465375"/>
                    <a:pt x="0" y="451520"/>
                  </a:cubicBezTo>
                  <a:lnTo>
                    <a:pt x="0" y="25087"/>
                  </a:lnTo>
                  <a:cubicBezTo>
                    <a:pt x="0" y="11232"/>
                    <a:pt x="11232" y="0"/>
                    <a:pt x="25087" y="0"/>
                  </a:cubicBezTo>
                  <a:close/>
                </a:path>
              </a:pathLst>
            </a:custGeom>
            <a:solidFill>
              <a:srgbClr val="060B37"/>
            </a:solidFill>
          </p:spPr>
          <p:txBody>
            <a:bodyPr/>
            <a:lstStyle/>
            <a:p>
              <a:endParaRPr lang="en-US"/>
            </a:p>
          </p:txBody>
        </p:sp>
        <p:sp>
          <p:nvSpPr>
            <p:cNvPr id="5" name="TextBox 5"/>
            <p:cNvSpPr txBox="1"/>
            <p:nvPr/>
          </p:nvSpPr>
          <p:spPr>
            <a:xfrm>
              <a:off x="0" y="0"/>
              <a:ext cx="824655" cy="476607"/>
            </a:xfrm>
            <a:prstGeom prst="rect">
              <a:avLst/>
            </a:prstGeom>
          </p:spPr>
          <p:txBody>
            <a:bodyPr lIns="50800" tIns="50800" rIns="50800" bIns="50800" rtlCol="0" anchor="ctr"/>
            <a:lstStyle/>
            <a:p>
              <a:pPr algn="ctr">
                <a:lnSpc>
                  <a:spcPts val="3359"/>
                </a:lnSpc>
              </a:pPr>
              <a:r>
                <a:rPr lang="en-US" sz="2400" b="1" dirty="0">
                  <a:solidFill>
                    <a:srgbClr val="FFFFFF"/>
                  </a:solidFill>
                  <a:latin typeface="Montserrat Bold"/>
                  <a:ea typeface="Montserrat Bold"/>
                  <a:cs typeface="Montserrat Bold"/>
                  <a:sym typeface="Montserrat Bold"/>
                </a:rPr>
                <a:t>EXPERIENCE = EXPECTATION</a:t>
              </a:r>
            </a:p>
            <a:p>
              <a:pPr algn="ctr">
                <a:lnSpc>
                  <a:spcPts val="3359"/>
                </a:lnSpc>
              </a:pPr>
              <a:r>
                <a:rPr lang="en-US" sz="2400" b="1" dirty="0">
                  <a:solidFill>
                    <a:srgbClr val="FFFFFF"/>
                  </a:solidFill>
                  <a:latin typeface="Montserrat Bold"/>
                  <a:ea typeface="Montserrat Bold"/>
                  <a:cs typeface="Montserrat Bold"/>
                  <a:sym typeface="Montserrat Bold"/>
                </a:rPr>
                <a:t>SATISFIED CLIENT </a:t>
              </a:r>
            </a:p>
            <a:p>
              <a:pPr algn="ctr">
                <a:lnSpc>
                  <a:spcPts val="3359"/>
                </a:lnSpc>
              </a:pPr>
              <a:endParaRPr lang="en-US" sz="2400" b="1" dirty="0">
                <a:solidFill>
                  <a:srgbClr val="FFFFFF"/>
                </a:solidFill>
                <a:latin typeface="Montserrat Bold"/>
                <a:ea typeface="Montserrat Bold"/>
                <a:cs typeface="Montserrat Bold"/>
                <a:sym typeface="Montserrat Bold"/>
              </a:endParaRPr>
            </a:p>
            <a:p>
              <a:pPr algn="ctr">
                <a:lnSpc>
                  <a:spcPts val="3359"/>
                </a:lnSpc>
              </a:pPr>
              <a:r>
                <a:rPr lang="en-US" sz="2400" b="1" dirty="0">
                  <a:solidFill>
                    <a:srgbClr val="FFFFFF"/>
                  </a:solidFill>
                  <a:latin typeface="Montserrat Bold"/>
                  <a:ea typeface="Montserrat Bold"/>
                  <a:cs typeface="Montserrat Bold"/>
                  <a:sym typeface="Montserrat Bold"/>
                </a:rPr>
                <a:t>EXPERIENCE &lt;  EXPECTATION DISATISFACTION</a:t>
              </a:r>
            </a:p>
            <a:p>
              <a:pPr algn="ctr">
                <a:lnSpc>
                  <a:spcPts val="3359"/>
                </a:lnSpc>
              </a:pPr>
              <a:endParaRPr lang="en-US" sz="2400" b="1" dirty="0">
                <a:solidFill>
                  <a:srgbClr val="FFFFFF"/>
                </a:solidFill>
                <a:latin typeface="Montserrat Bold"/>
                <a:ea typeface="Montserrat Bold"/>
                <a:cs typeface="Montserrat Bold"/>
                <a:sym typeface="Montserrat Bold"/>
              </a:endParaRPr>
            </a:p>
            <a:p>
              <a:pPr algn="ctr">
                <a:lnSpc>
                  <a:spcPts val="3359"/>
                </a:lnSpc>
              </a:pPr>
              <a:r>
                <a:rPr lang="en-US" sz="2400" b="1" dirty="0">
                  <a:solidFill>
                    <a:srgbClr val="FFFFFF"/>
                  </a:solidFill>
                  <a:latin typeface="Montserrat Bold"/>
                  <a:ea typeface="Montserrat Bold"/>
                  <a:cs typeface="Montserrat Bold"/>
                  <a:sym typeface="Montserrat Bold"/>
                </a:rPr>
                <a:t>EXPERIENCE &gt; EXPECTATION</a:t>
              </a:r>
            </a:p>
            <a:p>
              <a:pPr algn="ctr">
                <a:lnSpc>
                  <a:spcPts val="3359"/>
                </a:lnSpc>
              </a:pPr>
              <a:r>
                <a:rPr lang="en-US" sz="2400" b="1" dirty="0">
                  <a:solidFill>
                    <a:srgbClr val="FFFFFF"/>
                  </a:solidFill>
                  <a:latin typeface="Montserrat Bold"/>
                  <a:ea typeface="Montserrat Bold"/>
                  <a:cs typeface="Montserrat Bold"/>
                  <a:sym typeface="Montserrat Bold"/>
                </a:rPr>
                <a:t>DELIGHTED CLIENT</a:t>
              </a:r>
            </a:p>
          </p:txBody>
        </p:sp>
      </p:grpSp>
      <p:sp>
        <p:nvSpPr>
          <p:cNvPr id="6" name="TextBox 6"/>
          <p:cNvSpPr txBox="1"/>
          <p:nvPr/>
        </p:nvSpPr>
        <p:spPr>
          <a:xfrm>
            <a:off x="1028700" y="301624"/>
            <a:ext cx="11696700" cy="665310"/>
          </a:xfrm>
          <a:prstGeom prst="rect">
            <a:avLst/>
          </a:prstGeom>
        </p:spPr>
        <p:txBody>
          <a:bodyPr wrap="square" lIns="0" tIns="0" rIns="0" bIns="0" rtlCol="0" anchor="t">
            <a:spAutoFit/>
          </a:bodyPr>
          <a:lstStyle/>
          <a:p>
            <a:pPr algn="l">
              <a:lnSpc>
                <a:spcPts val="5599"/>
              </a:lnSpc>
              <a:spcBef>
                <a:spcPct val="0"/>
              </a:spcBef>
            </a:pPr>
            <a:r>
              <a:rPr lang="en-US" sz="3999" b="1" dirty="0">
                <a:solidFill>
                  <a:srgbClr val="000000"/>
                </a:solidFill>
                <a:latin typeface="Montserrat Bold"/>
                <a:ea typeface="Montserrat Bold"/>
                <a:cs typeface="Montserrat Bold"/>
                <a:sym typeface="Montserrat Bold"/>
              </a:rPr>
              <a:t>Managing Expectations Professionally</a:t>
            </a:r>
          </a:p>
        </p:txBody>
      </p:sp>
      <p:sp>
        <p:nvSpPr>
          <p:cNvPr id="7" name="TextBox 7"/>
          <p:cNvSpPr txBox="1"/>
          <p:nvPr/>
        </p:nvSpPr>
        <p:spPr>
          <a:xfrm>
            <a:off x="381000" y="1040443"/>
            <a:ext cx="12039600" cy="534185"/>
          </a:xfrm>
          <a:prstGeom prst="rect">
            <a:avLst/>
          </a:prstGeom>
        </p:spPr>
        <p:txBody>
          <a:bodyPr wrap="square" lIns="0" tIns="0" rIns="0" bIns="0" rtlCol="0" anchor="t">
            <a:spAutoFit/>
          </a:bodyPr>
          <a:lstStyle/>
          <a:p>
            <a:pPr algn="ctr">
              <a:lnSpc>
                <a:spcPts val="4479"/>
              </a:lnSpc>
              <a:spcBef>
                <a:spcPct val="0"/>
              </a:spcBef>
            </a:pPr>
            <a:r>
              <a:rPr lang="en-US" sz="3199" b="1" i="1" dirty="0">
                <a:solidFill>
                  <a:srgbClr val="000000"/>
                </a:solidFill>
                <a:latin typeface="Montserrat Bold Italics"/>
                <a:ea typeface="Montserrat Bold Italics"/>
                <a:cs typeface="Montserrat Bold Italics"/>
                <a:sym typeface="Montserrat Bold Italics"/>
              </a:rPr>
              <a:t>Set Clear Boundaries Without Sounding Unhelpful</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87055" y="5143500"/>
            <a:ext cx="3033949" cy="4114800"/>
            <a:chOff x="0" y="0"/>
            <a:chExt cx="799065" cy="1083733"/>
          </a:xfrm>
        </p:grpSpPr>
        <p:sp>
          <p:nvSpPr>
            <p:cNvPr id="3" name="Freeform 3"/>
            <p:cNvSpPr/>
            <p:nvPr/>
          </p:nvSpPr>
          <p:spPr>
            <a:xfrm>
              <a:off x="0" y="0"/>
              <a:ext cx="799065" cy="1083733"/>
            </a:xfrm>
            <a:custGeom>
              <a:avLst/>
              <a:gdLst/>
              <a:ahLst/>
              <a:cxnLst/>
              <a:rect l="l" t="t" r="r" b="b"/>
              <a:pathLst>
                <a:path w="799065" h="1083733">
                  <a:moveTo>
                    <a:pt x="0" y="0"/>
                  </a:moveTo>
                  <a:lnTo>
                    <a:pt x="799065" y="0"/>
                  </a:lnTo>
                  <a:lnTo>
                    <a:pt x="799065" y="1083733"/>
                  </a:lnTo>
                  <a:lnTo>
                    <a:pt x="0" y="1083733"/>
                  </a:lnTo>
                  <a:close/>
                </a:path>
              </a:pathLst>
            </a:custGeom>
            <a:solidFill>
              <a:srgbClr val="060B37"/>
            </a:solidFill>
          </p:spPr>
          <p:txBody>
            <a:bodyPr/>
            <a:lstStyle/>
            <a:p>
              <a:endParaRPr lang="en-US"/>
            </a:p>
          </p:txBody>
        </p:sp>
        <p:sp>
          <p:nvSpPr>
            <p:cNvPr id="4" name="TextBox 4"/>
            <p:cNvSpPr txBox="1"/>
            <p:nvPr/>
          </p:nvSpPr>
          <p:spPr>
            <a:xfrm>
              <a:off x="0" y="-66675"/>
              <a:ext cx="799065" cy="1150408"/>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Stay calm and professional</a:t>
              </a:r>
            </a:p>
          </p:txBody>
        </p:sp>
      </p:grpSp>
      <p:grpSp>
        <p:nvGrpSpPr>
          <p:cNvPr id="5" name="Group 5"/>
          <p:cNvGrpSpPr/>
          <p:nvPr/>
        </p:nvGrpSpPr>
        <p:grpSpPr>
          <a:xfrm>
            <a:off x="4256179" y="5143500"/>
            <a:ext cx="3033949" cy="4114800"/>
            <a:chOff x="0" y="0"/>
            <a:chExt cx="799065" cy="1083733"/>
          </a:xfrm>
        </p:grpSpPr>
        <p:sp>
          <p:nvSpPr>
            <p:cNvPr id="6" name="Freeform 6"/>
            <p:cNvSpPr/>
            <p:nvPr/>
          </p:nvSpPr>
          <p:spPr>
            <a:xfrm>
              <a:off x="0" y="0"/>
              <a:ext cx="799065" cy="1083733"/>
            </a:xfrm>
            <a:custGeom>
              <a:avLst/>
              <a:gdLst/>
              <a:ahLst/>
              <a:cxnLst/>
              <a:rect l="l" t="t" r="r" b="b"/>
              <a:pathLst>
                <a:path w="799065" h="1083733">
                  <a:moveTo>
                    <a:pt x="0" y="0"/>
                  </a:moveTo>
                  <a:lnTo>
                    <a:pt x="799065" y="0"/>
                  </a:lnTo>
                  <a:lnTo>
                    <a:pt x="799065" y="1083733"/>
                  </a:lnTo>
                  <a:lnTo>
                    <a:pt x="0" y="1083733"/>
                  </a:lnTo>
                  <a:close/>
                </a:path>
              </a:pathLst>
            </a:custGeom>
            <a:solidFill>
              <a:srgbClr val="060B37"/>
            </a:solidFill>
          </p:spPr>
          <p:txBody>
            <a:bodyPr/>
            <a:lstStyle/>
            <a:p>
              <a:endParaRPr lang="en-US"/>
            </a:p>
          </p:txBody>
        </p:sp>
        <p:sp>
          <p:nvSpPr>
            <p:cNvPr id="7" name="TextBox 7"/>
            <p:cNvSpPr txBox="1"/>
            <p:nvPr/>
          </p:nvSpPr>
          <p:spPr>
            <a:xfrm>
              <a:off x="0" y="-66675"/>
              <a:ext cx="799065" cy="1150408"/>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Focus on the issue, not the person</a:t>
              </a:r>
            </a:p>
          </p:txBody>
        </p:sp>
      </p:grpSp>
      <p:grpSp>
        <p:nvGrpSpPr>
          <p:cNvPr id="8" name="Group 8"/>
          <p:cNvGrpSpPr/>
          <p:nvPr/>
        </p:nvGrpSpPr>
        <p:grpSpPr>
          <a:xfrm>
            <a:off x="7625304" y="5143500"/>
            <a:ext cx="3033949" cy="4114800"/>
            <a:chOff x="0" y="0"/>
            <a:chExt cx="799065" cy="1083733"/>
          </a:xfrm>
        </p:grpSpPr>
        <p:sp>
          <p:nvSpPr>
            <p:cNvPr id="9" name="Freeform 9"/>
            <p:cNvSpPr/>
            <p:nvPr/>
          </p:nvSpPr>
          <p:spPr>
            <a:xfrm>
              <a:off x="0" y="0"/>
              <a:ext cx="799065" cy="1083733"/>
            </a:xfrm>
            <a:custGeom>
              <a:avLst/>
              <a:gdLst/>
              <a:ahLst/>
              <a:cxnLst/>
              <a:rect l="l" t="t" r="r" b="b"/>
              <a:pathLst>
                <a:path w="799065" h="1083733">
                  <a:moveTo>
                    <a:pt x="0" y="0"/>
                  </a:moveTo>
                  <a:lnTo>
                    <a:pt x="799065" y="0"/>
                  </a:lnTo>
                  <a:lnTo>
                    <a:pt x="799065" y="1083733"/>
                  </a:lnTo>
                  <a:lnTo>
                    <a:pt x="0" y="1083733"/>
                  </a:lnTo>
                  <a:close/>
                </a:path>
              </a:pathLst>
            </a:custGeom>
            <a:solidFill>
              <a:srgbClr val="060B37"/>
            </a:solidFill>
          </p:spPr>
          <p:txBody>
            <a:bodyPr/>
            <a:lstStyle/>
            <a:p>
              <a:endParaRPr lang="en-US"/>
            </a:p>
          </p:txBody>
        </p:sp>
        <p:sp>
          <p:nvSpPr>
            <p:cNvPr id="10" name="TextBox 10"/>
            <p:cNvSpPr txBox="1"/>
            <p:nvPr/>
          </p:nvSpPr>
          <p:spPr>
            <a:xfrm>
              <a:off x="0" y="-66675"/>
              <a:ext cx="799065" cy="1150408"/>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Use factual language, not emotional language</a:t>
              </a:r>
            </a:p>
          </p:txBody>
        </p:sp>
      </p:grpSp>
      <p:grpSp>
        <p:nvGrpSpPr>
          <p:cNvPr id="11" name="Group 11"/>
          <p:cNvGrpSpPr/>
          <p:nvPr/>
        </p:nvGrpSpPr>
        <p:grpSpPr>
          <a:xfrm>
            <a:off x="10994428" y="5143500"/>
            <a:ext cx="3033949" cy="4114800"/>
            <a:chOff x="0" y="0"/>
            <a:chExt cx="799065" cy="1083733"/>
          </a:xfrm>
        </p:grpSpPr>
        <p:sp>
          <p:nvSpPr>
            <p:cNvPr id="12" name="Freeform 12"/>
            <p:cNvSpPr/>
            <p:nvPr/>
          </p:nvSpPr>
          <p:spPr>
            <a:xfrm>
              <a:off x="0" y="0"/>
              <a:ext cx="799065" cy="1083733"/>
            </a:xfrm>
            <a:custGeom>
              <a:avLst/>
              <a:gdLst/>
              <a:ahLst/>
              <a:cxnLst/>
              <a:rect l="l" t="t" r="r" b="b"/>
              <a:pathLst>
                <a:path w="799065" h="1083733">
                  <a:moveTo>
                    <a:pt x="0" y="0"/>
                  </a:moveTo>
                  <a:lnTo>
                    <a:pt x="799065" y="0"/>
                  </a:lnTo>
                  <a:lnTo>
                    <a:pt x="799065" y="1083733"/>
                  </a:lnTo>
                  <a:lnTo>
                    <a:pt x="0" y="1083733"/>
                  </a:lnTo>
                  <a:close/>
                </a:path>
              </a:pathLst>
            </a:custGeom>
            <a:solidFill>
              <a:srgbClr val="060B37"/>
            </a:solidFill>
          </p:spPr>
          <p:txBody>
            <a:bodyPr/>
            <a:lstStyle/>
            <a:p>
              <a:endParaRPr lang="en-US"/>
            </a:p>
          </p:txBody>
        </p:sp>
        <p:sp>
          <p:nvSpPr>
            <p:cNvPr id="13" name="TextBox 13"/>
            <p:cNvSpPr txBox="1"/>
            <p:nvPr/>
          </p:nvSpPr>
          <p:spPr>
            <a:xfrm>
              <a:off x="0" y="-66675"/>
              <a:ext cx="799065" cy="1150408"/>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Offer solutions, not blame</a:t>
              </a:r>
            </a:p>
          </p:txBody>
        </p:sp>
      </p:grpSp>
      <p:grpSp>
        <p:nvGrpSpPr>
          <p:cNvPr id="14" name="Group 14"/>
          <p:cNvGrpSpPr/>
          <p:nvPr/>
        </p:nvGrpSpPr>
        <p:grpSpPr>
          <a:xfrm>
            <a:off x="14366996" y="5143500"/>
            <a:ext cx="3033949" cy="4114800"/>
            <a:chOff x="0" y="0"/>
            <a:chExt cx="799065" cy="1083733"/>
          </a:xfrm>
        </p:grpSpPr>
        <p:sp>
          <p:nvSpPr>
            <p:cNvPr id="15" name="Freeform 15"/>
            <p:cNvSpPr/>
            <p:nvPr/>
          </p:nvSpPr>
          <p:spPr>
            <a:xfrm>
              <a:off x="0" y="0"/>
              <a:ext cx="799065" cy="1083733"/>
            </a:xfrm>
            <a:custGeom>
              <a:avLst/>
              <a:gdLst/>
              <a:ahLst/>
              <a:cxnLst/>
              <a:rect l="l" t="t" r="r" b="b"/>
              <a:pathLst>
                <a:path w="799065" h="1083733">
                  <a:moveTo>
                    <a:pt x="0" y="0"/>
                  </a:moveTo>
                  <a:lnTo>
                    <a:pt x="799065" y="0"/>
                  </a:lnTo>
                  <a:lnTo>
                    <a:pt x="799065" y="1083733"/>
                  </a:lnTo>
                  <a:lnTo>
                    <a:pt x="0" y="1083733"/>
                  </a:lnTo>
                  <a:close/>
                </a:path>
              </a:pathLst>
            </a:custGeom>
            <a:solidFill>
              <a:srgbClr val="060B37"/>
            </a:solidFill>
          </p:spPr>
          <p:txBody>
            <a:bodyPr/>
            <a:lstStyle/>
            <a:p>
              <a:endParaRPr lang="en-US"/>
            </a:p>
          </p:txBody>
        </p:sp>
        <p:sp>
          <p:nvSpPr>
            <p:cNvPr id="16" name="TextBox 16"/>
            <p:cNvSpPr txBox="1"/>
            <p:nvPr/>
          </p:nvSpPr>
          <p:spPr>
            <a:xfrm>
              <a:off x="0" y="-66675"/>
              <a:ext cx="799065" cy="1150408"/>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Know when to escalate politely</a:t>
              </a:r>
            </a:p>
          </p:txBody>
        </p:sp>
      </p:grpSp>
      <p:grpSp>
        <p:nvGrpSpPr>
          <p:cNvPr id="17" name="Group 17"/>
          <p:cNvGrpSpPr/>
          <p:nvPr/>
        </p:nvGrpSpPr>
        <p:grpSpPr>
          <a:xfrm>
            <a:off x="887055" y="2845429"/>
            <a:ext cx="3026225" cy="2298071"/>
            <a:chOff x="0" y="0"/>
            <a:chExt cx="875089" cy="664530"/>
          </a:xfrm>
        </p:grpSpPr>
        <p:sp>
          <p:nvSpPr>
            <p:cNvPr id="18" name="Freeform 18"/>
            <p:cNvSpPr/>
            <p:nvPr/>
          </p:nvSpPr>
          <p:spPr>
            <a:xfrm>
              <a:off x="0" y="0"/>
              <a:ext cx="875089" cy="664530"/>
            </a:xfrm>
            <a:custGeom>
              <a:avLst/>
              <a:gdLst/>
              <a:ahLst/>
              <a:cxnLst/>
              <a:rect l="l" t="t" r="r" b="b"/>
              <a:pathLst>
                <a:path w="875089" h="664530">
                  <a:moveTo>
                    <a:pt x="0" y="0"/>
                  </a:moveTo>
                  <a:lnTo>
                    <a:pt x="875089" y="0"/>
                  </a:lnTo>
                  <a:lnTo>
                    <a:pt x="875089" y="664530"/>
                  </a:lnTo>
                  <a:lnTo>
                    <a:pt x="0" y="664530"/>
                  </a:lnTo>
                  <a:close/>
                </a:path>
              </a:pathLst>
            </a:custGeom>
            <a:blipFill>
              <a:blip r:embed="rId2"/>
              <a:stretch>
                <a:fillRect l="-60440" t="-20489" b="-20489"/>
              </a:stretch>
            </a:blipFill>
          </p:spPr>
          <p:txBody>
            <a:bodyPr/>
            <a:lstStyle/>
            <a:p>
              <a:endParaRPr lang="en-US"/>
            </a:p>
          </p:txBody>
        </p:sp>
      </p:grpSp>
      <p:grpSp>
        <p:nvGrpSpPr>
          <p:cNvPr id="19" name="Group 19"/>
          <p:cNvGrpSpPr/>
          <p:nvPr/>
        </p:nvGrpSpPr>
        <p:grpSpPr>
          <a:xfrm>
            <a:off x="4246654" y="2845429"/>
            <a:ext cx="3026225" cy="2298071"/>
            <a:chOff x="0" y="0"/>
            <a:chExt cx="875089" cy="664530"/>
          </a:xfrm>
        </p:grpSpPr>
        <p:sp>
          <p:nvSpPr>
            <p:cNvPr id="20" name="Freeform 20"/>
            <p:cNvSpPr/>
            <p:nvPr/>
          </p:nvSpPr>
          <p:spPr>
            <a:xfrm>
              <a:off x="0" y="0"/>
              <a:ext cx="875089" cy="664530"/>
            </a:xfrm>
            <a:custGeom>
              <a:avLst/>
              <a:gdLst/>
              <a:ahLst/>
              <a:cxnLst/>
              <a:rect l="l" t="t" r="r" b="b"/>
              <a:pathLst>
                <a:path w="875089" h="664530">
                  <a:moveTo>
                    <a:pt x="0" y="0"/>
                  </a:moveTo>
                  <a:lnTo>
                    <a:pt x="875089" y="0"/>
                  </a:lnTo>
                  <a:lnTo>
                    <a:pt x="875089" y="664530"/>
                  </a:lnTo>
                  <a:lnTo>
                    <a:pt x="0" y="664530"/>
                  </a:lnTo>
                  <a:close/>
                </a:path>
              </a:pathLst>
            </a:custGeom>
            <a:blipFill>
              <a:blip r:embed="rId3"/>
              <a:stretch>
                <a:fillRect l="-6902" r="-6902"/>
              </a:stretch>
            </a:blipFill>
          </p:spPr>
          <p:txBody>
            <a:bodyPr/>
            <a:lstStyle/>
            <a:p>
              <a:endParaRPr lang="en-US"/>
            </a:p>
          </p:txBody>
        </p:sp>
      </p:grpSp>
      <p:grpSp>
        <p:nvGrpSpPr>
          <p:cNvPr id="21" name="Group 21"/>
          <p:cNvGrpSpPr/>
          <p:nvPr/>
        </p:nvGrpSpPr>
        <p:grpSpPr>
          <a:xfrm>
            <a:off x="7633028" y="2845429"/>
            <a:ext cx="3026225" cy="2298071"/>
            <a:chOff x="0" y="0"/>
            <a:chExt cx="875089" cy="664530"/>
          </a:xfrm>
        </p:grpSpPr>
        <p:sp>
          <p:nvSpPr>
            <p:cNvPr id="22" name="Freeform 22"/>
            <p:cNvSpPr/>
            <p:nvPr/>
          </p:nvSpPr>
          <p:spPr>
            <a:xfrm>
              <a:off x="0" y="0"/>
              <a:ext cx="875089" cy="664530"/>
            </a:xfrm>
            <a:custGeom>
              <a:avLst/>
              <a:gdLst/>
              <a:ahLst/>
              <a:cxnLst/>
              <a:rect l="l" t="t" r="r" b="b"/>
              <a:pathLst>
                <a:path w="875089" h="664530">
                  <a:moveTo>
                    <a:pt x="0" y="0"/>
                  </a:moveTo>
                  <a:lnTo>
                    <a:pt x="875089" y="0"/>
                  </a:lnTo>
                  <a:lnTo>
                    <a:pt x="875089" y="664530"/>
                  </a:lnTo>
                  <a:lnTo>
                    <a:pt x="0" y="664530"/>
                  </a:lnTo>
                  <a:close/>
                </a:path>
              </a:pathLst>
            </a:custGeom>
            <a:blipFill>
              <a:blip r:embed="rId4"/>
              <a:stretch>
                <a:fillRect t="-955" r="-15978" b="-955"/>
              </a:stretch>
            </a:blipFill>
          </p:spPr>
          <p:txBody>
            <a:bodyPr/>
            <a:lstStyle/>
            <a:p>
              <a:endParaRPr lang="en-US"/>
            </a:p>
          </p:txBody>
        </p:sp>
      </p:grpSp>
      <p:grpSp>
        <p:nvGrpSpPr>
          <p:cNvPr id="23" name="Group 23"/>
          <p:cNvGrpSpPr/>
          <p:nvPr/>
        </p:nvGrpSpPr>
        <p:grpSpPr>
          <a:xfrm>
            <a:off x="10992628" y="2845429"/>
            <a:ext cx="3026225" cy="2298071"/>
            <a:chOff x="0" y="0"/>
            <a:chExt cx="875089" cy="664530"/>
          </a:xfrm>
        </p:grpSpPr>
        <p:sp>
          <p:nvSpPr>
            <p:cNvPr id="24" name="Freeform 24"/>
            <p:cNvSpPr/>
            <p:nvPr/>
          </p:nvSpPr>
          <p:spPr>
            <a:xfrm>
              <a:off x="0" y="0"/>
              <a:ext cx="875089" cy="664530"/>
            </a:xfrm>
            <a:custGeom>
              <a:avLst/>
              <a:gdLst/>
              <a:ahLst/>
              <a:cxnLst/>
              <a:rect l="l" t="t" r="r" b="b"/>
              <a:pathLst>
                <a:path w="875089" h="664530">
                  <a:moveTo>
                    <a:pt x="0" y="0"/>
                  </a:moveTo>
                  <a:lnTo>
                    <a:pt x="875089" y="0"/>
                  </a:lnTo>
                  <a:lnTo>
                    <a:pt x="875089" y="664530"/>
                  </a:lnTo>
                  <a:lnTo>
                    <a:pt x="0" y="664530"/>
                  </a:lnTo>
                  <a:close/>
                </a:path>
              </a:pathLst>
            </a:custGeom>
            <a:blipFill>
              <a:blip r:embed="rId5"/>
              <a:stretch>
                <a:fillRect t="-863" b="-863"/>
              </a:stretch>
            </a:blipFill>
          </p:spPr>
          <p:txBody>
            <a:bodyPr/>
            <a:lstStyle/>
            <a:p>
              <a:endParaRPr lang="en-US"/>
            </a:p>
          </p:txBody>
        </p:sp>
      </p:grpSp>
      <p:grpSp>
        <p:nvGrpSpPr>
          <p:cNvPr id="25" name="Group 25"/>
          <p:cNvGrpSpPr/>
          <p:nvPr/>
        </p:nvGrpSpPr>
        <p:grpSpPr>
          <a:xfrm>
            <a:off x="14374721" y="2845429"/>
            <a:ext cx="3026225" cy="2298071"/>
            <a:chOff x="0" y="0"/>
            <a:chExt cx="875089" cy="664530"/>
          </a:xfrm>
        </p:grpSpPr>
        <p:sp>
          <p:nvSpPr>
            <p:cNvPr id="26" name="Freeform 26"/>
            <p:cNvSpPr/>
            <p:nvPr/>
          </p:nvSpPr>
          <p:spPr>
            <a:xfrm>
              <a:off x="0" y="0"/>
              <a:ext cx="875089" cy="664530"/>
            </a:xfrm>
            <a:custGeom>
              <a:avLst/>
              <a:gdLst/>
              <a:ahLst/>
              <a:cxnLst/>
              <a:rect l="l" t="t" r="r" b="b"/>
              <a:pathLst>
                <a:path w="875089" h="664530">
                  <a:moveTo>
                    <a:pt x="0" y="0"/>
                  </a:moveTo>
                  <a:lnTo>
                    <a:pt x="875089" y="0"/>
                  </a:lnTo>
                  <a:lnTo>
                    <a:pt x="875089" y="664530"/>
                  </a:lnTo>
                  <a:lnTo>
                    <a:pt x="0" y="664530"/>
                  </a:lnTo>
                  <a:close/>
                </a:path>
              </a:pathLst>
            </a:custGeom>
            <a:blipFill>
              <a:blip r:embed="rId6"/>
              <a:stretch>
                <a:fillRect l="-6902" r="-6902"/>
              </a:stretch>
            </a:blipFill>
          </p:spPr>
          <p:txBody>
            <a:bodyPr/>
            <a:lstStyle/>
            <a:p>
              <a:endParaRPr lang="en-US"/>
            </a:p>
          </p:txBody>
        </p:sp>
      </p:grpSp>
      <p:sp>
        <p:nvSpPr>
          <p:cNvPr id="27" name="TextBox 27"/>
          <p:cNvSpPr txBox="1"/>
          <p:nvPr/>
        </p:nvSpPr>
        <p:spPr>
          <a:xfrm>
            <a:off x="1028700" y="789627"/>
            <a:ext cx="8052792" cy="596901"/>
          </a:xfrm>
          <a:prstGeom prst="rect">
            <a:avLst/>
          </a:prstGeom>
        </p:spPr>
        <p:txBody>
          <a:bodyPr lIns="0" tIns="0" rIns="0" bIns="0" rtlCol="0" anchor="t">
            <a:spAutoFit/>
          </a:bodyPr>
          <a:lstStyle/>
          <a:p>
            <a:pPr algn="l">
              <a:lnSpc>
                <a:spcPts val="4899"/>
              </a:lnSpc>
              <a:spcBef>
                <a:spcPct val="0"/>
              </a:spcBef>
            </a:pPr>
            <a:r>
              <a:rPr lang="en-US" sz="3499" b="1" dirty="0">
                <a:solidFill>
                  <a:srgbClr val="000000"/>
                </a:solidFill>
                <a:latin typeface="Montserrat Bold"/>
                <a:ea typeface="Montserrat Bold"/>
                <a:cs typeface="Montserrat Bold"/>
                <a:sym typeface="Montserrat Bold"/>
              </a:rPr>
              <a:t>Navigating Difficult Conversations</a:t>
            </a:r>
          </a:p>
        </p:txBody>
      </p:sp>
      <p:sp>
        <p:nvSpPr>
          <p:cNvPr id="28" name="TextBox 28"/>
          <p:cNvSpPr txBox="1"/>
          <p:nvPr/>
        </p:nvSpPr>
        <p:spPr>
          <a:xfrm>
            <a:off x="1028700" y="1492251"/>
            <a:ext cx="5905500" cy="546945"/>
          </a:xfrm>
          <a:prstGeom prst="rect">
            <a:avLst/>
          </a:prstGeom>
        </p:spPr>
        <p:txBody>
          <a:bodyPr wrap="square" lIns="0" tIns="0" rIns="0" bIns="0" rtlCol="0" anchor="t">
            <a:spAutoFit/>
          </a:bodyPr>
          <a:lstStyle/>
          <a:p>
            <a:pPr>
              <a:lnSpc>
                <a:spcPts val="4619"/>
              </a:lnSpc>
              <a:spcBef>
                <a:spcPct val="0"/>
              </a:spcBef>
            </a:pPr>
            <a:r>
              <a:rPr lang="en-US" sz="3299" dirty="0">
                <a:solidFill>
                  <a:srgbClr val="000000"/>
                </a:solidFill>
                <a:latin typeface="Montserrat"/>
                <a:ea typeface="Montserrat"/>
                <a:cs typeface="Montserrat"/>
                <a:sym typeface="Montserrat"/>
              </a:rPr>
              <a:t>When issues arise:</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36501" y="3305359"/>
            <a:ext cx="7531418" cy="5400798"/>
            <a:chOff x="0" y="0"/>
            <a:chExt cx="1983583" cy="1422432"/>
          </a:xfrm>
        </p:grpSpPr>
        <p:sp>
          <p:nvSpPr>
            <p:cNvPr id="3" name="Freeform 3"/>
            <p:cNvSpPr/>
            <p:nvPr/>
          </p:nvSpPr>
          <p:spPr>
            <a:xfrm>
              <a:off x="0" y="0"/>
              <a:ext cx="1983583" cy="1422432"/>
            </a:xfrm>
            <a:custGeom>
              <a:avLst/>
              <a:gdLst/>
              <a:ahLst/>
              <a:cxnLst/>
              <a:rect l="l" t="t" r="r" b="b"/>
              <a:pathLst>
                <a:path w="1983583" h="1422432">
                  <a:moveTo>
                    <a:pt x="0" y="0"/>
                  </a:moveTo>
                  <a:lnTo>
                    <a:pt x="1983583" y="0"/>
                  </a:lnTo>
                  <a:lnTo>
                    <a:pt x="1983583" y="1422432"/>
                  </a:lnTo>
                  <a:lnTo>
                    <a:pt x="0" y="1422432"/>
                  </a:lnTo>
                  <a:close/>
                </a:path>
              </a:pathLst>
            </a:custGeom>
            <a:solidFill>
              <a:srgbClr val="F8BB84"/>
            </a:solidFill>
          </p:spPr>
          <p:txBody>
            <a:bodyPr/>
            <a:lstStyle/>
            <a:p>
              <a:endParaRPr lang="en-US"/>
            </a:p>
          </p:txBody>
        </p:sp>
        <p:sp>
          <p:nvSpPr>
            <p:cNvPr id="4" name="TextBox 4"/>
            <p:cNvSpPr txBox="1"/>
            <p:nvPr/>
          </p:nvSpPr>
          <p:spPr>
            <a:xfrm>
              <a:off x="0" y="-47625"/>
              <a:ext cx="1983583" cy="1470057"/>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3305359"/>
            <a:ext cx="7101584" cy="5400798"/>
            <a:chOff x="0" y="0"/>
            <a:chExt cx="1870376" cy="1422432"/>
          </a:xfrm>
        </p:grpSpPr>
        <p:sp>
          <p:nvSpPr>
            <p:cNvPr id="6" name="Freeform 6"/>
            <p:cNvSpPr/>
            <p:nvPr/>
          </p:nvSpPr>
          <p:spPr>
            <a:xfrm>
              <a:off x="0" y="0"/>
              <a:ext cx="1870376" cy="1422432"/>
            </a:xfrm>
            <a:custGeom>
              <a:avLst/>
              <a:gdLst/>
              <a:ahLst/>
              <a:cxnLst/>
              <a:rect l="l" t="t" r="r" b="b"/>
              <a:pathLst>
                <a:path w="1870376" h="1422432">
                  <a:moveTo>
                    <a:pt x="0" y="0"/>
                  </a:moveTo>
                  <a:lnTo>
                    <a:pt x="1870376" y="0"/>
                  </a:lnTo>
                  <a:lnTo>
                    <a:pt x="1870376" y="1422432"/>
                  </a:lnTo>
                  <a:lnTo>
                    <a:pt x="0" y="1422432"/>
                  </a:lnTo>
                  <a:close/>
                </a:path>
              </a:pathLst>
            </a:custGeom>
            <a:solidFill>
              <a:srgbClr val="FF751F"/>
            </a:solidFill>
          </p:spPr>
          <p:txBody>
            <a:bodyPr/>
            <a:lstStyle/>
            <a:p>
              <a:endParaRPr lang="en-US"/>
            </a:p>
          </p:txBody>
        </p:sp>
        <p:sp>
          <p:nvSpPr>
            <p:cNvPr id="7" name="TextBox 7"/>
            <p:cNvSpPr txBox="1"/>
            <p:nvPr/>
          </p:nvSpPr>
          <p:spPr>
            <a:xfrm>
              <a:off x="0" y="-47625"/>
              <a:ext cx="1870376" cy="1470057"/>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0471560" y="3686421"/>
            <a:ext cx="6787740" cy="4638676"/>
          </a:xfrm>
          <a:custGeom>
            <a:avLst/>
            <a:gdLst/>
            <a:ahLst/>
            <a:cxnLst/>
            <a:rect l="l" t="t" r="r" b="b"/>
            <a:pathLst>
              <a:path w="6787740" h="4638676">
                <a:moveTo>
                  <a:pt x="0" y="0"/>
                </a:moveTo>
                <a:lnTo>
                  <a:pt x="6787740" y="0"/>
                </a:lnTo>
                <a:lnTo>
                  <a:pt x="6787740" y="4638675"/>
                </a:lnTo>
                <a:lnTo>
                  <a:pt x="0" y="4638675"/>
                </a:lnTo>
                <a:lnTo>
                  <a:pt x="0" y="0"/>
                </a:lnTo>
                <a:close/>
              </a:path>
            </a:pathLst>
          </a:custGeom>
          <a:blipFill>
            <a:blip r:embed="rId3"/>
            <a:stretch>
              <a:fillRect t="-3095" r="-8756" b="-3095"/>
            </a:stretch>
          </a:blipFill>
        </p:spPr>
        <p:txBody>
          <a:bodyPr/>
          <a:lstStyle/>
          <a:p>
            <a:endParaRPr lang="en-US"/>
          </a:p>
        </p:txBody>
      </p:sp>
      <p:sp>
        <p:nvSpPr>
          <p:cNvPr id="9" name="TextBox 9"/>
          <p:cNvSpPr txBox="1"/>
          <p:nvPr/>
        </p:nvSpPr>
        <p:spPr>
          <a:xfrm>
            <a:off x="1028700" y="962025"/>
            <a:ext cx="11265297" cy="629921"/>
          </a:xfrm>
          <a:prstGeom prst="rect">
            <a:avLst/>
          </a:prstGeom>
        </p:spPr>
        <p:txBody>
          <a:bodyPr lIns="0" tIns="0" rIns="0" bIns="0" rtlCol="0" anchor="t">
            <a:spAutoFit/>
          </a:bodyPr>
          <a:lstStyle/>
          <a:p>
            <a:pPr algn="ctr">
              <a:lnSpc>
                <a:spcPts val="5179"/>
              </a:lnSpc>
              <a:spcBef>
                <a:spcPct val="0"/>
              </a:spcBef>
            </a:pPr>
            <a:r>
              <a:rPr lang="en-US" sz="3699" b="1">
                <a:solidFill>
                  <a:srgbClr val="000000"/>
                </a:solidFill>
                <a:latin typeface="Montserrat Bold"/>
                <a:ea typeface="Montserrat Bold"/>
                <a:cs typeface="Montserrat Bold"/>
                <a:sym typeface="Montserrat Bold"/>
              </a:rPr>
              <a:t>Handling Difficult Conversations Respectfully</a:t>
            </a:r>
          </a:p>
        </p:txBody>
      </p:sp>
      <p:sp>
        <p:nvSpPr>
          <p:cNvPr id="10" name="TextBox 10"/>
          <p:cNvSpPr txBox="1"/>
          <p:nvPr/>
        </p:nvSpPr>
        <p:spPr>
          <a:xfrm>
            <a:off x="1028700" y="1973008"/>
            <a:ext cx="12534900" cy="546945"/>
          </a:xfrm>
          <a:prstGeom prst="rect">
            <a:avLst/>
          </a:prstGeom>
        </p:spPr>
        <p:txBody>
          <a:bodyPr wrap="square" lIns="0" tIns="0" rIns="0" bIns="0" rtlCol="0" anchor="t">
            <a:spAutoFit/>
          </a:bodyPr>
          <a:lstStyle/>
          <a:p>
            <a:pPr algn="l">
              <a:lnSpc>
                <a:spcPts val="4619"/>
              </a:lnSpc>
              <a:spcBef>
                <a:spcPct val="0"/>
              </a:spcBef>
            </a:pPr>
            <a:r>
              <a:rPr lang="en-US" sz="3299" i="1" dirty="0">
                <a:solidFill>
                  <a:srgbClr val="000000"/>
                </a:solidFill>
                <a:latin typeface="Montserrat Italics"/>
                <a:ea typeface="Montserrat Italics"/>
                <a:cs typeface="Montserrat Italics"/>
                <a:sym typeface="Montserrat Italics"/>
              </a:rPr>
              <a:t>When Emotions Rise, Professionalism Must Rise Higher</a:t>
            </a:r>
          </a:p>
        </p:txBody>
      </p:sp>
      <p:sp>
        <p:nvSpPr>
          <p:cNvPr id="11" name="TextBox 11"/>
          <p:cNvSpPr txBox="1"/>
          <p:nvPr/>
        </p:nvSpPr>
        <p:spPr>
          <a:xfrm>
            <a:off x="1460972" y="3638796"/>
            <a:ext cx="6237040" cy="4686301"/>
          </a:xfrm>
          <a:prstGeom prst="rect">
            <a:avLst/>
          </a:prstGeom>
        </p:spPr>
        <p:txBody>
          <a:bodyPr lIns="0" tIns="0" rIns="0" bIns="0" rtlCol="0" anchor="t">
            <a:spAutoFit/>
          </a:bodyPr>
          <a:lstStyle/>
          <a:p>
            <a:pPr algn="l">
              <a:lnSpc>
                <a:spcPts val="4199"/>
              </a:lnSpc>
              <a:spcBef>
                <a:spcPct val="0"/>
              </a:spcBef>
            </a:pPr>
            <a:r>
              <a:rPr lang="en-US" sz="2999" b="1">
                <a:solidFill>
                  <a:srgbClr val="000000"/>
                </a:solidFill>
                <a:latin typeface="Montserrat Bold"/>
                <a:ea typeface="Montserrat Bold"/>
                <a:cs typeface="Montserrat Bold"/>
                <a:sym typeface="Montserrat Bold"/>
              </a:rPr>
              <a:t>Techniques:</a:t>
            </a:r>
          </a:p>
          <a:p>
            <a:pPr algn="l">
              <a:lnSpc>
                <a:spcPts val="4199"/>
              </a:lnSpc>
              <a:spcBef>
                <a:spcPct val="0"/>
              </a:spcBef>
            </a:pPr>
            <a:endParaRPr lang="en-US" sz="2999" b="1">
              <a:solidFill>
                <a:srgbClr val="000000"/>
              </a:solidFill>
              <a:latin typeface="Montserrat Bold"/>
              <a:ea typeface="Montserrat Bold"/>
              <a:cs typeface="Montserrat Bold"/>
              <a:sym typeface="Montserrat Bold"/>
            </a:endParaRPr>
          </a:p>
          <a:p>
            <a:pPr marL="647694" lvl="1" indent="-323847" algn="l">
              <a:lnSpc>
                <a:spcPts val="4199"/>
              </a:lnSpc>
              <a:buFont typeface="Arial"/>
              <a:buChar char="•"/>
            </a:pPr>
            <a:r>
              <a:rPr lang="en-US" sz="2999" b="1">
                <a:solidFill>
                  <a:srgbClr val="000000"/>
                </a:solidFill>
                <a:latin typeface="Montserrat Bold"/>
                <a:ea typeface="Montserrat Bold"/>
                <a:cs typeface="Montserrat Bold"/>
                <a:sym typeface="Montserrat Bold"/>
              </a:rPr>
              <a:t>Pause before responding</a:t>
            </a:r>
            <a:r>
              <a:rPr lang="en-US" sz="2999">
                <a:solidFill>
                  <a:srgbClr val="000000"/>
                </a:solidFill>
                <a:latin typeface="Montserrat"/>
                <a:ea typeface="Montserrat"/>
                <a:cs typeface="Montserrat"/>
                <a:sym typeface="Montserrat"/>
              </a:rPr>
              <a:t> — avoid reactive emotions.</a:t>
            </a:r>
          </a:p>
          <a:p>
            <a:pPr marL="647694" lvl="1" indent="-323847" algn="l">
              <a:lnSpc>
                <a:spcPts val="4199"/>
              </a:lnSpc>
              <a:buFont typeface="Arial"/>
              <a:buChar char="•"/>
            </a:pPr>
            <a:r>
              <a:rPr lang="en-US" sz="2999" b="1">
                <a:solidFill>
                  <a:srgbClr val="000000"/>
                </a:solidFill>
                <a:latin typeface="Montserrat Bold"/>
                <a:ea typeface="Montserrat Bold"/>
                <a:cs typeface="Montserrat Bold"/>
                <a:sym typeface="Montserrat Bold"/>
              </a:rPr>
              <a:t>Ask clarifying questions </a:t>
            </a:r>
            <a:r>
              <a:rPr lang="en-US" sz="2999">
                <a:solidFill>
                  <a:srgbClr val="000000"/>
                </a:solidFill>
                <a:latin typeface="Montserrat"/>
                <a:ea typeface="Montserrat"/>
                <a:cs typeface="Montserrat"/>
                <a:sym typeface="Montserrat"/>
              </a:rPr>
              <a:t>— understand the issue fully.</a:t>
            </a:r>
          </a:p>
          <a:p>
            <a:pPr marL="647694" lvl="1" indent="-323847" algn="l">
              <a:lnSpc>
                <a:spcPts val="4199"/>
              </a:lnSpc>
              <a:buFont typeface="Arial"/>
              <a:buChar char="•"/>
            </a:pPr>
            <a:r>
              <a:rPr lang="en-US" sz="2999" b="1">
                <a:solidFill>
                  <a:srgbClr val="000000"/>
                </a:solidFill>
                <a:latin typeface="Montserrat Bold"/>
                <a:ea typeface="Montserrat Bold"/>
                <a:cs typeface="Montserrat Bold"/>
                <a:sym typeface="Montserrat Bold"/>
              </a:rPr>
              <a:t>Reframe negative</a:t>
            </a:r>
            <a:r>
              <a:rPr lang="en-US" sz="2999">
                <a:solidFill>
                  <a:srgbClr val="000000"/>
                </a:solidFill>
                <a:latin typeface="Montserrat"/>
                <a:ea typeface="Montserrat"/>
                <a:cs typeface="Montserrat"/>
                <a:sym typeface="Montserrat"/>
              </a:rPr>
              <a:t> statements into objective issues.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101780" y="0"/>
            <a:ext cx="7499865" cy="10287000"/>
          </a:xfrm>
          <a:custGeom>
            <a:avLst/>
            <a:gdLst/>
            <a:ahLst/>
            <a:cxnLst/>
            <a:rect l="l" t="t" r="r" b="b"/>
            <a:pathLst>
              <a:path w="7499865" h="10287000">
                <a:moveTo>
                  <a:pt x="0" y="0"/>
                </a:moveTo>
                <a:lnTo>
                  <a:pt x="7499866" y="0"/>
                </a:lnTo>
                <a:lnTo>
                  <a:pt x="7499866" y="10287000"/>
                </a:lnTo>
                <a:lnTo>
                  <a:pt x="0" y="10287000"/>
                </a:lnTo>
                <a:lnTo>
                  <a:pt x="0" y="0"/>
                </a:lnTo>
                <a:close/>
              </a:path>
            </a:pathLst>
          </a:custGeom>
          <a:blipFill>
            <a:blip r:embed="rId2"/>
            <a:stretch>
              <a:fillRect l="-12499" r="-44013"/>
            </a:stretch>
          </a:blipFill>
        </p:spPr>
        <p:txBody>
          <a:bodyPr/>
          <a:lstStyle/>
          <a:p>
            <a:endParaRPr lang="en-US"/>
          </a:p>
        </p:txBody>
      </p:sp>
      <p:sp>
        <p:nvSpPr>
          <p:cNvPr id="3" name="TextBox 3"/>
          <p:cNvSpPr txBox="1"/>
          <p:nvPr/>
        </p:nvSpPr>
        <p:spPr>
          <a:xfrm>
            <a:off x="1028700" y="266700"/>
            <a:ext cx="8404477" cy="588010"/>
          </a:xfrm>
          <a:prstGeom prst="rect">
            <a:avLst/>
          </a:prstGeom>
        </p:spPr>
        <p:txBody>
          <a:bodyPr wrap="square" lIns="0" tIns="0" rIns="0" bIns="0" rtlCol="0" anchor="t">
            <a:spAutoFit/>
          </a:bodyPr>
          <a:lstStyle/>
          <a:p>
            <a:pPr algn="ctr">
              <a:lnSpc>
                <a:spcPts val="4519"/>
              </a:lnSpc>
              <a:spcBef>
                <a:spcPct val="0"/>
              </a:spcBef>
            </a:pPr>
            <a:r>
              <a:rPr lang="en-US" sz="3999" b="1" dirty="0">
                <a:solidFill>
                  <a:srgbClr val="000000"/>
                </a:solidFill>
                <a:latin typeface="Montserrat Bold"/>
                <a:ea typeface="Montserrat Bold"/>
                <a:cs typeface="Montserrat Bold"/>
                <a:sym typeface="Montserrat Bold"/>
              </a:rPr>
              <a:t>Communication Etiquette</a:t>
            </a:r>
          </a:p>
        </p:txBody>
      </p:sp>
      <p:sp>
        <p:nvSpPr>
          <p:cNvPr id="4" name="TextBox 4"/>
          <p:cNvSpPr txBox="1"/>
          <p:nvPr/>
        </p:nvSpPr>
        <p:spPr>
          <a:xfrm>
            <a:off x="929825" y="1076325"/>
            <a:ext cx="8837653" cy="4464940"/>
          </a:xfrm>
          <a:prstGeom prst="rect">
            <a:avLst/>
          </a:prstGeom>
        </p:spPr>
        <p:txBody>
          <a:bodyPr lIns="0" tIns="0" rIns="0" bIns="0" rtlCol="0" anchor="t">
            <a:spAutoFit/>
          </a:bodyPr>
          <a:lstStyle/>
          <a:p>
            <a:pPr marL="669286" lvl="1" indent="-334643" algn="l">
              <a:lnSpc>
                <a:spcPts val="3502"/>
              </a:lnSpc>
              <a:buFont typeface="Arial"/>
              <a:buChar char="•"/>
            </a:pPr>
            <a:r>
              <a:rPr lang="en-US" sz="3000" dirty="0">
                <a:solidFill>
                  <a:srgbClr val="000000"/>
                </a:solidFill>
                <a:latin typeface="Montserrat"/>
                <a:ea typeface="Montserrat"/>
                <a:cs typeface="Montserrat"/>
                <a:sym typeface="Montserrat"/>
              </a:rPr>
              <a:t>Don’t send vague messages</a:t>
            </a:r>
          </a:p>
          <a:p>
            <a:pPr marL="669286" lvl="1" indent="-334643" algn="l">
              <a:lnSpc>
                <a:spcPts val="3502"/>
              </a:lnSpc>
              <a:buFont typeface="Arial"/>
              <a:buChar char="•"/>
            </a:pPr>
            <a:r>
              <a:rPr lang="en-US" sz="3000" dirty="0">
                <a:solidFill>
                  <a:srgbClr val="000000"/>
                </a:solidFill>
                <a:latin typeface="Montserrat"/>
                <a:ea typeface="Montserrat"/>
                <a:cs typeface="Montserrat"/>
                <a:sym typeface="Montserrat"/>
              </a:rPr>
              <a:t>Don’t assume the receiver understands context</a:t>
            </a:r>
          </a:p>
          <a:p>
            <a:pPr marL="669286" lvl="1" indent="-334643" algn="l">
              <a:lnSpc>
                <a:spcPts val="3502"/>
              </a:lnSpc>
              <a:buFont typeface="Arial"/>
              <a:buChar char="•"/>
            </a:pPr>
            <a:r>
              <a:rPr lang="en-US" sz="3000" dirty="0">
                <a:solidFill>
                  <a:srgbClr val="000000"/>
                </a:solidFill>
                <a:latin typeface="Montserrat"/>
                <a:ea typeface="Montserrat"/>
                <a:cs typeface="Montserrat"/>
                <a:sym typeface="Montserrat"/>
              </a:rPr>
              <a:t>Don’t use accusatory language</a:t>
            </a:r>
          </a:p>
          <a:p>
            <a:pPr marL="669286" lvl="1" indent="-334643" algn="l">
              <a:lnSpc>
                <a:spcPts val="3502"/>
              </a:lnSpc>
              <a:buFont typeface="Arial"/>
              <a:buChar char="•"/>
            </a:pPr>
            <a:r>
              <a:rPr lang="en-US" sz="3000" dirty="0">
                <a:solidFill>
                  <a:srgbClr val="000000"/>
                </a:solidFill>
                <a:latin typeface="Montserrat"/>
                <a:ea typeface="Montserrat"/>
                <a:cs typeface="Montserrat"/>
                <a:sym typeface="Montserrat"/>
              </a:rPr>
              <a:t>Don’t “forward without explanation.”</a:t>
            </a:r>
          </a:p>
          <a:p>
            <a:pPr algn="l">
              <a:lnSpc>
                <a:spcPts val="3502"/>
              </a:lnSpc>
            </a:pPr>
            <a:r>
              <a:rPr lang="en-US" sz="3000" b="1" dirty="0">
                <a:solidFill>
                  <a:srgbClr val="000000"/>
                </a:solidFill>
                <a:latin typeface="Montserrat Bold"/>
                <a:ea typeface="Montserrat Bold"/>
                <a:cs typeface="Montserrat Bold"/>
                <a:sym typeface="Montserrat Bold"/>
              </a:rPr>
              <a:t>Instead:</a:t>
            </a:r>
          </a:p>
          <a:p>
            <a:pPr marL="669286" lvl="1" indent="-334643" algn="l">
              <a:lnSpc>
                <a:spcPts val="3502"/>
              </a:lnSpc>
              <a:buFont typeface="Arial"/>
              <a:buChar char="•"/>
            </a:pPr>
            <a:r>
              <a:rPr lang="en-US" sz="3000" dirty="0">
                <a:solidFill>
                  <a:srgbClr val="000000"/>
                </a:solidFill>
                <a:latin typeface="Montserrat"/>
                <a:ea typeface="Montserrat"/>
                <a:cs typeface="Montserrat"/>
                <a:sym typeface="Montserrat"/>
              </a:rPr>
              <a:t>Be direct yet polite</a:t>
            </a:r>
          </a:p>
          <a:p>
            <a:pPr marL="669286" lvl="1" indent="-334643" algn="l">
              <a:lnSpc>
                <a:spcPts val="3502"/>
              </a:lnSpc>
              <a:buFont typeface="Arial"/>
              <a:buChar char="•"/>
            </a:pPr>
            <a:r>
              <a:rPr lang="en-US" sz="3000" dirty="0">
                <a:solidFill>
                  <a:srgbClr val="000000"/>
                </a:solidFill>
                <a:latin typeface="Montserrat"/>
                <a:ea typeface="Montserrat"/>
                <a:cs typeface="Montserrat"/>
                <a:sym typeface="Montserrat"/>
              </a:rPr>
              <a:t>Provide background</a:t>
            </a:r>
          </a:p>
          <a:p>
            <a:pPr marL="669286" lvl="1" indent="-334643" algn="l">
              <a:lnSpc>
                <a:spcPts val="3502"/>
              </a:lnSpc>
              <a:buFont typeface="Arial"/>
              <a:buChar char="•"/>
            </a:pPr>
            <a:r>
              <a:rPr lang="en-US" sz="3000" dirty="0">
                <a:solidFill>
                  <a:srgbClr val="000000"/>
                </a:solidFill>
                <a:latin typeface="Montserrat"/>
                <a:ea typeface="Montserrat"/>
                <a:cs typeface="Montserrat"/>
                <a:sym typeface="Montserrat"/>
              </a:rPr>
              <a:t>Use bullet points for clarity</a:t>
            </a:r>
          </a:p>
          <a:p>
            <a:pPr marL="669286" lvl="1" indent="-334643" algn="l">
              <a:lnSpc>
                <a:spcPts val="3502"/>
              </a:lnSpc>
              <a:buFont typeface="Arial"/>
              <a:buChar char="•"/>
            </a:pPr>
            <a:r>
              <a:rPr lang="en-US" sz="3000" dirty="0">
                <a:solidFill>
                  <a:srgbClr val="000000"/>
                </a:solidFill>
                <a:latin typeface="Montserrat"/>
                <a:ea typeface="Montserrat"/>
                <a:cs typeface="Montserrat"/>
                <a:sym typeface="Montserrat"/>
              </a:rPr>
              <a:t>Confirm understanding</a:t>
            </a:r>
          </a:p>
        </p:txBody>
      </p:sp>
      <p:pic>
        <p:nvPicPr>
          <p:cNvPr id="5" name="Picture 5"/>
          <p:cNvPicPr>
            <a:picLocks noChangeAspect="1"/>
          </p:cNvPicPr>
          <p:nvPr/>
        </p:nvPicPr>
        <p:blipFill>
          <a:blip r:embed="rId3"/>
          <a:stretch>
            <a:fillRect/>
          </a:stretch>
        </p:blipFill>
        <p:spPr>
          <a:xfrm>
            <a:off x="1028700" y="5290814"/>
            <a:ext cx="7886700" cy="5068185"/>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24464" y="2332534"/>
            <a:ext cx="12734836" cy="6925766"/>
            <a:chOff x="0" y="0"/>
            <a:chExt cx="3354031" cy="1824070"/>
          </a:xfrm>
        </p:grpSpPr>
        <p:sp>
          <p:nvSpPr>
            <p:cNvPr id="3" name="Freeform 3"/>
            <p:cNvSpPr/>
            <p:nvPr/>
          </p:nvSpPr>
          <p:spPr>
            <a:xfrm>
              <a:off x="0" y="0"/>
              <a:ext cx="3354031" cy="1824070"/>
            </a:xfrm>
            <a:custGeom>
              <a:avLst/>
              <a:gdLst/>
              <a:ahLst/>
              <a:cxnLst/>
              <a:rect l="l" t="t" r="r" b="b"/>
              <a:pathLst>
                <a:path w="3354031" h="1824070">
                  <a:moveTo>
                    <a:pt x="0" y="0"/>
                  </a:moveTo>
                  <a:lnTo>
                    <a:pt x="3354031" y="0"/>
                  </a:lnTo>
                  <a:lnTo>
                    <a:pt x="3354031" y="1824070"/>
                  </a:lnTo>
                  <a:lnTo>
                    <a:pt x="0" y="1824070"/>
                  </a:lnTo>
                  <a:close/>
                </a:path>
              </a:pathLst>
            </a:custGeom>
            <a:solidFill>
              <a:srgbClr val="FE731B"/>
            </a:solidFill>
          </p:spPr>
          <p:txBody>
            <a:bodyPr/>
            <a:lstStyle/>
            <a:p>
              <a:endParaRPr lang="en-US"/>
            </a:p>
          </p:txBody>
        </p:sp>
        <p:sp>
          <p:nvSpPr>
            <p:cNvPr id="4" name="TextBox 4"/>
            <p:cNvSpPr txBox="1"/>
            <p:nvPr/>
          </p:nvSpPr>
          <p:spPr>
            <a:xfrm>
              <a:off x="0" y="-66675"/>
              <a:ext cx="3354031" cy="1890745"/>
            </a:xfrm>
            <a:prstGeom prst="rect">
              <a:avLst/>
            </a:prstGeom>
          </p:spPr>
          <p:txBody>
            <a:bodyPr lIns="50800" tIns="50800" rIns="50800" bIns="50800" rtlCol="0" anchor="ctr"/>
            <a:lstStyle/>
            <a:p>
              <a:pPr algn="l">
                <a:lnSpc>
                  <a:spcPts val="4899"/>
                </a:lnSpc>
              </a:pPr>
              <a:endParaRPr/>
            </a:p>
            <a:p>
              <a:pPr algn="l">
                <a:lnSpc>
                  <a:spcPts val="4899"/>
                </a:lnSpc>
              </a:pPr>
              <a:r>
                <a:rPr lang="en-US" sz="3499">
                  <a:solidFill>
                    <a:srgbClr val="000000"/>
                  </a:solidFill>
                  <a:latin typeface="Montserrat"/>
                  <a:ea typeface="Montserrat"/>
                  <a:cs typeface="Montserrat"/>
                  <a:sym typeface="Montserrat"/>
                </a:rPr>
                <a:t>A commitment every participant should leave with:</a:t>
              </a:r>
            </a:p>
            <a:p>
              <a:pPr algn="l">
                <a:lnSpc>
                  <a:spcPts val="4899"/>
                </a:lnSpc>
              </a:pPr>
              <a:endParaRPr lang="en-US" sz="3499">
                <a:solidFill>
                  <a:srgbClr val="000000"/>
                </a:solidFill>
                <a:latin typeface="Montserrat"/>
                <a:ea typeface="Montserrat"/>
                <a:cs typeface="Montserrat"/>
                <a:sym typeface="Montserrat"/>
              </a:endParaRP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I will communicate with clarity, accuracy, and respect.</a:t>
              </a: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I will represent my unit and IITA with professionalism.</a:t>
              </a: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I will manage expectations honestly and proactively.</a:t>
              </a: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I will address challenges with emotional intelligence.</a:t>
              </a: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I will ensure my communication drives operational excellence.</a:t>
              </a:r>
            </a:p>
            <a:p>
              <a:pPr algn="l">
                <a:lnSpc>
                  <a:spcPts val="4619"/>
                </a:lnSpc>
              </a:pPr>
              <a:endParaRPr lang="en-US" sz="3499">
                <a:solidFill>
                  <a:srgbClr val="000000"/>
                </a:solidFill>
                <a:latin typeface="Montserrat"/>
                <a:ea typeface="Montserrat"/>
                <a:cs typeface="Montserrat"/>
                <a:sym typeface="Montserrat"/>
              </a:endParaRPr>
            </a:p>
          </p:txBody>
        </p:sp>
      </p:grpSp>
      <p:sp>
        <p:nvSpPr>
          <p:cNvPr id="5" name="Freeform 5"/>
          <p:cNvSpPr/>
          <p:nvPr/>
        </p:nvSpPr>
        <p:spPr>
          <a:xfrm>
            <a:off x="644338" y="4101445"/>
            <a:ext cx="3572162" cy="3286389"/>
          </a:xfrm>
          <a:custGeom>
            <a:avLst/>
            <a:gdLst/>
            <a:ahLst/>
            <a:cxnLst/>
            <a:rect l="l" t="t" r="r" b="b"/>
            <a:pathLst>
              <a:path w="3572162" h="3286389">
                <a:moveTo>
                  <a:pt x="0" y="0"/>
                </a:moveTo>
                <a:lnTo>
                  <a:pt x="3572162" y="0"/>
                </a:lnTo>
                <a:lnTo>
                  <a:pt x="3572162" y="3286389"/>
                </a:lnTo>
                <a:lnTo>
                  <a:pt x="0" y="3286389"/>
                </a:lnTo>
                <a:lnTo>
                  <a:pt x="0" y="0"/>
                </a:lnTo>
                <a:close/>
              </a:path>
            </a:pathLst>
          </a:custGeom>
          <a:blipFill>
            <a:blip>
              <a:extLst>
                <a:ext uri="{96DAC541-7B7A-43D3-8B79-37D633B846F1}">
                  <asvg:svgBlip xmlns:asvg="http://schemas.microsoft.com/office/drawing/2016/SVG/main" r:embed="rId2"/>
                </a:ext>
              </a:extLst>
            </a:blip>
            <a:stretch>
              <a:fillRect/>
            </a:stretch>
          </a:blipFill>
          <a:ln w="57150" cap="sq">
            <a:solidFill>
              <a:srgbClr val="000000"/>
            </a:solidFill>
            <a:prstDash val="solid"/>
            <a:miter/>
          </a:ln>
        </p:spPr>
        <p:txBody>
          <a:bodyPr/>
          <a:lstStyle/>
          <a:p>
            <a:endParaRPr lang="en-US"/>
          </a:p>
        </p:txBody>
      </p:sp>
      <p:sp>
        <p:nvSpPr>
          <p:cNvPr id="6" name="TextBox 6"/>
          <p:cNvSpPr txBox="1"/>
          <p:nvPr/>
        </p:nvSpPr>
        <p:spPr>
          <a:xfrm>
            <a:off x="1028700" y="962025"/>
            <a:ext cx="14973300" cy="582147"/>
          </a:xfrm>
          <a:prstGeom prst="rect">
            <a:avLst/>
          </a:prstGeom>
        </p:spPr>
        <p:txBody>
          <a:bodyPr wrap="square" lIns="0" tIns="0" rIns="0" bIns="0" rtlCol="0" anchor="t">
            <a:spAutoFit/>
          </a:bodyPr>
          <a:lstStyle/>
          <a:p>
            <a:pPr algn="l">
              <a:lnSpc>
                <a:spcPts val="4899"/>
              </a:lnSpc>
              <a:spcBef>
                <a:spcPct val="0"/>
              </a:spcBef>
            </a:pPr>
            <a:r>
              <a:rPr lang="en-US" sz="3499" b="1" dirty="0">
                <a:solidFill>
                  <a:srgbClr val="000000"/>
                </a:solidFill>
                <a:latin typeface="Montserrat Bold"/>
                <a:ea typeface="Montserrat Bold"/>
                <a:cs typeface="Montserrat Bold"/>
                <a:sym typeface="Montserrat Bold"/>
              </a:rPr>
              <a:t>The Professional Administrator’s Communication Promise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871062"/>
            <a:ext cx="4034154" cy="3561224"/>
            <a:chOff x="0" y="0"/>
            <a:chExt cx="633009" cy="558800"/>
          </a:xfrm>
        </p:grpSpPr>
        <p:sp>
          <p:nvSpPr>
            <p:cNvPr id="3" name="Freeform 3"/>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4" name="TextBox 4"/>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000000"/>
                  </a:solidFill>
                  <a:latin typeface="Montserrat Bold"/>
                  <a:ea typeface="Montserrat Bold"/>
                  <a:cs typeface="Montserrat Bold"/>
                  <a:sym typeface="Montserrat Bold"/>
                </a:rPr>
                <a:t>Full engagement &amp; participation</a:t>
              </a:r>
            </a:p>
          </p:txBody>
        </p:sp>
      </p:grpSp>
      <p:sp>
        <p:nvSpPr>
          <p:cNvPr id="5" name="TextBox 5"/>
          <p:cNvSpPr txBox="1"/>
          <p:nvPr/>
        </p:nvSpPr>
        <p:spPr>
          <a:xfrm>
            <a:off x="2343150" y="704086"/>
            <a:ext cx="13601700" cy="629788"/>
          </a:xfrm>
          <a:prstGeom prst="rect">
            <a:avLst/>
          </a:prstGeom>
        </p:spPr>
        <p:txBody>
          <a:bodyPr wrap="square" lIns="0" tIns="0" rIns="0" bIns="0" rtlCol="0" anchor="t">
            <a:spAutoFit/>
          </a:bodyPr>
          <a:lstStyle/>
          <a:p>
            <a:pPr algn="ctr">
              <a:lnSpc>
                <a:spcPts val="5305"/>
              </a:lnSpc>
              <a:spcBef>
                <a:spcPct val="0"/>
              </a:spcBef>
            </a:pPr>
            <a:r>
              <a:rPr lang="en-US" sz="3789" b="1" dirty="0">
                <a:solidFill>
                  <a:srgbClr val="FFFFFF"/>
                </a:solidFill>
                <a:latin typeface="Montserrat Bold"/>
                <a:ea typeface="Montserrat Bold"/>
                <a:cs typeface="Montserrat Bold"/>
                <a:sym typeface="Montserrat Bold"/>
              </a:rPr>
              <a:t>Expectations From You (Participants)</a:t>
            </a:r>
          </a:p>
        </p:txBody>
      </p:sp>
      <p:sp>
        <p:nvSpPr>
          <p:cNvPr id="6" name="TextBox 6"/>
          <p:cNvSpPr txBox="1"/>
          <p:nvPr/>
        </p:nvSpPr>
        <p:spPr>
          <a:xfrm>
            <a:off x="1028700" y="1879222"/>
            <a:ext cx="7509956" cy="538104"/>
          </a:xfrm>
          <a:prstGeom prst="rect">
            <a:avLst/>
          </a:prstGeom>
        </p:spPr>
        <p:txBody>
          <a:bodyPr lIns="0" tIns="0" rIns="0" bIns="0" rtlCol="0" anchor="t">
            <a:spAutoFit/>
          </a:bodyPr>
          <a:lstStyle/>
          <a:p>
            <a:pPr algn="l">
              <a:lnSpc>
                <a:spcPts val="4465"/>
              </a:lnSpc>
              <a:spcBef>
                <a:spcPct val="0"/>
              </a:spcBef>
            </a:pPr>
            <a:r>
              <a:rPr lang="en-US" sz="3189">
                <a:solidFill>
                  <a:srgbClr val="FFFFFF"/>
                </a:solidFill>
                <a:latin typeface="Montserrat"/>
                <a:ea typeface="Montserrat"/>
                <a:cs typeface="Montserrat"/>
                <a:sym typeface="Montserrat"/>
              </a:rPr>
              <a:t>What we expect during this training:</a:t>
            </a:r>
          </a:p>
        </p:txBody>
      </p:sp>
      <p:grpSp>
        <p:nvGrpSpPr>
          <p:cNvPr id="7" name="Group 7"/>
          <p:cNvGrpSpPr/>
          <p:nvPr/>
        </p:nvGrpSpPr>
        <p:grpSpPr>
          <a:xfrm>
            <a:off x="4078775" y="6450660"/>
            <a:ext cx="3901742" cy="3444335"/>
            <a:chOff x="0" y="0"/>
            <a:chExt cx="633009" cy="558800"/>
          </a:xfrm>
        </p:grpSpPr>
        <p:sp>
          <p:nvSpPr>
            <p:cNvPr id="8" name="Freeform 8"/>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9" name="TextBox 9"/>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000000"/>
                  </a:solidFill>
                  <a:latin typeface="Montserrat Bold"/>
                  <a:ea typeface="Montserrat Bold"/>
                  <a:cs typeface="Montserrat Bold"/>
                  <a:sym typeface="Montserrat Bold"/>
                </a:rPr>
                <a:t>Contribution of real experiences</a:t>
              </a:r>
            </a:p>
          </p:txBody>
        </p:sp>
      </p:grpSp>
      <p:grpSp>
        <p:nvGrpSpPr>
          <p:cNvPr id="10" name="Group 10"/>
          <p:cNvGrpSpPr/>
          <p:nvPr/>
        </p:nvGrpSpPr>
        <p:grpSpPr>
          <a:xfrm>
            <a:off x="7085302" y="2806479"/>
            <a:ext cx="4107314" cy="3625807"/>
            <a:chOff x="0" y="0"/>
            <a:chExt cx="633009" cy="558800"/>
          </a:xfrm>
        </p:grpSpPr>
        <p:sp>
          <p:nvSpPr>
            <p:cNvPr id="11" name="Freeform 11"/>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12" name="TextBox 12"/>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000000"/>
                  </a:solidFill>
                  <a:latin typeface="Montserrat Bold"/>
                  <a:ea typeface="Montserrat Bold"/>
                  <a:cs typeface="Montserrat Bold"/>
                  <a:sym typeface="Montserrat Bold"/>
                </a:rPr>
                <a:t>Openness to learning and self-reflection</a:t>
              </a:r>
            </a:p>
          </p:txBody>
        </p:sp>
      </p:grpSp>
      <p:grpSp>
        <p:nvGrpSpPr>
          <p:cNvPr id="13" name="Group 13"/>
          <p:cNvGrpSpPr/>
          <p:nvPr/>
        </p:nvGrpSpPr>
        <p:grpSpPr>
          <a:xfrm>
            <a:off x="10405765" y="6436736"/>
            <a:ext cx="3917514" cy="3458258"/>
            <a:chOff x="0" y="0"/>
            <a:chExt cx="633009" cy="558800"/>
          </a:xfrm>
        </p:grpSpPr>
        <p:sp>
          <p:nvSpPr>
            <p:cNvPr id="14" name="Freeform 14"/>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15" name="TextBox 15"/>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000000"/>
                  </a:solidFill>
                  <a:latin typeface="Montserrat Bold"/>
                  <a:ea typeface="Montserrat Bold"/>
                  <a:cs typeface="Montserrat Bold"/>
                  <a:sym typeface="Montserrat Bold"/>
                </a:rPr>
                <a:t>Commitment to trying new methods</a:t>
              </a:r>
            </a:p>
          </p:txBody>
        </p:sp>
      </p:grpSp>
      <p:grpSp>
        <p:nvGrpSpPr>
          <p:cNvPr id="16" name="Group 16"/>
          <p:cNvGrpSpPr/>
          <p:nvPr/>
        </p:nvGrpSpPr>
        <p:grpSpPr>
          <a:xfrm>
            <a:off x="13211916" y="2610239"/>
            <a:ext cx="4044235" cy="3570124"/>
            <a:chOff x="0" y="0"/>
            <a:chExt cx="633009" cy="558800"/>
          </a:xfrm>
        </p:grpSpPr>
        <p:sp>
          <p:nvSpPr>
            <p:cNvPr id="17" name="Freeform 17"/>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18" name="TextBox 18"/>
            <p:cNvSpPr txBox="1"/>
            <p:nvPr/>
          </p:nvSpPr>
          <p:spPr>
            <a:xfrm>
              <a:off x="50353" y="101600"/>
              <a:ext cx="532303" cy="412750"/>
            </a:xfrm>
            <a:prstGeom prst="rect">
              <a:avLst/>
            </a:prstGeom>
          </p:spPr>
          <p:txBody>
            <a:bodyPr lIns="50800" tIns="50800" rIns="50800" bIns="50800" rtlCol="0" anchor="ctr"/>
            <a:lstStyle/>
            <a:p>
              <a:pPr algn="ctr">
                <a:lnSpc>
                  <a:spcPts val="3264"/>
                </a:lnSpc>
              </a:pPr>
              <a:r>
                <a:rPr lang="en-US" sz="3200" b="1">
                  <a:solidFill>
                    <a:srgbClr val="000000"/>
                  </a:solidFill>
                  <a:latin typeface="Montserrat Bold"/>
                  <a:ea typeface="Montserrat Bold"/>
                  <a:cs typeface="Montserrat Bold"/>
                  <a:sym typeface="Montserrat Bold"/>
                </a:rPr>
                <a:t>Willingness to examine current habits</a:t>
              </a:r>
            </a:p>
          </p:txBody>
        </p:sp>
      </p:gr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27126" y="0"/>
            <a:ext cx="6647803" cy="10287000"/>
          </a:xfrm>
          <a:custGeom>
            <a:avLst/>
            <a:gdLst/>
            <a:ahLst/>
            <a:cxnLst/>
            <a:rect l="l" t="t" r="r" b="b"/>
            <a:pathLst>
              <a:path w="6647803" h="10287000">
                <a:moveTo>
                  <a:pt x="0" y="0"/>
                </a:moveTo>
                <a:lnTo>
                  <a:pt x="6647803" y="0"/>
                </a:lnTo>
                <a:lnTo>
                  <a:pt x="6647803" y="10287000"/>
                </a:lnTo>
                <a:lnTo>
                  <a:pt x="0" y="10287000"/>
                </a:lnTo>
                <a:lnTo>
                  <a:pt x="0" y="0"/>
                </a:lnTo>
                <a:close/>
              </a:path>
            </a:pathLst>
          </a:custGeom>
          <a:blipFill>
            <a:blip r:embed="rId2"/>
            <a:stretch>
              <a:fillRect l="-26359" r="-105900"/>
            </a:stretch>
          </a:blipFill>
        </p:spPr>
        <p:txBody>
          <a:bodyPr/>
          <a:lstStyle/>
          <a:p>
            <a:endParaRPr lang="en-US"/>
          </a:p>
        </p:txBody>
      </p:sp>
      <p:sp>
        <p:nvSpPr>
          <p:cNvPr id="3" name="TextBox 3"/>
          <p:cNvSpPr txBox="1"/>
          <p:nvPr/>
        </p:nvSpPr>
        <p:spPr>
          <a:xfrm>
            <a:off x="1028700" y="1369107"/>
            <a:ext cx="9698426" cy="662941"/>
          </a:xfrm>
          <a:prstGeom prst="rect">
            <a:avLst/>
          </a:prstGeom>
        </p:spPr>
        <p:txBody>
          <a:bodyPr lIns="0" tIns="0" rIns="0" bIns="0" rtlCol="0" anchor="t">
            <a:spAutoFit/>
          </a:bodyPr>
          <a:lstStyle/>
          <a:p>
            <a:pPr algn="l">
              <a:lnSpc>
                <a:spcPts val="5459"/>
              </a:lnSpc>
              <a:spcBef>
                <a:spcPct val="0"/>
              </a:spcBef>
            </a:pPr>
            <a:r>
              <a:rPr lang="en-US" sz="3899" b="1">
                <a:solidFill>
                  <a:srgbClr val="000000"/>
                </a:solidFill>
                <a:latin typeface="Montserrat Bold"/>
                <a:ea typeface="Montserrat Bold"/>
                <a:cs typeface="Montserrat Bold"/>
                <a:sym typeface="Montserrat Bold"/>
              </a:rPr>
              <a:t>Stakeholder Engagement Essentials</a:t>
            </a:r>
          </a:p>
        </p:txBody>
      </p:sp>
      <p:sp>
        <p:nvSpPr>
          <p:cNvPr id="4" name="TextBox 4"/>
          <p:cNvSpPr txBox="1"/>
          <p:nvPr/>
        </p:nvSpPr>
        <p:spPr>
          <a:xfrm>
            <a:off x="1028700" y="2803305"/>
            <a:ext cx="9105043" cy="5549901"/>
          </a:xfrm>
          <a:prstGeom prst="rect">
            <a:avLst/>
          </a:prstGeom>
        </p:spPr>
        <p:txBody>
          <a:bodyPr lIns="0" tIns="0" rIns="0" bIns="0" rtlCol="0" anchor="t">
            <a:spAutoFit/>
          </a:bodyPr>
          <a:lstStyle/>
          <a:p>
            <a:pPr algn="l">
              <a:lnSpc>
                <a:spcPts val="4899"/>
              </a:lnSpc>
              <a:spcBef>
                <a:spcPct val="0"/>
              </a:spcBef>
            </a:pPr>
            <a:r>
              <a:rPr lang="en-US" sz="3499">
                <a:solidFill>
                  <a:srgbClr val="000000"/>
                </a:solidFill>
                <a:latin typeface="Montserrat"/>
                <a:ea typeface="Montserrat"/>
                <a:cs typeface="Montserrat"/>
                <a:sym typeface="Montserrat"/>
              </a:rPr>
              <a:t>Stakeholder engagement requires:</a:t>
            </a:r>
          </a:p>
          <a:p>
            <a:pPr algn="l">
              <a:lnSpc>
                <a:spcPts val="4899"/>
              </a:lnSpc>
              <a:spcBef>
                <a:spcPct val="0"/>
              </a:spcBef>
            </a:pPr>
            <a:endParaRPr lang="en-US" sz="3499">
              <a:solidFill>
                <a:srgbClr val="000000"/>
              </a:solidFill>
              <a:latin typeface="Montserrat"/>
              <a:ea typeface="Montserrat"/>
              <a:cs typeface="Montserrat"/>
              <a:sym typeface="Montserrat"/>
            </a:endParaRP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Active listening</a:t>
            </a: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Managing expectations</a:t>
            </a: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Understanding their priorities</a:t>
            </a: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Communicating proactively</a:t>
            </a: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Providing timely feedback</a:t>
            </a:r>
          </a:p>
          <a:p>
            <a:pPr marL="755641" lvl="1" indent="-377820" algn="l">
              <a:lnSpc>
                <a:spcPts val="4899"/>
              </a:lnSpc>
              <a:buFont typeface="Arial"/>
              <a:buChar char="•"/>
            </a:pPr>
            <a:r>
              <a:rPr lang="en-US" sz="3499">
                <a:solidFill>
                  <a:srgbClr val="000000"/>
                </a:solidFill>
                <a:latin typeface="Montserrat"/>
                <a:ea typeface="Montserrat"/>
                <a:cs typeface="Montserrat"/>
                <a:sym typeface="Montserrat"/>
              </a:rPr>
              <a:t>Showing empathy, especially with researchers under pressure</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93263" y="1662898"/>
            <a:ext cx="11219189" cy="7407276"/>
          </a:xfrm>
          <a:prstGeom prst="rect">
            <a:avLst/>
          </a:prstGeom>
        </p:spPr>
        <p:txBody>
          <a:bodyPr lIns="0" tIns="0" rIns="0" bIns="0" rtlCol="0" anchor="t">
            <a:spAutoFit/>
          </a:bodyPr>
          <a:lstStyle/>
          <a:p>
            <a:pPr algn="l">
              <a:lnSpc>
                <a:spcPts val="4899"/>
              </a:lnSpc>
              <a:spcBef>
                <a:spcPct val="0"/>
              </a:spcBef>
            </a:pPr>
            <a:r>
              <a:rPr lang="en-US" sz="3499" b="1" dirty="0">
                <a:solidFill>
                  <a:srgbClr val="000000"/>
                </a:solidFill>
                <a:latin typeface="Montserrat Bold"/>
                <a:ea typeface="Montserrat Bold"/>
                <a:cs typeface="Montserrat Bold"/>
                <a:sym typeface="Montserrat Bold"/>
              </a:rPr>
              <a:t>Purpose:</a:t>
            </a:r>
          </a:p>
          <a:p>
            <a:pPr algn="l">
              <a:lnSpc>
                <a:spcPts val="4899"/>
              </a:lnSpc>
              <a:spcBef>
                <a:spcPct val="0"/>
              </a:spcBef>
            </a:pPr>
            <a:r>
              <a:rPr lang="en-US" sz="3499" dirty="0">
                <a:solidFill>
                  <a:srgbClr val="000000"/>
                </a:solidFill>
                <a:latin typeface="Montserrat"/>
                <a:ea typeface="Montserrat"/>
                <a:cs typeface="Montserrat"/>
                <a:sym typeface="Montserrat"/>
              </a:rPr>
              <a:t>To practice real communication challenges administrators face at IITA.</a:t>
            </a:r>
          </a:p>
          <a:p>
            <a:pPr algn="l">
              <a:lnSpc>
                <a:spcPts val="4899"/>
              </a:lnSpc>
              <a:spcBef>
                <a:spcPct val="0"/>
              </a:spcBef>
            </a:pPr>
            <a:endParaRPr lang="en-US" sz="3499" dirty="0">
              <a:solidFill>
                <a:srgbClr val="000000"/>
              </a:solidFill>
              <a:latin typeface="Montserrat"/>
              <a:ea typeface="Montserrat"/>
              <a:cs typeface="Montserrat"/>
              <a:sym typeface="Montserrat"/>
            </a:endParaRPr>
          </a:p>
          <a:p>
            <a:pPr algn="l">
              <a:lnSpc>
                <a:spcPts val="4899"/>
              </a:lnSpc>
              <a:spcBef>
                <a:spcPct val="0"/>
              </a:spcBef>
            </a:pPr>
            <a:r>
              <a:rPr lang="en-US" sz="3499" b="1" dirty="0">
                <a:solidFill>
                  <a:srgbClr val="000000"/>
                </a:solidFill>
                <a:latin typeface="Montserrat Bold"/>
                <a:ea typeface="Montserrat Bold"/>
                <a:cs typeface="Montserrat Bold"/>
                <a:sym typeface="Montserrat Bold"/>
              </a:rPr>
              <a:t>Instructions:</a:t>
            </a:r>
          </a:p>
          <a:p>
            <a:pPr algn="l">
              <a:lnSpc>
                <a:spcPts val="4899"/>
              </a:lnSpc>
              <a:spcBef>
                <a:spcPct val="0"/>
              </a:spcBef>
            </a:pPr>
            <a:r>
              <a:rPr lang="en-US" sz="3499" dirty="0">
                <a:solidFill>
                  <a:srgbClr val="000000"/>
                </a:solidFill>
                <a:latin typeface="Montserrat"/>
                <a:ea typeface="Montserrat"/>
                <a:cs typeface="Montserrat"/>
                <a:sym typeface="Montserrat"/>
              </a:rPr>
              <a:t>Participants act out scenarios in pairs or small groups.</a:t>
            </a:r>
          </a:p>
          <a:p>
            <a:pPr algn="l">
              <a:lnSpc>
                <a:spcPts val="4899"/>
              </a:lnSpc>
              <a:spcBef>
                <a:spcPct val="0"/>
              </a:spcBef>
            </a:pPr>
            <a:endParaRPr lang="en-US" sz="3499" dirty="0">
              <a:solidFill>
                <a:srgbClr val="000000"/>
              </a:solidFill>
              <a:latin typeface="Montserrat"/>
              <a:ea typeface="Montserrat"/>
              <a:cs typeface="Montserrat"/>
              <a:sym typeface="Montserrat"/>
            </a:endParaRPr>
          </a:p>
          <a:p>
            <a:pPr algn="l">
              <a:lnSpc>
                <a:spcPts val="4899"/>
              </a:lnSpc>
              <a:spcBef>
                <a:spcPct val="0"/>
              </a:spcBef>
            </a:pPr>
            <a:r>
              <a:rPr lang="en-US" sz="3499" dirty="0">
                <a:solidFill>
                  <a:srgbClr val="000000"/>
                </a:solidFill>
                <a:latin typeface="Montserrat"/>
                <a:ea typeface="Montserrat"/>
                <a:cs typeface="Montserrat"/>
                <a:sym typeface="Montserrat"/>
              </a:rPr>
              <a:t>Each scenario includes:</a:t>
            </a:r>
          </a:p>
          <a:p>
            <a:pPr algn="l">
              <a:lnSpc>
                <a:spcPts val="4899"/>
              </a:lnSpc>
              <a:spcBef>
                <a:spcPct val="0"/>
              </a:spcBef>
            </a:pPr>
            <a:r>
              <a:rPr lang="en-US" sz="3499" dirty="0">
                <a:solidFill>
                  <a:srgbClr val="000000"/>
                </a:solidFill>
                <a:latin typeface="Montserrat"/>
                <a:ea typeface="Montserrat"/>
                <a:cs typeface="Montserrat"/>
                <a:sym typeface="Montserrat"/>
              </a:rPr>
              <a:t>Situation</a:t>
            </a:r>
          </a:p>
          <a:p>
            <a:pPr algn="l">
              <a:lnSpc>
                <a:spcPts val="4899"/>
              </a:lnSpc>
              <a:spcBef>
                <a:spcPct val="0"/>
              </a:spcBef>
            </a:pPr>
            <a:r>
              <a:rPr lang="en-US" sz="3499" dirty="0">
                <a:solidFill>
                  <a:srgbClr val="000000"/>
                </a:solidFill>
                <a:latin typeface="Montserrat"/>
                <a:ea typeface="Montserrat"/>
                <a:cs typeface="Montserrat"/>
                <a:sym typeface="Montserrat"/>
              </a:rPr>
              <a:t>Objective</a:t>
            </a:r>
          </a:p>
          <a:p>
            <a:pPr algn="l">
              <a:lnSpc>
                <a:spcPts val="4899"/>
              </a:lnSpc>
              <a:spcBef>
                <a:spcPct val="0"/>
              </a:spcBef>
            </a:pPr>
            <a:r>
              <a:rPr lang="en-US" sz="3499" dirty="0">
                <a:solidFill>
                  <a:srgbClr val="000000"/>
                </a:solidFill>
                <a:latin typeface="Montserrat"/>
                <a:ea typeface="Montserrat"/>
                <a:cs typeface="Montserrat"/>
                <a:sym typeface="Montserrat"/>
              </a:rPr>
              <a:t>Challenge</a:t>
            </a:r>
          </a:p>
        </p:txBody>
      </p:sp>
      <p:sp>
        <p:nvSpPr>
          <p:cNvPr id="3" name="Freeform 3"/>
          <p:cNvSpPr/>
          <p:nvPr/>
        </p:nvSpPr>
        <p:spPr>
          <a:xfrm>
            <a:off x="1028700" y="3342474"/>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5783738" y="614362"/>
            <a:ext cx="10827862" cy="752477"/>
          </a:xfrm>
          <a:prstGeom prst="rect">
            <a:avLst/>
          </a:prstGeom>
        </p:spPr>
        <p:txBody>
          <a:bodyPr wrap="square" lIns="0" tIns="0" rIns="0" bIns="0" rtlCol="0" anchor="t">
            <a:spAutoFit/>
          </a:bodyPr>
          <a:lstStyle/>
          <a:p>
            <a:pPr algn="ctr">
              <a:lnSpc>
                <a:spcPts val="6299"/>
              </a:lnSpc>
              <a:spcBef>
                <a:spcPct val="0"/>
              </a:spcBef>
            </a:pPr>
            <a:r>
              <a:rPr lang="en-US" sz="4499" b="1" dirty="0">
                <a:solidFill>
                  <a:srgbClr val="000000"/>
                </a:solidFill>
                <a:latin typeface="Montserrat Bold"/>
                <a:ea typeface="Montserrat Bold"/>
                <a:cs typeface="Montserrat Bold"/>
                <a:sym typeface="Montserrat Bold"/>
              </a:rPr>
              <a:t>Role Play Segment (Introduction)</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962025"/>
            <a:ext cx="7491468" cy="8026401"/>
          </a:xfrm>
          <a:prstGeom prst="rect">
            <a:avLst/>
          </a:prstGeom>
        </p:spPr>
        <p:txBody>
          <a:bodyPr lIns="0" tIns="0" rIns="0" bIns="0" rtlCol="0" anchor="t">
            <a:spAutoFit/>
          </a:bodyPr>
          <a:lstStyle/>
          <a:p>
            <a:pPr algn="l">
              <a:lnSpc>
                <a:spcPts val="4899"/>
              </a:lnSpc>
              <a:spcBef>
                <a:spcPct val="0"/>
              </a:spcBef>
            </a:pPr>
            <a:r>
              <a:rPr lang="en-US" sz="3499" b="1">
                <a:solidFill>
                  <a:srgbClr val="000000"/>
                </a:solidFill>
                <a:latin typeface="Montserrat Bold"/>
                <a:ea typeface="Montserrat Bold"/>
                <a:cs typeface="Montserrat Bold"/>
                <a:sym typeface="Montserrat Bold"/>
              </a:rPr>
              <a:t>Scenario 1 – Incomplete Request from Researcher</a:t>
            </a:r>
          </a:p>
          <a:p>
            <a:pPr algn="l">
              <a:lnSpc>
                <a:spcPts val="4899"/>
              </a:lnSpc>
              <a:spcBef>
                <a:spcPct val="0"/>
              </a:spcBef>
            </a:pPr>
            <a:endParaRPr lang="en-US" sz="3499" b="1">
              <a:solidFill>
                <a:srgbClr val="000000"/>
              </a:solidFill>
              <a:latin typeface="Montserrat Bold"/>
              <a:ea typeface="Montserrat Bold"/>
              <a:cs typeface="Montserrat Bold"/>
              <a:sym typeface="Montserrat Bold"/>
            </a:endParaRPr>
          </a:p>
          <a:p>
            <a:pPr algn="l">
              <a:lnSpc>
                <a:spcPts val="4899"/>
              </a:lnSpc>
              <a:spcBef>
                <a:spcPct val="0"/>
              </a:spcBef>
            </a:pPr>
            <a:r>
              <a:rPr lang="en-US" sz="3499" b="1">
                <a:solidFill>
                  <a:srgbClr val="000000"/>
                </a:solidFill>
                <a:latin typeface="Montserrat Bold"/>
                <a:ea typeface="Montserrat Bold"/>
                <a:cs typeface="Montserrat Bold"/>
                <a:sym typeface="Montserrat Bold"/>
              </a:rPr>
              <a:t>Situation</a:t>
            </a:r>
            <a:r>
              <a:rPr lang="en-US" sz="3499">
                <a:solidFill>
                  <a:srgbClr val="000000"/>
                </a:solidFill>
                <a:latin typeface="Montserrat"/>
                <a:ea typeface="Montserrat"/>
                <a:cs typeface="Montserrat"/>
                <a:sym typeface="Montserrat"/>
              </a:rPr>
              <a:t>:</a:t>
            </a:r>
          </a:p>
          <a:p>
            <a:pPr algn="l">
              <a:lnSpc>
                <a:spcPts val="4899"/>
              </a:lnSpc>
              <a:spcBef>
                <a:spcPct val="0"/>
              </a:spcBef>
            </a:pPr>
            <a:r>
              <a:rPr lang="en-US" sz="3499">
                <a:solidFill>
                  <a:srgbClr val="000000"/>
                </a:solidFill>
                <a:latin typeface="Montserrat"/>
                <a:ea typeface="Montserrat"/>
                <a:cs typeface="Montserrat"/>
                <a:sym typeface="Montserrat"/>
              </a:rPr>
              <a:t>A researcher urgently needs travel support but sends incomplete details.</a:t>
            </a:r>
          </a:p>
          <a:p>
            <a:pPr algn="l">
              <a:lnSpc>
                <a:spcPts val="4899"/>
              </a:lnSpc>
              <a:spcBef>
                <a:spcPct val="0"/>
              </a:spcBef>
            </a:pPr>
            <a:r>
              <a:rPr lang="en-US" sz="3499" b="1">
                <a:solidFill>
                  <a:srgbClr val="000000"/>
                </a:solidFill>
                <a:latin typeface="Montserrat Bold"/>
                <a:ea typeface="Montserrat Bold"/>
                <a:cs typeface="Montserrat Bold"/>
                <a:sym typeface="Montserrat Bold"/>
              </a:rPr>
              <a:t>Your Objective:</a:t>
            </a:r>
          </a:p>
          <a:p>
            <a:pPr algn="l">
              <a:lnSpc>
                <a:spcPts val="4899"/>
              </a:lnSpc>
              <a:spcBef>
                <a:spcPct val="0"/>
              </a:spcBef>
            </a:pPr>
            <a:r>
              <a:rPr lang="en-US" sz="3499">
                <a:solidFill>
                  <a:srgbClr val="000000"/>
                </a:solidFill>
                <a:latin typeface="Montserrat"/>
                <a:ea typeface="Montserrat"/>
                <a:cs typeface="Montserrat"/>
                <a:sym typeface="Montserrat"/>
              </a:rPr>
              <a:t>Obtain missing information politely and efficiently.</a:t>
            </a:r>
          </a:p>
          <a:p>
            <a:pPr algn="l">
              <a:lnSpc>
                <a:spcPts val="4899"/>
              </a:lnSpc>
              <a:spcBef>
                <a:spcPct val="0"/>
              </a:spcBef>
            </a:pPr>
            <a:r>
              <a:rPr lang="en-US" sz="3499" b="1">
                <a:solidFill>
                  <a:srgbClr val="000000"/>
                </a:solidFill>
                <a:latin typeface="Montserrat Bold"/>
                <a:ea typeface="Montserrat Bold"/>
                <a:cs typeface="Montserrat Bold"/>
                <a:sym typeface="Montserrat Bold"/>
              </a:rPr>
              <a:t>Challenge:</a:t>
            </a:r>
          </a:p>
          <a:p>
            <a:pPr algn="l">
              <a:lnSpc>
                <a:spcPts val="4899"/>
              </a:lnSpc>
              <a:spcBef>
                <a:spcPct val="0"/>
              </a:spcBef>
            </a:pPr>
            <a:r>
              <a:rPr lang="en-US" sz="3499">
                <a:solidFill>
                  <a:srgbClr val="000000"/>
                </a:solidFill>
                <a:latin typeface="Montserrat"/>
                <a:ea typeface="Montserrat"/>
                <a:cs typeface="Montserrat"/>
                <a:sym typeface="Montserrat"/>
              </a:rPr>
              <a:t>Researcher is stressed and expects you to “just figure it out.”</a:t>
            </a:r>
          </a:p>
        </p:txBody>
      </p:sp>
      <p:sp>
        <p:nvSpPr>
          <p:cNvPr id="3" name="TextBox 3"/>
          <p:cNvSpPr txBox="1"/>
          <p:nvPr/>
        </p:nvSpPr>
        <p:spPr>
          <a:xfrm>
            <a:off x="9617223" y="787399"/>
            <a:ext cx="7837562" cy="8645526"/>
          </a:xfrm>
          <a:prstGeom prst="rect">
            <a:avLst/>
          </a:prstGeom>
        </p:spPr>
        <p:txBody>
          <a:bodyPr lIns="0" tIns="0" rIns="0" bIns="0" rtlCol="0" anchor="t">
            <a:spAutoFit/>
          </a:bodyPr>
          <a:lstStyle/>
          <a:p>
            <a:pPr algn="l">
              <a:lnSpc>
                <a:spcPts val="4899"/>
              </a:lnSpc>
              <a:spcBef>
                <a:spcPct val="0"/>
              </a:spcBef>
            </a:pPr>
            <a:r>
              <a:rPr lang="en-US" sz="3499" b="1">
                <a:solidFill>
                  <a:srgbClr val="000000"/>
                </a:solidFill>
                <a:latin typeface="Montserrat Bold"/>
                <a:ea typeface="Montserrat Bold"/>
                <a:cs typeface="Montserrat Bold"/>
                <a:sym typeface="Montserrat Bold"/>
              </a:rPr>
              <a:t>Scenario 2 – Donor Meeting Breakdown</a:t>
            </a:r>
          </a:p>
          <a:p>
            <a:pPr algn="l">
              <a:lnSpc>
                <a:spcPts val="4899"/>
              </a:lnSpc>
              <a:spcBef>
                <a:spcPct val="0"/>
              </a:spcBef>
            </a:pPr>
            <a:endParaRPr lang="en-US" sz="3499" b="1">
              <a:solidFill>
                <a:srgbClr val="000000"/>
              </a:solidFill>
              <a:latin typeface="Montserrat Bold"/>
              <a:ea typeface="Montserrat Bold"/>
              <a:cs typeface="Montserrat Bold"/>
              <a:sym typeface="Montserrat Bold"/>
            </a:endParaRPr>
          </a:p>
          <a:p>
            <a:pPr algn="l">
              <a:lnSpc>
                <a:spcPts val="4899"/>
              </a:lnSpc>
              <a:spcBef>
                <a:spcPct val="0"/>
              </a:spcBef>
            </a:pPr>
            <a:r>
              <a:rPr lang="en-US" sz="3499" b="1">
                <a:solidFill>
                  <a:srgbClr val="000000"/>
                </a:solidFill>
                <a:latin typeface="Montserrat Bold"/>
                <a:ea typeface="Montserrat Bold"/>
                <a:cs typeface="Montserrat Bold"/>
                <a:sym typeface="Montserrat Bold"/>
              </a:rPr>
              <a:t>Situation:</a:t>
            </a:r>
          </a:p>
          <a:p>
            <a:pPr algn="l">
              <a:lnSpc>
                <a:spcPts val="4899"/>
              </a:lnSpc>
              <a:spcBef>
                <a:spcPct val="0"/>
              </a:spcBef>
            </a:pPr>
            <a:r>
              <a:rPr lang="en-US" sz="3499">
                <a:solidFill>
                  <a:srgbClr val="000000"/>
                </a:solidFill>
                <a:latin typeface="Montserrat"/>
                <a:ea typeface="Montserrat"/>
                <a:cs typeface="Montserrat"/>
                <a:sym typeface="Montserrat"/>
              </a:rPr>
              <a:t>A donor arrives for a virtual meeting, but the meeting link was not shared with all recipients.</a:t>
            </a:r>
          </a:p>
          <a:p>
            <a:pPr algn="l">
              <a:lnSpc>
                <a:spcPts val="4899"/>
              </a:lnSpc>
              <a:spcBef>
                <a:spcPct val="0"/>
              </a:spcBef>
            </a:pPr>
            <a:r>
              <a:rPr lang="en-US" sz="3499" b="1">
                <a:solidFill>
                  <a:srgbClr val="000000"/>
                </a:solidFill>
                <a:latin typeface="Montserrat Bold"/>
                <a:ea typeface="Montserrat Bold"/>
                <a:cs typeface="Montserrat Bold"/>
                <a:sym typeface="Montserrat Bold"/>
              </a:rPr>
              <a:t>Your Objective:</a:t>
            </a:r>
          </a:p>
          <a:p>
            <a:pPr algn="l">
              <a:lnSpc>
                <a:spcPts val="4899"/>
              </a:lnSpc>
              <a:spcBef>
                <a:spcPct val="0"/>
              </a:spcBef>
            </a:pPr>
            <a:r>
              <a:rPr lang="en-US" sz="3499">
                <a:solidFill>
                  <a:srgbClr val="000000"/>
                </a:solidFill>
                <a:latin typeface="Montserrat"/>
                <a:ea typeface="Montserrat"/>
                <a:cs typeface="Montserrat"/>
                <a:sym typeface="Montserrat"/>
              </a:rPr>
              <a:t>Manage the situation professionally and restore trust quickly.</a:t>
            </a:r>
          </a:p>
          <a:p>
            <a:pPr algn="l">
              <a:lnSpc>
                <a:spcPts val="4899"/>
              </a:lnSpc>
              <a:spcBef>
                <a:spcPct val="0"/>
              </a:spcBef>
            </a:pPr>
            <a:r>
              <a:rPr lang="en-US" sz="3499" b="1">
                <a:solidFill>
                  <a:srgbClr val="000000"/>
                </a:solidFill>
                <a:latin typeface="Montserrat Bold"/>
                <a:ea typeface="Montserrat Bold"/>
                <a:cs typeface="Montserrat Bold"/>
                <a:sym typeface="Montserrat Bold"/>
              </a:rPr>
              <a:t>Challenge:</a:t>
            </a:r>
          </a:p>
          <a:p>
            <a:pPr algn="l">
              <a:lnSpc>
                <a:spcPts val="4899"/>
              </a:lnSpc>
              <a:spcBef>
                <a:spcPct val="0"/>
              </a:spcBef>
            </a:pPr>
            <a:r>
              <a:rPr lang="en-US" sz="3499">
                <a:solidFill>
                  <a:srgbClr val="000000"/>
                </a:solidFill>
                <a:latin typeface="Montserrat"/>
                <a:ea typeface="Montserrat"/>
                <a:cs typeface="Montserrat"/>
                <a:sym typeface="Montserrat"/>
              </a:rPr>
              <a:t>Time-sensitive, high-stakes, pressure scenario.</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59252" cy="8229600"/>
            <a:chOff x="0" y="0"/>
            <a:chExt cx="4282272" cy="2167467"/>
          </a:xfrm>
        </p:grpSpPr>
        <p:sp>
          <p:nvSpPr>
            <p:cNvPr id="3" name="Freeform 3"/>
            <p:cNvSpPr/>
            <p:nvPr/>
          </p:nvSpPr>
          <p:spPr>
            <a:xfrm>
              <a:off x="0" y="0"/>
              <a:ext cx="4282272" cy="2167467"/>
            </a:xfrm>
            <a:custGeom>
              <a:avLst/>
              <a:gdLst/>
              <a:ahLst/>
              <a:cxnLst/>
              <a:rect l="l" t="t" r="r" b="b"/>
              <a:pathLst>
                <a:path w="4282272" h="2167467">
                  <a:moveTo>
                    <a:pt x="0" y="0"/>
                  </a:moveTo>
                  <a:lnTo>
                    <a:pt x="4282272" y="0"/>
                  </a:lnTo>
                  <a:lnTo>
                    <a:pt x="4282272" y="2167467"/>
                  </a:lnTo>
                  <a:lnTo>
                    <a:pt x="0" y="2167467"/>
                  </a:lnTo>
                  <a:close/>
                </a:path>
              </a:pathLst>
            </a:custGeom>
            <a:solidFill>
              <a:srgbClr val="FF751F">
                <a:alpha val="35686"/>
              </a:srgbClr>
            </a:solidFill>
          </p:spPr>
          <p:txBody>
            <a:bodyPr/>
            <a:lstStyle/>
            <a:p>
              <a:endParaRPr lang="en-US"/>
            </a:p>
          </p:txBody>
        </p:sp>
        <p:sp>
          <p:nvSpPr>
            <p:cNvPr id="4" name="TextBox 4"/>
            <p:cNvSpPr txBox="1"/>
            <p:nvPr/>
          </p:nvSpPr>
          <p:spPr>
            <a:xfrm>
              <a:off x="0" y="-38100"/>
              <a:ext cx="4282272" cy="2205567"/>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6932776" y="2968552"/>
            <a:ext cx="8988574" cy="4321175"/>
          </a:xfrm>
          <a:prstGeom prst="rect">
            <a:avLst/>
          </a:prstGeom>
        </p:spPr>
        <p:txBody>
          <a:bodyPr lIns="0" tIns="0" rIns="0" bIns="0" rtlCol="0" anchor="t">
            <a:spAutoFit/>
          </a:bodyPr>
          <a:lstStyle/>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Tone matters as much as content</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Clarity prevents confusion</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Calmness prevents escalation</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Professional boundaries build respect</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Admins act as communication bridges at IITA</a:t>
            </a:r>
          </a:p>
        </p:txBody>
      </p:sp>
      <p:sp>
        <p:nvSpPr>
          <p:cNvPr id="6" name="Freeform 6"/>
          <p:cNvSpPr/>
          <p:nvPr/>
        </p:nvSpPr>
        <p:spPr>
          <a:xfrm>
            <a:off x="2964770" y="2493235"/>
            <a:ext cx="3968006" cy="4796491"/>
          </a:xfrm>
          <a:custGeom>
            <a:avLst/>
            <a:gdLst/>
            <a:ahLst/>
            <a:cxnLst/>
            <a:rect l="l" t="t" r="r" b="b"/>
            <a:pathLst>
              <a:path w="3968006" h="4796491">
                <a:moveTo>
                  <a:pt x="0" y="0"/>
                </a:moveTo>
                <a:lnTo>
                  <a:pt x="3968006" y="0"/>
                </a:lnTo>
                <a:lnTo>
                  <a:pt x="3968006" y="4796492"/>
                </a:lnTo>
                <a:lnTo>
                  <a:pt x="0" y="4796492"/>
                </a:lnTo>
                <a:lnTo>
                  <a:pt x="0" y="0"/>
                </a:lnTo>
                <a:close/>
              </a:path>
            </a:pathLst>
          </a:custGeom>
          <a:blipFill>
            <a:blip>
              <a:extLst>
                <a:ext uri="{96DAC541-7B7A-43D3-8B79-37D633B846F1}">
                  <asvg:svgBlip xmlns:asvg="http://schemas.microsoft.com/office/drawing/2016/SVG/main" r:embed="rId2"/>
                </a:ext>
              </a:extLst>
            </a:blip>
            <a:stretch>
              <a:fillRect/>
            </a:stretch>
          </a:blipFill>
          <a:ln w="95250" cap="sq">
            <a:solidFill>
              <a:srgbClr val="000000"/>
            </a:solidFill>
            <a:prstDash val="solid"/>
            <a:miter/>
          </a:ln>
        </p:spPr>
        <p:txBody>
          <a:bodyPr/>
          <a:lstStyle/>
          <a:p>
            <a:endParaRPr lang="en-US"/>
          </a:p>
        </p:txBody>
      </p:sp>
      <p:sp>
        <p:nvSpPr>
          <p:cNvPr id="7" name="TextBox 7"/>
          <p:cNvSpPr txBox="1"/>
          <p:nvPr/>
        </p:nvSpPr>
        <p:spPr>
          <a:xfrm>
            <a:off x="7245661" y="2074135"/>
            <a:ext cx="9693275" cy="762000"/>
          </a:xfrm>
          <a:prstGeom prst="rect">
            <a:avLst/>
          </a:prstGeom>
        </p:spPr>
        <p:txBody>
          <a:bodyPr lIns="0" tIns="0" rIns="0" bIns="0" rtlCol="0" anchor="t">
            <a:spAutoFit/>
          </a:bodyPr>
          <a:lstStyle/>
          <a:p>
            <a:pPr algn="ctr">
              <a:lnSpc>
                <a:spcPts val="6299"/>
              </a:lnSpc>
              <a:spcBef>
                <a:spcPct val="0"/>
              </a:spcBef>
            </a:pPr>
            <a:r>
              <a:rPr lang="en-US" sz="4500" b="1" dirty="0">
                <a:solidFill>
                  <a:srgbClr val="000000"/>
                </a:solidFill>
                <a:latin typeface="Montserrat Bold"/>
                <a:ea typeface="Montserrat Bold"/>
                <a:cs typeface="Montserrat Bold"/>
                <a:sym typeface="Montserrat Bold"/>
              </a:rPr>
              <a:t>Key Lessons </a:t>
            </a:r>
            <a:r>
              <a:rPr lang="en-US" sz="4000" b="1" dirty="0">
                <a:solidFill>
                  <a:srgbClr val="000000"/>
                </a:solidFill>
                <a:latin typeface="Montserrat Bold"/>
                <a:ea typeface="Montserrat Bold"/>
                <a:cs typeface="Montserrat Bold"/>
                <a:sym typeface="Montserrat Bold"/>
              </a:rPr>
              <a:t>from</a:t>
            </a:r>
            <a:r>
              <a:rPr lang="en-US" sz="4500" b="1" dirty="0">
                <a:solidFill>
                  <a:srgbClr val="000000"/>
                </a:solidFill>
                <a:latin typeface="Montserrat Bold"/>
                <a:ea typeface="Montserrat Bold"/>
                <a:cs typeface="Montserrat Bold"/>
                <a:sym typeface="Montserrat Bold"/>
              </a:rPr>
              <a:t> the Role Plays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4081151"/>
            <a:ext cx="16230600" cy="3086100"/>
            <a:chOff x="0" y="0"/>
            <a:chExt cx="4274726" cy="812800"/>
          </a:xfrm>
        </p:grpSpPr>
        <p:sp>
          <p:nvSpPr>
            <p:cNvPr id="3" name="Freeform 3"/>
            <p:cNvSpPr/>
            <p:nvPr/>
          </p:nvSpPr>
          <p:spPr>
            <a:xfrm>
              <a:off x="0" y="0"/>
              <a:ext cx="4274726" cy="812800"/>
            </a:xfrm>
            <a:custGeom>
              <a:avLst/>
              <a:gdLst/>
              <a:ahLst/>
              <a:cxnLst/>
              <a:rect l="l" t="t" r="r" b="b"/>
              <a:pathLst>
                <a:path w="4274726" h="812800">
                  <a:moveTo>
                    <a:pt x="0" y="0"/>
                  </a:moveTo>
                  <a:lnTo>
                    <a:pt x="4274726" y="0"/>
                  </a:lnTo>
                  <a:lnTo>
                    <a:pt x="4274726" y="812800"/>
                  </a:lnTo>
                  <a:lnTo>
                    <a:pt x="0" y="812800"/>
                  </a:lnTo>
                  <a:close/>
                </a:path>
              </a:pathLst>
            </a:custGeom>
            <a:solidFill>
              <a:srgbClr val="060B37"/>
            </a:solidFill>
          </p:spPr>
          <p:txBody>
            <a:bodyPr/>
            <a:lstStyle/>
            <a:p>
              <a:endParaRPr lang="en-US"/>
            </a:p>
          </p:txBody>
        </p:sp>
        <p:sp>
          <p:nvSpPr>
            <p:cNvPr id="4" name="TextBox 4"/>
            <p:cNvSpPr txBox="1"/>
            <p:nvPr/>
          </p:nvSpPr>
          <p:spPr>
            <a:xfrm>
              <a:off x="0" y="-76200"/>
              <a:ext cx="4274726" cy="889000"/>
            </a:xfrm>
            <a:prstGeom prst="rect">
              <a:avLst/>
            </a:prstGeom>
          </p:spPr>
          <p:txBody>
            <a:bodyPr lIns="50800" tIns="50800" rIns="50800" bIns="50800" rtlCol="0" anchor="ctr"/>
            <a:lstStyle/>
            <a:p>
              <a:pPr algn="ctr">
                <a:lnSpc>
                  <a:spcPts val="6299"/>
                </a:lnSpc>
              </a:pPr>
              <a:r>
                <a:rPr lang="en-US" sz="4499">
                  <a:solidFill>
                    <a:srgbClr val="FFFFFF"/>
                  </a:solidFill>
                  <a:latin typeface="Montserrat"/>
                  <a:ea typeface="Montserrat"/>
                  <a:cs typeface="Montserrat"/>
                  <a:sym typeface="Montserrat"/>
                </a:rPr>
                <a:t>Professional communication is your power tool — it shapes how you are seen and how smoothly your work flows.</a:t>
              </a:r>
            </a:p>
          </p:txBody>
        </p:sp>
      </p:grpSp>
      <p:sp>
        <p:nvSpPr>
          <p:cNvPr id="5" name="TextBox 5"/>
          <p:cNvSpPr txBox="1"/>
          <p:nvPr/>
        </p:nvSpPr>
        <p:spPr>
          <a:xfrm>
            <a:off x="1028700" y="952500"/>
            <a:ext cx="4064099" cy="752477"/>
          </a:xfrm>
          <a:prstGeom prst="rect">
            <a:avLst/>
          </a:prstGeom>
        </p:spPr>
        <p:txBody>
          <a:bodyPr lIns="0" tIns="0" rIns="0" bIns="0" rtlCol="0" anchor="t">
            <a:spAutoFit/>
          </a:bodyPr>
          <a:lstStyle/>
          <a:p>
            <a:pPr algn="ctr">
              <a:lnSpc>
                <a:spcPts val="6299"/>
              </a:lnSpc>
              <a:spcBef>
                <a:spcPct val="0"/>
              </a:spcBef>
            </a:pPr>
            <a:r>
              <a:rPr lang="en-US" sz="4499" b="1">
                <a:solidFill>
                  <a:srgbClr val="000000"/>
                </a:solidFill>
                <a:latin typeface="Montserrat Bold"/>
                <a:ea typeface="Montserrat Bold"/>
                <a:cs typeface="Montserrat Bold"/>
                <a:sym typeface="Montserrat Bold"/>
              </a:rPr>
              <a:t>Session Close</a:t>
            </a:r>
          </a:p>
        </p:txBody>
      </p:sp>
      <p:sp>
        <p:nvSpPr>
          <p:cNvPr id="6" name="TextBox 6"/>
          <p:cNvSpPr txBox="1"/>
          <p:nvPr/>
        </p:nvSpPr>
        <p:spPr>
          <a:xfrm>
            <a:off x="1028700" y="2690997"/>
            <a:ext cx="3924300" cy="582147"/>
          </a:xfrm>
          <a:prstGeom prst="rect">
            <a:avLst/>
          </a:prstGeom>
        </p:spPr>
        <p:txBody>
          <a:bodyPr wrap="square" lIns="0" tIns="0" rIns="0" bIns="0" rtlCol="0" anchor="t">
            <a:spAutoFit/>
          </a:bodyPr>
          <a:lstStyle/>
          <a:p>
            <a:pPr algn="ctr">
              <a:lnSpc>
                <a:spcPts val="4899"/>
              </a:lnSpc>
              <a:spcBef>
                <a:spcPct val="0"/>
              </a:spcBef>
            </a:pPr>
            <a:r>
              <a:rPr lang="en-US" sz="3499" dirty="0">
                <a:solidFill>
                  <a:srgbClr val="000000"/>
                </a:solidFill>
                <a:latin typeface="Montserrat"/>
                <a:ea typeface="Montserrat"/>
                <a:cs typeface="Montserrat"/>
                <a:sym typeface="Montserrat"/>
              </a:rPr>
              <a:t>Core Message:</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77892" y="666821"/>
            <a:ext cx="16932217" cy="8953357"/>
          </a:xfrm>
          <a:custGeom>
            <a:avLst/>
            <a:gdLst/>
            <a:ahLst/>
            <a:cxnLst/>
            <a:rect l="l" t="t" r="r" b="b"/>
            <a:pathLst>
              <a:path w="16932217" h="8953357">
                <a:moveTo>
                  <a:pt x="0" y="0"/>
                </a:moveTo>
                <a:lnTo>
                  <a:pt x="16932216" y="0"/>
                </a:lnTo>
                <a:lnTo>
                  <a:pt x="16932216" y="8953358"/>
                </a:lnTo>
                <a:lnTo>
                  <a:pt x="0" y="8953358"/>
                </a:lnTo>
                <a:lnTo>
                  <a:pt x="0" y="0"/>
                </a:lnTo>
                <a:close/>
              </a:path>
            </a:pathLst>
          </a:custGeom>
          <a:blipFill>
            <a:blip r:embed="rId2"/>
            <a:stretch>
              <a:fillRect t="-12923" b="-12923"/>
            </a:stretch>
          </a:blipFill>
        </p:spPr>
        <p:txBody>
          <a:bodyPr/>
          <a:lstStyle/>
          <a:p>
            <a:endParaRPr lang="en-US"/>
          </a:p>
        </p:txBody>
      </p:sp>
      <p:sp>
        <p:nvSpPr>
          <p:cNvPr id="3" name="TextBox 3"/>
          <p:cNvSpPr txBox="1"/>
          <p:nvPr/>
        </p:nvSpPr>
        <p:spPr>
          <a:xfrm>
            <a:off x="1959761" y="3813083"/>
            <a:ext cx="5573635" cy="2408648"/>
          </a:xfrm>
          <a:prstGeom prst="rect">
            <a:avLst/>
          </a:prstGeom>
        </p:spPr>
        <p:txBody>
          <a:bodyPr lIns="0" tIns="0" rIns="0" bIns="0" rtlCol="0" anchor="t">
            <a:spAutoFit/>
          </a:bodyPr>
          <a:lstStyle/>
          <a:p>
            <a:pPr algn="ctr">
              <a:lnSpc>
                <a:spcPts val="9781"/>
              </a:lnSpc>
              <a:spcBef>
                <a:spcPct val="0"/>
              </a:spcBef>
            </a:pPr>
            <a:r>
              <a:rPr lang="en-US" sz="6986">
                <a:solidFill>
                  <a:srgbClr val="000000"/>
                </a:solidFill>
                <a:latin typeface="Fredoka"/>
                <a:ea typeface="Fredoka"/>
                <a:cs typeface="Fredoka"/>
                <a:sym typeface="Fredoka"/>
              </a:rPr>
              <a:t>Comments? Questions?</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grpSp>
        <p:nvGrpSpPr>
          <p:cNvPr id="2" name="Group 2"/>
          <p:cNvGrpSpPr/>
          <p:nvPr/>
        </p:nvGrpSpPr>
        <p:grpSpPr>
          <a:xfrm>
            <a:off x="1846727" y="3594961"/>
            <a:ext cx="14614057" cy="3668521"/>
            <a:chOff x="0" y="0"/>
            <a:chExt cx="3848970" cy="966195"/>
          </a:xfrm>
        </p:grpSpPr>
        <p:sp>
          <p:nvSpPr>
            <p:cNvPr id="3" name="Freeform 3"/>
            <p:cNvSpPr/>
            <p:nvPr/>
          </p:nvSpPr>
          <p:spPr>
            <a:xfrm>
              <a:off x="0" y="0"/>
              <a:ext cx="3848970" cy="966195"/>
            </a:xfrm>
            <a:custGeom>
              <a:avLst/>
              <a:gdLst/>
              <a:ahLst/>
              <a:cxnLst/>
              <a:rect l="l" t="t" r="r" b="b"/>
              <a:pathLst>
                <a:path w="3848970" h="966195">
                  <a:moveTo>
                    <a:pt x="27018" y="0"/>
                  </a:moveTo>
                  <a:lnTo>
                    <a:pt x="3821952" y="0"/>
                  </a:lnTo>
                  <a:cubicBezTo>
                    <a:pt x="3829117" y="0"/>
                    <a:pt x="3835989" y="2846"/>
                    <a:pt x="3841056" y="7913"/>
                  </a:cubicBezTo>
                  <a:cubicBezTo>
                    <a:pt x="3846123" y="12980"/>
                    <a:pt x="3848970" y="19852"/>
                    <a:pt x="3848970" y="27018"/>
                  </a:cubicBezTo>
                  <a:lnTo>
                    <a:pt x="3848970" y="939177"/>
                  </a:lnTo>
                  <a:cubicBezTo>
                    <a:pt x="3848970" y="946343"/>
                    <a:pt x="3846123" y="953215"/>
                    <a:pt x="3841056" y="958282"/>
                  </a:cubicBezTo>
                  <a:cubicBezTo>
                    <a:pt x="3835989" y="963348"/>
                    <a:pt x="3829117" y="966195"/>
                    <a:pt x="3821952" y="966195"/>
                  </a:cubicBezTo>
                  <a:lnTo>
                    <a:pt x="27018" y="966195"/>
                  </a:lnTo>
                  <a:cubicBezTo>
                    <a:pt x="19852" y="966195"/>
                    <a:pt x="12980" y="963348"/>
                    <a:pt x="7913" y="958282"/>
                  </a:cubicBezTo>
                  <a:cubicBezTo>
                    <a:pt x="2846" y="953215"/>
                    <a:pt x="0" y="946343"/>
                    <a:pt x="0" y="939177"/>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4" name="TextBox 4"/>
            <p:cNvSpPr txBox="1"/>
            <p:nvPr/>
          </p:nvSpPr>
          <p:spPr>
            <a:xfrm>
              <a:off x="0" y="-47625"/>
              <a:ext cx="3848970" cy="1013820"/>
            </a:xfrm>
            <a:prstGeom prst="rect">
              <a:avLst/>
            </a:prstGeom>
          </p:spPr>
          <p:txBody>
            <a:bodyPr lIns="50800" tIns="50800" rIns="50800" bIns="50800" rtlCol="0" anchor="ctr"/>
            <a:lstStyle/>
            <a:p>
              <a:pPr algn="ctr">
                <a:lnSpc>
                  <a:spcPts val="2800"/>
                </a:lnSpc>
              </a:pPr>
              <a:endParaRPr/>
            </a:p>
          </p:txBody>
        </p:sp>
      </p:grpSp>
      <p:sp>
        <p:nvSpPr>
          <p:cNvPr id="5" name="AutoShape 5"/>
          <p:cNvSpPr/>
          <p:nvPr/>
        </p:nvSpPr>
        <p:spPr>
          <a:xfrm>
            <a:off x="2596081" y="6811578"/>
            <a:ext cx="3445933"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6" name="Group 6"/>
          <p:cNvGrpSpPr/>
          <p:nvPr/>
        </p:nvGrpSpPr>
        <p:grpSpPr>
          <a:xfrm>
            <a:off x="1827216" y="7412276"/>
            <a:ext cx="14614057" cy="492403"/>
            <a:chOff x="0" y="0"/>
            <a:chExt cx="3848970" cy="129686"/>
          </a:xfrm>
        </p:grpSpPr>
        <p:sp>
          <p:nvSpPr>
            <p:cNvPr id="7" name="Freeform 7"/>
            <p:cNvSpPr/>
            <p:nvPr/>
          </p:nvSpPr>
          <p:spPr>
            <a:xfrm>
              <a:off x="0" y="0"/>
              <a:ext cx="3848970" cy="129686"/>
            </a:xfrm>
            <a:custGeom>
              <a:avLst/>
              <a:gdLst/>
              <a:ahLst/>
              <a:cxnLst/>
              <a:rect l="l" t="t" r="r" b="b"/>
              <a:pathLst>
                <a:path w="3848970" h="129686">
                  <a:moveTo>
                    <a:pt x="27018" y="0"/>
                  </a:moveTo>
                  <a:lnTo>
                    <a:pt x="3821952" y="0"/>
                  </a:lnTo>
                  <a:cubicBezTo>
                    <a:pt x="3829117" y="0"/>
                    <a:pt x="3835989" y="2846"/>
                    <a:pt x="3841056" y="7913"/>
                  </a:cubicBezTo>
                  <a:cubicBezTo>
                    <a:pt x="3846123" y="12980"/>
                    <a:pt x="3848970" y="19852"/>
                    <a:pt x="3848970" y="27018"/>
                  </a:cubicBezTo>
                  <a:lnTo>
                    <a:pt x="3848970" y="102669"/>
                  </a:lnTo>
                  <a:cubicBezTo>
                    <a:pt x="3848970" y="109834"/>
                    <a:pt x="3846123" y="116706"/>
                    <a:pt x="3841056" y="121773"/>
                  </a:cubicBezTo>
                  <a:cubicBezTo>
                    <a:pt x="3835989" y="126840"/>
                    <a:pt x="3829117" y="129686"/>
                    <a:pt x="3821952" y="129686"/>
                  </a:cubicBezTo>
                  <a:lnTo>
                    <a:pt x="27018" y="129686"/>
                  </a:lnTo>
                  <a:cubicBezTo>
                    <a:pt x="19852" y="129686"/>
                    <a:pt x="12980" y="126840"/>
                    <a:pt x="7913" y="121773"/>
                  </a:cubicBezTo>
                  <a:cubicBezTo>
                    <a:pt x="2846" y="116706"/>
                    <a:pt x="0" y="109834"/>
                    <a:pt x="0" y="102669"/>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8" name="TextBox 8"/>
            <p:cNvSpPr txBox="1"/>
            <p:nvPr/>
          </p:nvSpPr>
          <p:spPr>
            <a:xfrm>
              <a:off x="0" y="-47625"/>
              <a:ext cx="3848970" cy="177311"/>
            </a:xfrm>
            <a:prstGeom prst="rect">
              <a:avLst/>
            </a:prstGeom>
          </p:spPr>
          <p:txBody>
            <a:bodyPr lIns="50800" tIns="50800" rIns="50800" bIns="50800" rtlCol="0" anchor="ctr"/>
            <a:lstStyle/>
            <a:p>
              <a:pPr algn="ctr">
                <a:lnSpc>
                  <a:spcPts val="2800"/>
                </a:lnSpc>
              </a:pPr>
              <a:endParaRPr/>
            </a:p>
          </p:txBody>
        </p:sp>
      </p:grpSp>
      <p:sp>
        <p:nvSpPr>
          <p:cNvPr id="9" name="Freeform 9"/>
          <p:cNvSpPr/>
          <p:nvPr/>
        </p:nvSpPr>
        <p:spPr>
          <a:xfrm>
            <a:off x="13921957" y="8787460"/>
            <a:ext cx="1640564" cy="967655"/>
          </a:xfrm>
          <a:custGeom>
            <a:avLst/>
            <a:gdLst/>
            <a:ahLst/>
            <a:cxnLst/>
            <a:rect l="l" t="t" r="r" b="b"/>
            <a:pathLst>
              <a:path w="1640564" h="967655">
                <a:moveTo>
                  <a:pt x="0" y="0"/>
                </a:moveTo>
                <a:lnTo>
                  <a:pt x="1640564" y="0"/>
                </a:lnTo>
                <a:lnTo>
                  <a:pt x="1640564" y="967655"/>
                </a:lnTo>
                <a:lnTo>
                  <a:pt x="0" y="967655"/>
                </a:lnTo>
                <a:lnTo>
                  <a:pt x="0" y="0"/>
                </a:lnTo>
                <a:close/>
              </a:path>
            </a:pathLst>
          </a:custGeom>
          <a:blipFill>
            <a:blip r:embed="rId2"/>
            <a:stretch>
              <a:fillRect/>
            </a:stretch>
          </a:blipFill>
        </p:spPr>
        <p:txBody>
          <a:bodyPr/>
          <a:lstStyle/>
          <a:p>
            <a:endParaRPr lang="en-US"/>
          </a:p>
        </p:txBody>
      </p:sp>
      <p:sp>
        <p:nvSpPr>
          <p:cNvPr id="10" name="Freeform 10"/>
          <p:cNvSpPr/>
          <p:nvPr/>
        </p:nvSpPr>
        <p:spPr>
          <a:xfrm>
            <a:off x="15818796" y="8787460"/>
            <a:ext cx="1695442" cy="967655"/>
          </a:xfrm>
          <a:custGeom>
            <a:avLst/>
            <a:gdLst/>
            <a:ahLst/>
            <a:cxnLst/>
            <a:rect l="l" t="t" r="r" b="b"/>
            <a:pathLst>
              <a:path w="1695442" h="967655">
                <a:moveTo>
                  <a:pt x="0" y="0"/>
                </a:moveTo>
                <a:lnTo>
                  <a:pt x="1695442" y="0"/>
                </a:lnTo>
                <a:lnTo>
                  <a:pt x="1695442" y="967655"/>
                </a:lnTo>
                <a:lnTo>
                  <a:pt x="0" y="967655"/>
                </a:lnTo>
                <a:lnTo>
                  <a:pt x="0" y="0"/>
                </a:lnTo>
                <a:close/>
              </a:path>
            </a:pathLst>
          </a:custGeom>
          <a:blipFill>
            <a:blip r:embed="rId3"/>
            <a:stretch>
              <a:fillRect l="-8985" r="-16809"/>
            </a:stretch>
          </a:blipFill>
        </p:spPr>
        <p:txBody>
          <a:bodyPr/>
          <a:lstStyle/>
          <a:p>
            <a:endParaRPr lang="en-US"/>
          </a:p>
        </p:txBody>
      </p:sp>
      <p:sp>
        <p:nvSpPr>
          <p:cNvPr id="11" name="Freeform 11"/>
          <p:cNvSpPr/>
          <p:nvPr/>
        </p:nvSpPr>
        <p:spPr>
          <a:xfrm>
            <a:off x="9755" y="0"/>
            <a:ext cx="18288000" cy="10206990"/>
          </a:xfrm>
          <a:custGeom>
            <a:avLst/>
            <a:gdLst/>
            <a:ahLst/>
            <a:cxnLst/>
            <a:rect l="l" t="t" r="r" b="b"/>
            <a:pathLst>
              <a:path w="18288000" h="10206990">
                <a:moveTo>
                  <a:pt x="0" y="0"/>
                </a:moveTo>
                <a:lnTo>
                  <a:pt x="18288000" y="0"/>
                </a:lnTo>
                <a:lnTo>
                  <a:pt x="18288000" y="10206990"/>
                </a:lnTo>
                <a:lnTo>
                  <a:pt x="0" y="10206990"/>
                </a:lnTo>
                <a:lnTo>
                  <a:pt x="0" y="0"/>
                </a:lnTo>
                <a:close/>
              </a:path>
            </a:pathLst>
          </a:custGeom>
          <a:blipFill>
            <a:blip r:embed="rId4">
              <a:alphaModFix amt="44999"/>
            </a:blip>
            <a:stretch>
              <a:fillRect t="-9778" b="-9778"/>
            </a:stretch>
          </a:blipFill>
        </p:spPr>
        <p:txBody>
          <a:bodyPr/>
          <a:lstStyle/>
          <a:p>
            <a:endParaRPr lang="en-US"/>
          </a:p>
        </p:txBody>
      </p:sp>
      <p:sp>
        <p:nvSpPr>
          <p:cNvPr id="12" name="TextBox 12"/>
          <p:cNvSpPr txBox="1"/>
          <p:nvPr/>
        </p:nvSpPr>
        <p:spPr>
          <a:xfrm>
            <a:off x="2670535" y="4650066"/>
            <a:ext cx="13272099" cy="1413511"/>
          </a:xfrm>
          <a:prstGeom prst="rect">
            <a:avLst/>
          </a:prstGeom>
        </p:spPr>
        <p:txBody>
          <a:bodyPr lIns="0" tIns="0" rIns="0" bIns="0" rtlCol="0" anchor="t">
            <a:spAutoFit/>
          </a:bodyPr>
          <a:lstStyle/>
          <a:p>
            <a:pPr algn="l">
              <a:lnSpc>
                <a:spcPts val="5400"/>
              </a:lnSpc>
            </a:pPr>
            <a:r>
              <a:rPr lang="en-US" sz="5400" b="1" spc="-297">
                <a:solidFill>
                  <a:srgbClr val="FFFFFF"/>
                </a:solidFill>
                <a:latin typeface="Montserrat Bold"/>
                <a:ea typeface="Montserrat Bold"/>
                <a:cs typeface="Montserrat Bold"/>
                <a:sym typeface="Montserrat Bold"/>
              </a:rPr>
              <a:t>Quality &amp; Accuracy in Administrative Excellence</a:t>
            </a:r>
          </a:p>
        </p:txBody>
      </p:sp>
      <p:sp>
        <p:nvSpPr>
          <p:cNvPr id="13" name="TextBox 13"/>
          <p:cNvSpPr txBox="1"/>
          <p:nvPr/>
        </p:nvSpPr>
        <p:spPr>
          <a:xfrm>
            <a:off x="2596081" y="3856325"/>
            <a:ext cx="4361213" cy="580391"/>
          </a:xfrm>
          <a:prstGeom prst="rect">
            <a:avLst/>
          </a:prstGeom>
        </p:spPr>
        <p:txBody>
          <a:bodyPr lIns="0" tIns="0" rIns="0" bIns="0" rtlCol="0" anchor="t">
            <a:spAutoFit/>
          </a:bodyPr>
          <a:lstStyle/>
          <a:p>
            <a:pPr algn="l">
              <a:lnSpc>
                <a:spcPts val="4759"/>
              </a:lnSpc>
            </a:pPr>
            <a:r>
              <a:rPr lang="en-US" sz="3399">
                <a:solidFill>
                  <a:srgbClr val="FFFFFF"/>
                </a:solidFill>
                <a:latin typeface="Montserrat"/>
                <a:ea typeface="Montserrat"/>
                <a:cs typeface="Montserrat"/>
                <a:sym typeface="Montserrat"/>
              </a:rPr>
              <a:t>Module Five</a:t>
            </a:r>
          </a:p>
        </p:txBody>
      </p:sp>
      <p:sp>
        <p:nvSpPr>
          <p:cNvPr id="14" name="TextBox 14"/>
          <p:cNvSpPr txBox="1"/>
          <p:nvPr/>
        </p:nvSpPr>
        <p:spPr>
          <a:xfrm>
            <a:off x="2670535" y="6143577"/>
            <a:ext cx="12966441" cy="412750"/>
          </a:xfrm>
          <a:prstGeom prst="rect">
            <a:avLst/>
          </a:prstGeom>
        </p:spPr>
        <p:txBody>
          <a:bodyPr lIns="0" tIns="0" rIns="0" bIns="0" rtlCol="0" anchor="t">
            <a:spAutoFit/>
          </a:bodyPr>
          <a:lstStyle/>
          <a:p>
            <a:pPr algn="l">
              <a:lnSpc>
                <a:spcPts val="3499"/>
              </a:lnSpc>
              <a:spcBef>
                <a:spcPct val="0"/>
              </a:spcBef>
            </a:pPr>
            <a:r>
              <a:rPr lang="en-US" sz="2499" b="1" i="1">
                <a:solidFill>
                  <a:srgbClr val="FFFFFF"/>
                </a:solidFill>
                <a:latin typeface="Montserrat Bold Italics"/>
                <a:ea typeface="Montserrat Bold Italics"/>
                <a:cs typeface="Montserrat Bold Italics"/>
                <a:sym typeface="Montserrat Bold Italics"/>
              </a:rPr>
              <a:t>Paying attention to Detail</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2"/>
          <p:cNvSpPr txBox="1"/>
          <p:nvPr/>
        </p:nvSpPr>
        <p:spPr>
          <a:xfrm>
            <a:off x="3351799" y="3731629"/>
            <a:ext cx="11245601" cy="2235837"/>
          </a:xfrm>
          <a:prstGeom prst="rect">
            <a:avLst/>
          </a:prstGeom>
        </p:spPr>
        <p:txBody>
          <a:bodyPr lIns="0" tIns="0" rIns="0" bIns="0" rtlCol="0" anchor="t">
            <a:spAutoFit/>
          </a:bodyPr>
          <a:lstStyle/>
          <a:p>
            <a:pPr algn="ctr">
              <a:lnSpc>
                <a:spcPts val="6019"/>
              </a:lnSpc>
            </a:pPr>
            <a:r>
              <a:rPr lang="en-US" sz="3499">
                <a:solidFill>
                  <a:srgbClr val="FFFFFF"/>
                </a:solidFill>
                <a:latin typeface="Montserrat"/>
                <a:ea typeface="Montserrat"/>
                <a:cs typeface="Montserrat"/>
                <a:sym typeface="Montserrat"/>
              </a:rPr>
              <a:t>Think about a time when a small mistake caused a big problem at work.</a:t>
            </a:r>
          </a:p>
          <a:p>
            <a:pPr algn="ctr">
              <a:lnSpc>
                <a:spcPts val="6019"/>
              </a:lnSpc>
            </a:pPr>
            <a:endParaRPr lang="en-US" sz="3499">
              <a:solidFill>
                <a:srgbClr val="FFFFFF"/>
              </a:solidFill>
              <a:latin typeface="Montserrat"/>
              <a:ea typeface="Montserrat"/>
              <a:cs typeface="Montserrat"/>
              <a:sym typeface="Montserrat"/>
            </a:endParaRPr>
          </a:p>
        </p:txBody>
      </p:sp>
      <p:grpSp>
        <p:nvGrpSpPr>
          <p:cNvPr id="3" name="Group 3"/>
          <p:cNvGrpSpPr/>
          <p:nvPr/>
        </p:nvGrpSpPr>
        <p:grpSpPr>
          <a:xfrm>
            <a:off x="1028700" y="7175808"/>
            <a:ext cx="746827" cy="552934"/>
            <a:chOff x="0" y="0"/>
            <a:chExt cx="6329607" cy="4686300"/>
          </a:xfrm>
        </p:grpSpPr>
        <p:sp>
          <p:nvSpPr>
            <p:cNvPr id="4" name="Freeform 4"/>
            <p:cNvSpPr/>
            <p:nvPr/>
          </p:nvSpPr>
          <p:spPr>
            <a:xfrm>
              <a:off x="0" y="0"/>
              <a:ext cx="6329608" cy="4686300"/>
            </a:xfrm>
            <a:custGeom>
              <a:avLst/>
              <a:gdLst/>
              <a:ahLst/>
              <a:cxnLst/>
              <a:rect l="l" t="t" r="r" b="b"/>
              <a:pathLst>
                <a:path w="6329608" h="4686300">
                  <a:moveTo>
                    <a:pt x="5883116" y="1074077"/>
                  </a:moveTo>
                  <a:cubicBezTo>
                    <a:pt x="4605334" y="1329781"/>
                    <a:pt x="3745402" y="2960068"/>
                    <a:pt x="3378226" y="3656259"/>
                  </a:cubicBezTo>
                  <a:cubicBezTo>
                    <a:pt x="3309579" y="3786386"/>
                    <a:pt x="3255378" y="3889158"/>
                    <a:pt x="3211642" y="3959340"/>
                  </a:cubicBezTo>
                  <a:cubicBezTo>
                    <a:pt x="2904069" y="4453061"/>
                    <a:pt x="2633463" y="4686300"/>
                    <a:pt x="2365872" y="4686300"/>
                  </a:cubicBezTo>
                  <a:cubicBezTo>
                    <a:pt x="2346080" y="4686300"/>
                    <a:pt x="2326345" y="4685049"/>
                    <a:pt x="2306553" y="4682489"/>
                  </a:cubicBezTo>
                  <a:cubicBezTo>
                    <a:pt x="2164198" y="4664233"/>
                    <a:pt x="1973045" y="4573633"/>
                    <a:pt x="1871071" y="4245926"/>
                  </a:cubicBezTo>
                  <a:cubicBezTo>
                    <a:pt x="1730308" y="3793553"/>
                    <a:pt x="1020580" y="2879364"/>
                    <a:pt x="542329" y="2741274"/>
                  </a:cubicBezTo>
                  <a:cubicBezTo>
                    <a:pt x="152232" y="2628664"/>
                    <a:pt x="-63888" y="2290607"/>
                    <a:pt x="16758" y="1919164"/>
                  </a:cubicBezTo>
                  <a:cubicBezTo>
                    <a:pt x="122942" y="1430164"/>
                    <a:pt x="620530" y="1231333"/>
                    <a:pt x="1034856" y="1292586"/>
                  </a:cubicBezTo>
                  <a:cubicBezTo>
                    <a:pt x="1481642" y="1358596"/>
                    <a:pt x="1944356" y="1812752"/>
                    <a:pt x="2214868" y="2146396"/>
                  </a:cubicBezTo>
                  <a:cubicBezTo>
                    <a:pt x="2266501" y="2210078"/>
                    <a:pt x="2364829" y="2206924"/>
                    <a:pt x="2410733" y="2138997"/>
                  </a:cubicBezTo>
                  <a:cubicBezTo>
                    <a:pt x="3409219" y="661501"/>
                    <a:pt x="4790387" y="41730"/>
                    <a:pt x="5244424" y="20718"/>
                  </a:cubicBezTo>
                  <a:lnTo>
                    <a:pt x="5244424" y="20661"/>
                  </a:lnTo>
                  <a:cubicBezTo>
                    <a:pt x="5562235" y="-17615"/>
                    <a:pt x="5802071" y="-2771"/>
                    <a:pt x="5977129" y="65705"/>
                  </a:cubicBezTo>
                  <a:cubicBezTo>
                    <a:pt x="6175675" y="143508"/>
                    <a:pt x="6302845" y="298660"/>
                    <a:pt x="6325936" y="491576"/>
                  </a:cubicBezTo>
                  <a:cubicBezTo>
                    <a:pt x="6358752" y="766617"/>
                    <a:pt x="6168395" y="1017033"/>
                    <a:pt x="5883116" y="1074077"/>
                  </a:cubicBezTo>
                  <a:close/>
                </a:path>
              </a:pathLst>
            </a:custGeom>
            <a:solidFill>
              <a:srgbClr val="FF2828"/>
            </a:solidFill>
          </p:spPr>
          <p:txBody>
            <a:bodyPr/>
            <a:lstStyle/>
            <a:p>
              <a:endParaRPr lang="en-US"/>
            </a:p>
          </p:txBody>
        </p:sp>
      </p:grpSp>
      <p:sp>
        <p:nvSpPr>
          <p:cNvPr id="5" name="TextBox 5"/>
          <p:cNvSpPr txBox="1"/>
          <p:nvPr/>
        </p:nvSpPr>
        <p:spPr>
          <a:xfrm>
            <a:off x="4663715" y="1343375"/>
            <a:ext cx="8621769" cy="778512"/>
          </a:xfrm>
          <a:prstGeom prst="rect">
            <a:avLst/>
          </a:prstGeom>
        </p:spPr>
        <p:txBody>
          <a:bodyPr lIns="0" tIns="0" rIns="0" bIns="0" rtlCol="0" anchor="t">
            <a:spAutoFit/>
          </a:bodyPr>
          <a:lstStyle/>
          <a:p>
            <a:pPr algn="l">
              <a:lnSpc>
                <a:spcPts val="6439"/>
              </a:lnSpc>
              <a:spcBef>
                <a:spcPct val="0"/>
              </a:spcBef>
            </a:pPr>
            <a:r>
              <a:rPr lang="en-US" sz="4599" b="1">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The Cost of a Small Error</a:t>
            </a:r>
          </a:p>
        </p:txBody>
      </p:sp>
      <p:sp>
        <p:nvSpPr>
          <p:cNvPr id="6" name="TextBox 6"/>
          <p:cNvSpPr txBox="1"/>
          <p:nvPr/>
        </p:nvSpPr>
        <p:spPr>
          <a:xfrm>
            <a:off x="1775527" y="6994833"/>
            <a:ext cx="15680806" cy="736729"/>
          </a:xfrm>
          <a:prstGeom prst="rect">
            <a:avLst/>
          </a:prstGeom>
        </p:spPr>
        <p:txBody>
          <a:bodyPr lIns="0" tIns="0" rIns="0" bIns="0" rtlCol="0" anchor="t">
            <a:spAutoFit/>
          </a:bodyPr>
          <a:lstStyle/>
          <a:p>
            <a:pPr algn="ctr">
              <a:lnSpc>
                <a:spcPts val="6363"/>
              </a:lnSpc>
            </a:pPr>
            <a:r>
              <a:rPr lang="en-US" sz="3699">
                <a:solidFill>
                  <a:srgbClr val="FFFFFF"/>
                </a:solidFill>
                <a:latin typeface="Montserrat"/>
                <a:ea typeface="Montserrat"/>
                <a:cs typeface="Montserrat"/>
                <a:sym typeface="Montserrat"/>
              </a:rPr>
              <a:t>In institutions like IITA, small errors can have big consequences.</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rot="8100000">
            <a:off x="14721947" y="2115046"/>
            <a:ext cx="3774539" cy="3762138"/>
          </a:xfrm>
          <a:custGeom>
            <a:avLst/>
            <a:gdLst/>
            <a:ahLst/>
            <a:cxnLst/>
            <a:rect l="l" t="t" r="r" b="b"/>
            <a:pathLst>
              <a:path w="4253272" h="4253272">
                <a:moveTo>
                  <a:pt x="0" y="0"/>
                </a:moveTo>
                <a:lnTo>
                  <a:pt x="4253272" y="0"/>
                </a:lnTo>
                <a:lnTo>
                  <a:pt x="4253272" y="4253272"/>
                </a:lnTo>
                <a:lnTo>
                  <a:pt x="0" y="4253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5468599" y="3924299"/>
            <a:ext cx="3145211" cy="3237873"/>
          </a:xfrm>
          <a:custGeom>
            <a:avLst/>
            <a:gdLst/>
            <a:ahLst/>
            <a:cxnLst/>
            <a:rect l="l" t="t" r="r" b="b"/>
            <a:pathLst>
              <a:path w="3422098" h="3422098">
                <a:moveTo>
                  <a:pt x="0" y="0"/>
                </a:moveTo>
                <a:lnTo>
                  <a:pt x="3422098" y="0"/>
                </a:lnTo>
                <a:lnTo>
                  <a:pt x="3422098" y="3422098"/>
                </a:lnTo>
                <a:lnTo>
                  <a:pt x="0" y="34220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559821" y="8540384"/>
            <a:ext cx="2338475" cy="1746616"/>
          </a:xfrm>
          <a:custGeom>
            <a:avLst/>
            <a:gdLst/>
            <a:ahLst/>
            <a:cxnLst/>
            <a:rect l="l" t="t" r="r" b="b"/>
            <a:pathLst>
              <a:path w="2907069" h="2907069">
                <a:moveTo>
                  <a:pt x="0" y="0"/>
                </a:moveTo>
                <a:lnTo>
                  <a:pt x="2907069" y="0"/>
                </a:lnTo>
                <a:lnTo>
                  <a:pt x="2907069" y="2907069"/>
                </a:lnTo>
                <a:lnTo>
                  <a:pt x="0" y="2907069"/>
                </a:lnTo>
                <a:lnTo>
                  <a:pt x="0" y="0"/>
                </a:lnTo>
                <a:close/>
              </a:path>
            </a:pathLst>
          </a:custGeom>
          <a:blipFill>
            <a:blip>
              <a:alphaModFix amt="96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6509347" y="8140694"/>
            <a:ext cx="1499906" cy="1746616"/>
          </a:xfrm>
          <a:custGeom>
            <a:avLst/>
            <a:gdLst/>
            <a:ahLst/>
            <a:cxnLst/>
            <a:rect l="l" t="t" r="r" b="b"/>
            <a:pathLst>
              <a:path w="1499906" h="1746616">
                <a:moveTo>
                  <a:pt x="0" y="0"/>
                </a:moveTo>
                <a:lnTo>
                  <a:pt x="1499906" y="0"/>
                </a:lnTo>
                <a:lnTo>
                  <a:pt x="1499906" y="1746616"/>
                </a:lnTo>
                <a:lnTo>
                  <a:pt x="0" y="17466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TextBox 6"/>
          <p:cNvSpPr txBox="1"/>
          <p:nvPr/>
        </p:nvSpPr>
        <p:spPr>
          <a:xfrm>
            <a:off x="2912341" y="482919"/>
            <a:ext cx="9383365" cy="1082038"/>
          </a:xfrm>
          <a:prstGeom prst="rect">
            <a:avLst/>
          </a:prstGeom>
        </p:spPr>
        <p:txBody>
          <a:bodyPr lIns="0" tIns="0" rIns="0" bIns="0" rtlCol="0" anchor="t">
            <a:spAutoFit/>
          </a:bodyPr>
          <a:lstStyle/>
          <a:p>
            <a:pPr algn="l">
              <a:lnSpc>
                <a:spcPts val="4551"/>
              </a:lnSpc>
            </a:pPr>
            <a:r>
              <a:rPr lang="en-US" sz="3700">
                <a:solidFill>
                  <a:srgbClr val="000000"/>
                </a:solidFill>
                <a:latin typeface="League Spartan"/>
                <a:ea typeface="League Spartan"/>
                <a:cs typeface="League Spartan"/>
                <a:sym typeface="League Spartan"/>
              </a:rPr>
              <a:t>WHY QUALITY &amp; ACCURACY MATTER </a:t>
            </a:r>
          </a:p>
          <a:p>
            <a:pPr algn="l">
              <a:lnSpc>
                <a:spcPts val="4059"/>
              </a:lnSpc>
            </a:pPr>
            <a:endParaRPr lang="en-US" sz="3700">
              <a:solidFill>
                <a:srgbClr val="000000"/>
              </a:solidFill>
              <a:latin typeface="League Spartan"/>
              <a:ea typeface="League Spartan"/>
              <a:cs typeface="League Spartan"/>
              <a:sym typeface="League Spartan"/>
            </a:endParaRPr>
          </a:p>
        </p:txBody>
      </p:sp>
      <p:sp>
        <p:nvSpPr>
          <p:cNvPr id="7" name="TextBox 7"/>
          <p:cNvSpPr txBox="1"/>
          <p:nvPr/>
        </p:nvSpPr>
        <p:spPr>
          <a:xfrm>
            <a:off x="1028700" y="1575718"/>
            <a:ext cx="13892126" cy="7569837"/>
          </a:xfrm>
          <a:prstGeom prst="rect">
            <a:avLst/>
          </a:prstGeom>
        </p:spPr>
        <p:txBody>
          <a:bodyPr lIns="0" tIns="0" rIns="0" bIns="0" rtlCol="0" anchor="t">
            <a:spAutoFit/>
          </a:bodyPr>
          <a:lstStyle/>
          <a:p>
            <a:pPr algn="ctr">
              <a:lnSpc>
                <a:spcPts val="6019"/>
              </a:lnSpc>
            </a:pPr>
            <a:r>
              <a:rPr lang="en-US" sz="3499" dirty="0">
                <a:solidFill>
                  <a:srgbClr val="000000"/>
                </a:solidFill>
                <a:latin typeface="Montserrat"/>
                <a:ea typeface="Montserrat"/>
                <a:cs typeface="Montserrat"/>
                <a:sym typeface="Montserrat"/>
              </a:rPr>
              <a:t>At IITA, accuracy is not optional—it directly impacts:</a:t>
            </a:r>
          </a:p>
          <a:p>
            <a:pPr algn="ctr">
              <a:lnSpc>
                <a:spcPts val="6019"/>
              </a:lnSpc>
            </a:pPr>
            <a:endParaRPr lang="en-US" sz="3499" dirty="0">
              <a:solidFill>
                <a:srgbClr val="000000"/>
              </a:solidFill>
              <a:latin typeface="Montserrat"/>
              <a:ea typeface="Montserrat"/>
              <a:cs typeface="Montserrat"/>
              <a:sym typeface="Montserrat"/>
            </a:endParaRPr>
          </a:p>
          <a:p>
            <a:pPr marL="755644" lvl="1" indent="-377822" algn="ctr">
              <a:lnSpc>
                <a:spcPts val="6019"/>
              </a:lnSpc>
              <a:buFont typeface="Arial"/>
              <a:buChar char="•"/>
            </a:pPr>
            <a:r>
              <a:rPr lang="en-US" sz="3499" dirty="0">
                <a:solidFill>
                  <a:srgbClr val="000000"/>
                </a:solidFill>
                <a:latin typeface="Montserrat"/>
                <a:ea typeface="Montserrat"/>
                <a:cs typeface="Montserrat"/>
                <a:sym typeface="Montserrat"/>
              </a:rPr>
              <a:t>Research credibility → Wrong data = invalid research </a:t>
            </a:r>
          </a:p>
          <a:p>
            <a:pPr marL="755644" lvl="1" indent="-377822" algn="ctr">
              <a:lnSpc>
                <a:spcPts val="6019"/>
              </a:lnSpc>
              <a:buFont typeface="Arial"/>
              <a:buChar char="•"/>
            </a:pPr>
            <a:r>
              <a:rPr lang="en-US" sz="3499" dirty="0">
                <a:solidFill>
                  <a:srgbClr val="000000"/>
                </a:solidFill>
                <a:latin typeface="Montserrat"/>
                <a:ea typeface="Montserrat"/>
                <a:cs typeface="Montserrat"/>
                <a:sym typeface="Montserrat"/>
              </a:rPr>
              <a:t>Funding compliance → Errors can affect donor trust </a:t>
            </a:r>
          </a:p>
          <a:p>
            <a:pPr marL="755644" lvl="1" indent="-377822" algn="ctr">
              <a:lnSpc>
                <a:spcPts val="6019"/>
              </a:lnSpc>
              <a:buFont typeface="Arial"/>
              <a:buChar char="•"/>
            </a:pPr>
            <a:r>
              <a:rPr lang="en-US" sz="3499" dirty="0">
                <a:solidFill>
                  <a:srgbClr val="000000"/>
                </a:solidFill>
                <a:latin typeface="Montserrat"/>
                <a:ea typeface="Montserrat"/>
                <a:cs typeface="Montserrat"/>
                <a:sym typeface="Montserrat"/>
              </a:rPr>
              <a:t>Ethical standards → Integrity depends on correctness </a:t>
            </a:r>
          </a:p>
          <a:p>
            <a:pPr marL="755644" lvl="1" indent="-377822" algn="ctr">
              <a:lnSpc>
                <a:spcPts val="6019"/>
              </a:lnSpc>
              <a:buFont typeface="Arial"/>
              <a:buChar char="•"/>
            </a:pPr>
            <a:r>
              <a:rPr lang="en-US" sz="3499" dirty="0">
                <a:solidFill>
                  <a:srgbClr val="000000"/>
                </a:solidFill>
                <a:latin typeface="Montserrat"/>
                <a:ea typeface="Montserrat"/>
                <a:cs typeface="Montserrat"/>
                <a:sym typeface="Montserrat"/>
              </a:rPr>
              <a:t>Institutional reputation → Mistakes damage credibility </a:t>
            </a:r>
          </a:p>
          <a:p>
            <a:pPr algn="ctr">
              <a:lnSpc>
                <a:spcPts val="6019"/>
              </a:lnSpc>
            </a:pPr>
            <a:endParaRPr lang="en-US" sz="3499" dirty="0">
              <a:solidFill>
                <a:srgbClr val="000000"/>
              </a:solidFill>
              <a:latin typeface="Montserrat"/>
              <a:ea typeface="Montserrat"/>
              <a:cs typeface="Montserrat"/>
              <a:sym typeface="Montserrat"/>
            </a:endParaRPr>
          </a:p>
          <a:p>
            <a:pPr algn="ctr">
              <a:lnSpc>
                <a:spcPts val="6019"/>
              </a:lnSpc>
            </a:pPr>
            <a:r>
              <a:rPr lang="en-US" sz="3499" b="1" dirty="0">
                <a:solidFill>
                  <a:srgbClr val="000000"/>
                </a:solidFill>
                <a:latin typeface="Montserrat Bold"/>
                <a:ea typeface="Montserrat Bold"/>
                <a:cs typeface="Montserrat Bold"/>
                <a:sym typeface="Montserrat Bold"/>
              </a:rPr>
              <a:t>Discussion Question:</a:t>
            </a:r>
          </a:p>
          <a:p>
            <a:pPr algn="ctr">
              <a:lnSpc>
                <a:spcPts val="6019"/>
              </a:lnSpc>
            </a:pPr>
            <a:r>
              <a:rPr lang="en-US" sz="3499" dirty="0">
                <a:solidFill>
                  <a:srgbClr val="000000"/>
                </a:solidFill>
                <a:latin typeface="Montserrat"/>
                <a:ea typeface="Montserrat"/>
                <a:cs typeface="Montserrat"/>
                <a:sym typeface="Montserrat"/>
              </a:rPr>
              <a:t>“What is at risk when accuracy is compromised in your role?”</a:t>
            </a:r>
          </a:p>
          <a:p>
            <a:pPr algn="ctr">
              <a:lnSpc>
                <a:spcPts val="6019"/>
              </a:lnSpc>
            </a:pPr>
            <a:endParaRPr lang="en-US" sz="3499" dirty="0">
              <a:solidFill>
                <a:srgbClr val="000000"/>
              </a:solidFill>
              <a:latin typeface="Montserrat"/>
              <a:ea typeface="Montserrat"/>
              <a:cs typeface="Montserrat"/>
              <a:sym typeface="Montserrat"/>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TextBox 2"/>
          <p:cNvSpPr txBox="1"/>
          <p:nvPr/>
        </p:nvSpPr>
        <p:spPr>
          <a:xfrm>
            <a:off x="1540365" y="520988"/>
            <a:ext cx="15718935" cy="775971"/>
          </a:xfrm>
          <a:prstGeom prst="rect">
            <a:avLst/>
          </a:prstGeom>
        </p:spPr>
        <p:txBody>
          <a:bodyPr lIns="0" tIns="0" rIns="0" bIns="0" rtlCol="0" anchor="t">
            <a:spAutoFit/>
          </a:bodyPr>
          <a:lstStyle/>
          <a:p>
            <a:pPr algn="ctr">
              <a:lnSpc>
                <a:spcPts val="5800"/>
              </a:lnSpc>
            </a:pPr>
            <a:r>
              <a:rPr lang="en-US" sz="5800" b="1" spc="-319">
                <a:solidFill>
                  <a:srgbClr val="0B0A0A"/>
                </a:solidFill>
                <a:latin typeface="Montserrat Bold"/>
                <a:ea typeface="Montserrat Bold"/>
                <a:cs typeface="Montserrat Bold"/>
                <a:sym typeface="Montserrat Bold"/>
              </a:rPr>
              <a:t>Common Errors in Institutional Operations </a:t>
            </a:r>
          </a:p>
        </p:txBody>
      </p:sp>
      <p:sp>
        <p:nvSpPr>
          <p:cNvPr id="3" name="Freeform 3"/>
          <p:cNvSpPr/>
          <p:nvPr/>
        </p:nvSpPr>
        <p:spPr>
          <a:xfrm>
            <a:off x="4817406" y="5485964"/>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3704869" y="3602657"/>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7621696" y="7194363"/>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6" name="Group 6"/>
          <p:cNvGrpSpPr/>
          <p:nvPr/>
        </p:nvGrpSpPr>
        <p:grpSpPr>
          <a:xfrm>
            <a:off x="525524" y="1925609"/>
            <a:ext cx="7096172" cy="1043954"/>
            <a:chOff x="0" y="0"/>
            <a:chExt cx="1949914" cy="286862"/>
          </a:xfrm>
        </p:grpSpPr>
        <p:sp>
          <p:nvSpPr>
            <p:cNvPr id="7" name="Freeform 7"/>
            <p:cNvSpPr/>
            <p:nvPr/>
          </p:nvSpPr>
          <p:spPr>
            <a:xfrm>
              <a:off x="0" y="0"/>
              <a:ext cx="1949914" cy="286862"/>
            </a:xfrm>
            <a:custGeom>
              <a:avLst/>
              <a:gdLst/>
              <a:ahLst/>
              <a:cxnLst/>
              <a:rect l="l" t="t" r="r" b="b"/>
              <a:pathLst>
                <a:path w="1949914" h="286862">
                  <a:moveTo>
                    <a:pt x="55641" y="0"/>
                  </a:moveTo>
                  <a:lnTo>
                    <a:pt x="1894273" y="0"/>
                  </a:lnTo>
                  <a:cubicBezTo>
                    <a:pt x="1925003" y="0"/>
                    <a:pt x="1949914" y="24911"/>
                    <a:pt x="1949914" y="55641"/>
                  </a:cubicBezTo>
                  <a:lnTo>
                    <a:pt x="1949914" y="231221"/>
                  </a:lnTo>
                  <a:cubicBezTo>
                    <a:pt x="1949914" y="245978"/>
                    <a:pt x="1944052" y="260130"/>
                    <a:pt x="1933617" y="270565"/>
                  </a:cubicBezTo>
                  <a:cubicBezTo>
                    <a:pt x="1923182" y="281000"/>
                    <a:pt x="1909030" y="286862"/>
                    <a:pt x="1894273" y="286862"/>
                  </a:cubicBezTo>
                  <a:lnTo>
                    <a:pt x="55641" y="286862"/>
                  </a:lnTo>
                  <a:cubicBezTo>
                    <a:pt x="24911" y="286862"/>
                    <a:pt x="0" y="261950"/>
                    <a:pt x="0" y="231221"/>
                  </a:cubicBezTo>
                  <a:lnTo>
                    <a:pt x="0" y="55641"/>
                  </a:lnTo>
                  <a:cubicBezTo>
                    <a:pt x="0" y="24911"/>
                    <a:pt x="24911" y="0"/>
                    <a:pt x="55641" y="0"/>
                  </a:cubicBezTo>
                  <a:close/>
                </a:path>
              </a:pathLst>
            </a:custGeom>
            <a:solidFill>
              <a:srgbClr val="060B37"/>
            </a:solidFill>
          </p:spPr>
          <p:txBody>
            <a:bodyPr/>
            <a:lstStyle/>
            <a:p>
              <a:endParaRPr lang="en-US"/>
            </a:p>
          </p:txBody>
        </p:sp>
        <p:sp>
          <p:nvSpPr>
            <p:cNvPr id="8" name="TextBox 8"/>
            <p:cNvSpPr txBox="1"/>
            <p:nvPr/>
          </p:nvSpPr>
          <p:spPr>
            <a:xfrm>
              <a:off x="0" y="-38100"/>
              <a:ext cx="1949914" cy="324962"/>
            </a:xfrm>
            <a:prstGeom prst="rect">
              <a:avLst/>
            </a:prstGeom>
          </p:spPr>
          <p:txBody>
            <a:bodyPr lIns="50800" tIns="50800" rIns="50800" bIns="50800" rtlCol="0" anchor="ctr"/>
            <a:lstStyle/>
            <a:p>
              <a:pPr algn="ctr">
                <a:lnSpc>
                  <a:spcPts val="3360"/>
                </a:lnSpc>
              </a:pPr>
              <a:endParaRPr/>
            </a:p>
          </p:txBody>
        </p:sp>
      </p:grpSp>
      <p:sp>
        <p:nvSpPr>
          <p:cNvPr id="9" name="TextBox 9"/>
          <p:cNvSpPr txBox="1"/>
          <p:nvPr/>
        </p:nvSpPr>
        <p:spPr>
          <a:xfrm>
            <a:off x="2039252" y="2192735"/>
            <a:ext cx="6483657"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Incorrect dates in reports</a:t>
            </a:r>
          </a:p>
        </p:txBody>
      </p:sp>
      <p:sp>
        <p:nvSpPr>
          <p:cNvPr id="10" name="Freeform 10"/>
          <p:cNvSpPr/>
          <p:nvPr/>
        </p:nvSpPr>
        <p:spPr>
          <a:xfrm>
            <a:off x="565026" y="2042214"/>
            <a:ext cx="927349" cy="927349"/>
          </a:xfrm>
          <a:custGeom>
            <a:avLst/>
            <a:gdLst/>
            <a:ahLst/>
            <a:cxnLst/>
            <a:rect l="l" t="t" r="r" b="b"/>
            <a:pathLst>
              <a:path w="927349" h="927349">
                <a:moveTo>
                  <a:pt x="0" y="0"/>
                </a:moveTo>
                <a:lnTo>
                  <a:pt x="927348" y="0"/>
                </a:lnTo>
                <a:lnTo>
                  <a:pt x="927348"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1" name="Freeform 11"/>
          <p:cNvSpPr/>
          <p:nvPr/>
        </p:nvSpPr>
        <p:spPr>
          <a:xfrm>
            <a:off x="10706108" y="8957397"/>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12" name="Group 12"/>
          <p:cNvGrpSpPr/>
          <p:nvPr/>
        </p:nvGrpSpPr>
        <p:grpSpPr>
          <a:xfrm>
            <a:off x="2443669" y="3544354"/>
            <a:ext cx="8262439" cy="1043954"/>
            <a:chOff x="0" y="0"/>
            <a:chExt cx="2270385" cy="286862"/>
          </a:xfrm>
        </p:grpSpPr>
        <p:sp>
          <p:nvSpPr>
            <p:cNvPr id="13" name="Freeform 13"/>
            <p:cNvSpPr/>
            <p:nvPr/>
          </p:nvSpPr>
          <p:spPr>
            <a:xfrm>
              <a:off x="0" y="0"/>
              <a:ext cx="2270385" cy="286862"/>
            </a:xfrm>
            <a:custGeom>
              <a:avLst/>
              <a:gdLst/>
              <a:ahLst/>
              <a:cxnLst/>
              <a:rect l="l" t="t" r="r" b="b"/>
              <a:pathLst>
                <a:path w="2270385" h="286862">
                  <a:moveTo>
                    <a:pt x="47787" y="0"/>
                  </a:moveTo>
                  <a:lnTo>
                    <a:pt x="2222598" y="0"/>
                  </a:lnTo>
                  <a:cubicBezTo>
                    <a:pt x="2248990" y="0"/>
                    <a:pt x="2270385" y="21395"/>
                    <a:pt x="2270385" y="47787"/>
                  </a:cubicBezTo>
                  <a:lnTo>
                    <a:pt x="2270385" y="239075"/>
                  </a:lnTo>
                  <a:cubicBezTo>
                    <a:pt x="2270385" y="251749"/>
                    <a:pt x="2265350" y="263903"/>
                    <a:pt x="2256389" y="272865"/>
                  </a:cubicBezTo>
                  <a:cubicBezTo>
                    <a:pt x="2247427" y="281827"/>
                    <a:pt x="2235272" y="286862"/>
                    <a:pt x="2222598" y="286862"/>
                  </a:cubicBezTo>
                  <a:lnTo>
                    <a:pt x="47787" y="286862"/>
                  </a:lnTo>
                  <a:cubicBezTo>
                    <a:pt x="35113" y="286862"/>
                    <a:pt x="22958" y="281827"/>
                    <a:pt x="13997" y="272865"/>
                  </a:cubicBezTo>
                  <a:cubicBezTo>
                    <a:pt x="5035" y="263903"/>
                    <a:pt x="0" y="251749"/>
                    <a:pt x="0" y="239075"/>
                  </a:cubicBezTo>
                  <a:lnTo>
                    <a:pt x="0" y="47787"/>
                  </a:lnTo>
                  <a:cubicBezTo>
                    <a:pt x="0" y="35113"/>
                    <a:pt x="5035" y="22958"/>
                    <a:pt x="13997" y="13997"/>
                  </a:cubicBezTo>
                  <a:cubicBezTo>
                    <a:pt x="22958" y="5035"/>
                    <a:pt x="35113" y="0"/>
                    <a:pt x="47787" y="0"/>
                  </a:cubicBezTo>
                  <a:close/>
                </a:path>
              </a:pathLst>
            </a:custGeom>
            <a:solidFill>
              <a:srgbClr val="060B37"/>
            </a:solidFill>
          </p:spPr>
          <p:txBody>
            <a:bodyPr/>
            <a:lstStyle/>
            <a:p>
              <a:endParaRPr lang="en-US"/>
            </a:p>
          </p:txBody>
        </p:sp>
        <p:sp>
          <p:nvSpPr>
            <p:cNvPr id="14" name="TextBox 14"/>
            <p:cNvSpPr txBox="1"/>
            <p:nvPr/>
          </p:nvSpPr>
          <p:spPr>
            <a:xfrm>
              <a:off x="0" y="-38100"/>
              <a:ext cx="2270385" cy="324962"/>
            </a:xfrm>
            <a:prstGeom prst="rect">
              <a:avLst/>
            </a:prstGeom>
          </p:spPr>
          <p:txBody>
            <a:bodyPr lIns="50800" tIns="50800" rIns="50800" bIns="50800" rtlCol="0" anchor="ctr"/>
            <a:lstStyle/>
            <a:p>
              <a:pPr algn="ctr">
                <a:lnSpc>
                  <a:spcPts val="3360"/>
                </a:lnSpc>
              </a:pPr>
              <a:endParaRPr/>
            </a:p>
          </p:txBody>
        </p:sp>
      </p:grpSp>
      <p:grpSp>
        <p:nvGrpSpPr>
          <p:cNvPr id="15" name="Group 15"/>
          <p:cNvGrpSpPr/>
          <p:nvPr/>
        </p:nvGrpSpPr>
        <p:grpSpPr>
          <a:xfrm>
            <a:off x="4537285" y="5369359"/>
            <a:ext cx="7096172" cy="1043954"/>
            <a:chOff x="0" y="0"/>
            <a:chExt cx="1949914" cy="286862"/>
          </a:xfrm>
        </p:grpSpPr>
        <p:sp>
          <p:nvSpPr>
            <p:cNvPr id="16" name="Freeform 16"/>
            <p:cNvSpPr/>
            <p:nvPr/>
          </p:nvSpPr>
          <p:spPr>
            <a:xfrm>
              <a:off x="0" y="0"/>
              <a:ext cx="1949914" cy="286862"/>
            </a:xfrm>
            <a:custGeom>
              <a:avLst/>
              <a:gdLst/>
              <a:ahLst/>
              <a:cxnLst/>
              <a:rect l="l" t="t" r="r" b="b"/>
              <a:pathLst>
                <a:path w="1949914" h="286862">
                  <a:moveTo>
                    <a:pt x="55641" y="0"/>
                  </a:moveTo>
                  <a:lnTo>
                    <a:pt x="1894273" y="0"/>
                  </a:lnTo>
                  <a:cubicBezTo>
                    <a:pt x="1925003" y="0"/>
                    <a:pt x="1949914" y="24911"/>
                    <a:pt x="1949914" y="55641"/>
                  </a:cubicBezTo>
                  <a:lnTo>
                    <a:pt x="1949914" y="231221"/>
                  </a:lnTo>
                  <a:cubicBezTo>
                    <a:pt x="1949914" y="245978"/>
                    <a:pt x="1944052" y="260130"/>
                    <a:pt x="1933617" y="270565"/>
                  </a:cubicBezTo>
                  <a:cubicBezTo>
                    <a:pt x="1923182" y="281000"/>
                    <a:pt x="1909030" y="286862"/>
                    <a:pt x="1894273" y="286862"/>
                  </a:cubicBezTo>
                  <a:lnTo>
                    <a:pt x="55641" y="286862"/>
                  </a:lnTo>
                  <a:cubicBezTo>
                    <a:pt x="24911" y="286862"/>
                    <a:pt x="0" y="261950"/>
                    <a:pt x="0" y="231221"/>
                  </a:cubicBezTo>
                  <a:lnTo>
                    <a:pt x="0" y="55641"/>
                  </a:lnTo>
                  <a:cubicBezTo>
                    <a:pt x="0" y="24911"/>
                    <a:pt x="24911" y="0"/>
                    <a:pt x="55641" y="0"/>
                  </a:cubicBezTo>
                  <a:close/>
                </a:path>
              </a:pathLst>
            </a:custGeom>
            <a:solidFill>
              <a:srgbClr val="060B37"/>
            </a:solidFill>
          </p:spPr>
          <p:txBody>
            <a:bodyPr/>
            <a:lstStyle/>
            <a:p>
              <a:endParaRPr lang="en-US"/>
            </a:p>
          </p:txBody>
        </p:sp>
        <p:sp>
          <p:nvSpPr>
            <p:cNvPr id="17" name="TextBox 17"/>
            <p:cNvSpPr txBox="1"/>
            <p:nvPr/>
          </p:nvSpPr>
          <p:spPr>
            <a:xfrm>
              <a:off x="0" y="-38100"/>
              <a:ext cx="1949914" cy="324962"/>
            </a:xfrm>
            <a:prstGeom prst="rect">
              <a:avLst/>
            </a:prstGeom>
          </p:spPr>
          <p:txBody>
            <a:bodyPr lIns="50800" tIns="50800" rIns="50800" bIns="50800" rtlCol="0" anchor="ctr"/>
            <a:lstStyle/>
            <a:p>
              <a:pPr algn="ctr">
                <a:lnSpc>
                  <a:spcPts val="3360"/>
                </a:lnSpc>
              </a:pPr>
              <a:endParaRPr/>
            </a:p>
          </p:txBody>
        </p:sp>
      </p:grpSp>
      <p:grpSp>
        <p:nvGrpSpPr>
          <p:cNvPr id="18" name="Group 18"/>
          <p:cNvGrpSpPr/>
          <p:nvPr/>
        </p:nvGrpSpPr>
        <p:grpSpPr>
          <a:xfrm>
            <a:off x="7621696" y="7194363"/>
            <a:ext cx="7096172" cy="1043954"/>
            <a:chOff x="0" y="0"/>
            <a:chExt cx="1949914" cy="286862"/>
          </a:xfrm>
        </p:grpSpPr>
        <p:sp>
          <p:nvSpPr>
            <p:cNvPr id="19" name="Freeform 19"/>
            <p:cNvSpPr/>
            <p:nvPr/>
          </p:nvSpPr>
          <p:spPr>
            <a:xfrm>
              <a:off x="0" y="0"/>
              <a:ext cx="1949914" cy="286862"/>
            </a:xfrm>
            <a:custGeom>
              <a:avLst/>
              <a:gdLst/>
              <a:ahLst/>
              <a:cxnLst/>
              <a:rect l="l" t="t" r="r" b="b"/>
              <a:pathLst>
                <a:path w="1949914" h="286862">
                  <a:moveTo>
                    <a:pt x="55641" y="0"/>
                  </a:moveTo>
                  <a:lnTo>
                    <a:pt x="1894273" y="0"/>
                  </a:lnTo>
                  <a:cubicBezTo>
                    <a:pt x="1925003" y="0"/>
                    <a:pt x="1949914" y="24911"/>
                    <a:pt x="1949914" y="55641"/>
                  </a:cubicBezTo>
                  <a:lnTo>
                    <a:pt x="1949914" y="231221"/>
                  </a:lnTo>
                  <a:cubicBezTo>
                    <a:pt x="1949914" y="245978"/>
                    <a:pt x="1944052" y="260130"/>
                    <a:pt x="1933617" y="270565"/>
                  </a:cubicBezTo>
                  <a:cubicBezTo>
                    <a:pt x="1923182" y="281000"/>
                    <a:pt x="1909030" y="286862"/>
                    <a:pt x="1894273" y="286862"/>
                  </a:cubicBezTo>
                  <a:lnTo>
                    <a:pt x="55641" y="286862"/>
                  </a:lnTo>
                  <a:cubicBezTo>
                    <a:pt x="24911" y="286862"/>
                    <a:pt x="0" y="261950"/>
                    <a:pt x="0" y="231221"/>
                  </a:cubicBezTo>
                  <a:lnTo>
                    <a:pt x="0" y="55641"/>
                  </a:lnTo>
                  <a:cubicBezTo>
                    <a:pt x="0" y="24911"/>
                    <a:pt x="24911" y="0"/>
                    <a:pt x="55641" y="0"/>
                  </a:cubicBezTo>
                  <a:close/>
                </a:path>
              </a:pathLst>
            </a:custGeom>
            <a:solidFill>
              <a:srgbClr val="060B37"/>
            </a:solidFill>
          </p:spPr>
          <p:txBody>
            <a:bodyPr/>
            <a:lstStyle/>
            <a:p>
              <a:endParaRPr lang="en-US"/>
            </a:p>
          </p:txBody>
        </p:sp>
        <p:sp>
          <p:nvSpPr>
            <p:cNvPr id="20" name="TextBox 20"/>
            <p:cNvSpPr txBox="1"/>
            <p:nvPr/>
          </p:nvSpPr>
          <p:spPr>
            <a:xfrm>
              <a:off x="0" y="-38100"/>
              <a:ext cx="1949914" cy="324962"/>
            </a:xfrm>
            <a:prstGeom prst="rect">
              <a:avLst/>
            </a:prstGeom>
          </p:spPr>
          <p:txBody>
            <a:bodyPr lIns="50800" tIns="50800" rIns="50800" bIns="50800" rtlCol="0" anchor="ctr"/>
            <a:lstStyle/>
            <a:p>
              <a:pPr algn="ctr">
                <a:lnSpc>
                  <a:spcPts val="3360"/>
                </a:lnSpc>
              </a:pPr>
              <a:endParaRPr/>
            </a:p>
          </p:txBody>
        </p:sp>
      </p:grpSp>
      <p:grpSp>
        <p:nvGrpSpPr>
          <p:cNvPr id="21" name="Group 21"/>
          <p:cNvGrpSpPr/>
          <p:nvPr/>
        </p:nvGrpSpPr>
        <p:grpSpPr>
          <a:xfrm>
            <a:off x="10706108" y="8899094"/>
            <a:ext cx="7096172" cy="1043954"/>
            <a:chOff x="0" y="0"/>
            <a:chExt cx="1949914" cy="286862"/>
          </a:xfrm>
        </p:grpSpPr>
        <p:sp>
          <p:nvSpPr>
            <p:cNvPr id="22" name="Freeform 22"/>
            <p:cNvSpPr/>
            <p:nvPr/>
          </p:nvSpPr>
          <p:spPr>
            <a:xfrm>
              <a:off x="0" y="0"/>
              <a:ext cx="1949914" cy="286862"/>
            </a:xfrm>
            <a:custGeom>
              <a:avLst/>
              <a:gdLst/>
              <a:ahLst/>
              <a:cxnLst/>
              <a:rect l="l" t="t" r="r" b="b"/>
              <a:pathLst>
                <a:path w="1949914" h="286862">
                  <a:moveTo>
                    <a:pt x="55641" y="0"/>
                  </a:moveTo>
                  <a:lnTo>
                    <a:pt x="1894273" y="0"/>
                  </a:lnTo>
                  <a:cubicBezTo>
                    <a:pt x="1925003" y="0"/>
                    <a:pt x="1949914" y="24911"/>
                    <a:pt x="1949914" y="55641"/>
                  </a:cubicBezTo>
                  <a:lnTo>
                    <a:pt x="1949914" y="231221"/>
                  </a:lnTo>
                  <a:cubicBezTo>
                    <a:pt x="1949914" y="245978"/>
                    <a:pt x="1944052" y="260130"/>
                    <a:pt x="1933617" y="270565"/>
                  </a:cubicBezTo>
                  <a:cubicBezTo>
                    <a:pt x="1923182" y="281000"/>
                    <a:pt x="1909030" y="286862"/>
                    <a:pt x="1894273" y="286862"/>
                  </a:cubicBezTo>
                  <a:lnTo>
                    <a:pt x="55641" y="286862"/>
                  </a:lnTo>
                  <a:cubicBezTo>
                    <a:pt x="24911" y="286862"/>
                    <a:pt x="0" y="261950"/>
                    <a:pt x="0" y="231221"/>
                  </a:cubicBezTo>
                  <a:lnTo>
                    <a:pt x="0" y="55641"/>
                  </a:lnTo>
                  <a:cubicBezTo>
                    <a:pt x="0" y="24911"/>
                    <a:pt x="24911" y="0"/>
                    <a:pt x="55641" y="0"/>
                  </a:cubicBezTo>
                  <a:close/>
                </a:path>
              </a:pathLst>
            </a:custGeom>
            <a:solidFill>
              <a:srgbClr val="060B37"/>
            </a:solidFill>
          </p:spPr>
          <p:txBody>
            <a:bodyPr/>
            <a:lstStyle/>
            <a:p>
              <a:endParaRPr lang="en-US"/>
            </a:p>
          </p:txBody>
        </p:sp>
        <p:sp>
          <p:nvSpPr>
            <p:cNvPr id="23" name="TextBox 23"/>
            <p:cNvSpPr txBox="1"/>
            <p:nvPr/>
          </p:nvSpPr>
          <p:spPr>
            <a:xfrm>
              <a:off x="0" y="-38100"/>
              <a:ext cx="1949914" cy="324962"/>
            </a:xfrm>
            <a:prstGeom prst="rect">
              <a:avLst/>
            </a:prstGeom>
          </p:spPr>
          <p:txBody>
            <a:bodyPr lIns="50800" tIns="50800" rIns="50800" bIns="50800" rtlCol="0" anchor="ctr"/>
            <a:lstStyle/>
            <a:p>
              <a:pPr algn="ctr">
                <a:lnSpc>
                  <a:spcPts val="3360"/>
                </a:lnSpc>
              </a:pPr>
              <a:endParaRPr/>
            </a:p>
          </p:txBody>
        </p:sp>
      </p:grpSp>
      <p:sp>
        <p:nvSpPr>
          <p:cNvPr id="24" name="TextBox 24"/>
          <p:cNvSpPr txBox="1"/>
          <p:nvPr/>
        </p:nvSpPr>
        <p:spPr>
          <a:xfrm>
            <a:off x="3832927" y="3842571"/>
            <a:ext cx="6886168"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Spelling and grammatical errors</a:t>
            </a:r>
          </a:p>
        </p:txBody>
      </p:sp>
      <p:sp>
        <p:nvSpPr>
          <p:cNvPr id="25" name="TextBox 25"/>
          <p:cNvSpPr txBox="1"/>
          <p:nvPr/>
        </p:nvSpPr>
        <p:spPr>
          <a:xfrm>
            <a:off x="6140675" y="5610425"/>
            <a:ext cx="5376982"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Inconsistent formatting</a:t>
            </a:r>
          </a:p>
        </p:txBody>
      </p:sp>
      <p:sp>
        <p:nvSpPr>
          <p:cNvPr id="26" name="TextBox 26"/>
          <p:cNvSpPr txBox="1"/>
          <p:nvPr/>
        </p:nvSpPr>
        <p:spPr>
          <a:xfrm>
            <a:off x="9144000" y="7432488"/>
            <a:ext cx="5149287"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Wrong financial figures</a:t>
            </a:r>
          </a:p>
        </p:txBody>
      </p:sp>
      <p:sp>
        <p:nvSpPr>
          <p:cNvPr id="27" name="TextBox 27"/>
          <p:cNvSpPr txBox="1"/>
          <p:nvPr/>
        </p:nvSpPr>
        <p:spPr>
          <a:xfrm>
            <a:off x="12103542" y="9195898"/>
            <a:ext cx="4379490" cy="517137"/>
          </a:xfrm>
          <a:prstGeom prst="rect">
            <a:avLst/>
          </a:prstGeom>
        </p:spPr>
        <p:txBody>
          <a:bodyPr lIns="0" tIns="0" rIns="0" bIns="0" rtlCol="0" anchor="t">
            <a:spAutoFit/>
          </a:bodyPr>
          <a:lstStyle/>
          <a:p>
            <a:pPr algn="l">
              <a:lnSpc>
                <a:spcPts val="4263"/>
              </a:lnSpc>
              <a:spcBef>
                <a:spcPct val="0"/>
              </a:spcBef>
            </a:pPr>
            <a:r>
              <a:rPr lang="en-US" sz="3045" b="1">
                <a:solidFill>
                  <a:srgbClr val="FFFFFF"/>
                </a:solidFill>
                <a:latin typeface="Montserrat Bold"/>
                <a:ea typeface="Montserrat Bold"/>
                <a:cs typeface="Montserrat Bold"/>
                <a:sym typeface="Montserrat Bold"/>
              </a:rPr>
              <a:t>Missing attachments</a:t>
            </a:r>
          </a:p>
        </p:txBody>
      </p:sp>
      <p:sp>
        <p:nvSpPr>
          <p:cNvPr id="28" name="Freeform 28"/>
          <p:cNvSpPr/>
          <p:nvPr/>
        </p:nvSpPr>
        <p:spPr>
          <a:xfrm>
            <a:off x="2663220" y="3666040"/>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9" name="Freeform 29"/>
          <p:cNvSpPr/>
          <p:nvPr/>
        </p:nvSpPr>
        <p:spPr>
          <a:xfrm>
            <a:off x="4632218" y="5491045"/>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0" name="Freeform 30"/>
          <p:cNvSpPr/>
          <p:nvPr/>
        </p:nvSpPr>
        <p:spPr>
          <a:xfrm>
            <a:off x="7901817" y="7252665"/>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1" name="Freeform 31"/>
          <p:cNvSpPr/>
          <p:nvPr/>
        </p:nvSpPr>
        <p:spPr>
          <a:xfrm>
            <a:off x="10706108" y="9019367"/>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893</TotalTime>
  <Words>9899</Words>
  <Application>Microsoft Office PowerPoint</Application>
  <PresentationFormat>Custom</PresentationFormat>
  <Paragraphs>2123</Paragraphs>
  <Slides>119</Slides>
  <Notes>36</Notes>
  <HiddenSlides>1</HiddenSlides>
  <MMClips>0</MMClips>
  <ScaleCrop>false</ScaleCrop>
  <HeadingPairs>
    <vt:vector size="8" baseType="variant">
      <vt:variant>
        <vt:lpstr>Fonts Used</vt:lpstr>
      </vt:variant>
      <vt:variant>
        <vt:i4>18</vt:i4>
      </vt:variant>
      <vt:variant>
        <vt:lpstr>Theme</vt:lpstr>
      </vt:variant>
      <vt:variant>
        <vt:i4>1</vt:i4>
      </vt:variant>
      <vt:variant>
        <vt:lpstr>Embedded OLE Servers</vt:lpstr>
      </vt:variant>
      <vt:variant>
        <vt:i4>1</vt:i4>
      </vt:variant>
      <vt:variant>
        <vt:lpstr>Slide Titles</vt:lpstr>
      </vt:variant>
      <vt:variant>
        <vt:i4>119</vt:i4>
      </vt:variant>
    </vt:vector>
  </HeadingPairs>
  <TitlesOfParts>
    <vt:vector size="139" baseType="lpstr">
      <vt:lpstr>Montserrat Bold</vt:lpstr>
      <vt:lpstr>Glacial Indifference</vt:lpstr>
      <vt:lpstr>Above the Beyond Script</vt:lpstr>
      <vt:lpstr>Montserrat Bold Italics</vt:lpstr>
      <vt:lpstr>Arial</vt:lpstr>
      <vt:lpstr>Canva Sans Bold Italics</vt:lpstr>
      <vt:lpstr>Fredoka</vt:lpstr>
      <vt:lpstr>Arial MT Pro</vt:lpstr>
      <vt:lpstr>Calibri</vt:lpstr>
      <vt:lpstr>Montserrat</vt:lpstr>
      <vt:lpstr>League Spartan</vt:lpstr>
      <vt:lpstr>Canva Sans</vt:lpstr>
      <vt:lpstr>Aileron</vt:lpstr>
      <vt:lpstr>Montserrat Italics</vt:lpstr>
      <vt:lpstr>Canva Sans Bold</vt:lpstr>
      <vt:lpstr>Poppins Bold Italics</vt:lpstr>
      <vt:lpstr>Glacial Indifference Bold</vt:lpstr>
      <vt:lpstr>Courgette</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IITA 3 Operational Excellence in Office Administration</dc:title>
  <dc:creator>Sokera, Omolara (IITA)</dc:creator>
  <cp:lastModifiedBy>Sokera, Omolara (IITA)</cp:lastModifiedBy>
  <cp:revision>6</cp:revision>
  <dcterms:created xsi:type="dcterms:W3CDTF">2006-08-16T00:00:00Z</dcterms:created>
  <dcterms:modified xsi:type="dcterms:W3CDTF">2026-05-17T09:33:01Z</dcterms:modified>
  <dc:identifier>DAHCVb1MNIg</dc:identifier>
</cp:coreProperties>
</file>